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4" r:id="rId7"/>
    <p:sldId id="265"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FFAC5A-DF59-4F10-ACD4-2DA8C3B423DC}" v="2" dt="2023-12-04T22:31:28.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5" d="100"/>
          <a:sy n="95" d="100"/>
        </p:scale>
        <p:origin x="1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1E92-B29F-19AD-7933-7EAE20E0C7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6C01E6-B913-2523-769A-925106311D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5B9B0D-64A9-489B-DD11-BF4309CD528A}"/>
              </a:ext>
            </a:extLst>
          </p:cNvPr>
          <p:cNvSpPr>
            <a:spLocks noGrp="1"/>
          </p:cNvSpPr>
          <p:nvPr>
            <p:ph type="dt" sz="half" idx="10"/>
          </p:nvPr>
        </p:nvSpPr>
        <p:spPr/>
        <p:txBody>
          <a:bodyPr/>
          <a:lstStyle/>
          <a:p>
            <a:fld id="{5B92BDBD-0CD6-40AE-9B4C-A7EAA119E438}" type="datetimeFigureOut">
              <a:rPr lang="en-US" smtClean="0"/>
              <a:t>5/30/2024</a:t>
            </a:fld>
            <a:endParaRPr lang="en-US"/>
          </a:p>
        </p:txBody>
      </p:sp>
      <p:sp>
        <p:nvSpPr>
          <p:cNvPr id="5" name="Footer Placeholder 4">
            <a:extLst>
              <a:ext uri="{FF2B5EF4-FFF2-40B4-BE49-F238E27FC236}">
                <a16:creationId xmlns:a16="http://schemas.microsoft.com/office/drawing/2014/main" id="{6967491C-B02C-4024-1C2E-01EC5D4FD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9B926-2F20-B808-C459-C7E28AAC741D}"/>
              </a:ext>
            </a:extLst>
          </p:cNvPr>
          <p:cNvSpPr>
            <a:spLocks noGrp="1"/>
          </p:cNvSpPr>
          <p:nvPr>
            <p:ph type="sldNum" sz="quarter" idx="12"/>
          </p:nvPr>
        </p:nvSpPr>
        <p:spPr/>
        <p:txBody>
          <a:bodyPr/>
          <a:lstStyle/>
          <a:p>
            <a:fld id="{D6385D28-A8BE-4BEE-B9C4-843D9C394886}" type="slidenum">
              <a:rPr lang="en-US" smtClean="0"/>
              <a:t>‹#›</a:t>
            </a:fld>
            <a:endParaRPr lang="en-US"/>
          </a:p>
        </p:txBody>
      </p:sp>
    </p:spTree>
    <p:extLst>
      <p:ext uri="{BB962C8B-B14F-4D97-AF65-F5344CB8AC3E}">
        <p14:creationId xmlns:p14="http://schemas.microsoft.com/office/powerpoint/2010/main" val="377283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A190-0FB5-E213-341E-CC80CFF912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3E9DE7-A3CE-5EBD-D1AC-7B2AA9F91C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6813E-1B3F-0DE8-3654-2E4AA6877C53}"/>
              </a:ext>
            </a:extLst>
          </p:cNvPr>
          <p:cNvSpPr>
            <a:spLocks noGrp="1"/>
          </p:cNvSpPr>
          <p:nvPr>
            <p:ph type="dt" sz="half" idx="10"/>
          </p:nvPr>
        </p:nvSpPr>
        <p:spPr/>
        <p:txBody>
          <a:bodyPr/>
          <a:lstStyle/>
          <a:p>
            <a:fld id="{5B92BDBD-0CD6-40AE-9B4C-A7EAA119E438}" type="datetimeFigureOut">
              <a:rPr lang="en-US" smtClean="0"/>
              <a:t>5/30/2024</a:t>
            </a:fld>
            <a:endParaRPr lang="en-US"/>
          </a:p>
        </p:txBody>
      </p:sp>
      <p:sp>
        <p:nvSpPr>
          <p:cNvPr id="5" name="Footer Placeholder 4">
            <a:extLst>
              <a:ext uri="{FF2B5EF4-FFF2-40B4-BE49-F238E27FC236}">
                <a16:creationId xmlns:a16="http://schemas.microsoft.com/office/drawing/2014/main" id="{F769E954-B24F-0B30-B2FE-52A63C92E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73EAD-61EA-BD1E-C7DB-5D0E94CF60BF}"/>
              </a:ext>
            </a:extLst>
          </p:cNvPr>
          <p:cNvSpPr>
            <a:spLocks noGrp="1"/>
          </p:cNvSpPr>
          <p:nvPr>
            <p:ph type="sldNum" sz="quarter" idx="12"/>
          </p:nvPr>
        </p:nvSpPr>
        <p:spPr/>
        <p:txBody>
          <a:bodyPr/>
          <a:lstStyle/>
          <a:p>
            <a:fld id="{D6385D28-A8BE-4BEE-B9C4-843D9C394886}" type="slidenum">
              <a:rPr lang="en-US" smtClean="0"/>
              <a:t>‹#›</a:t>
            </a:fld>
            <a:endParaRPr lang="en-US"/>
          </a:p>
        </p:txBody>
      </p:sp>
    </p:spTree>
    <p:extLst>
      <p:ext uri="{BB962C8B-B14F-4D97-AF65-F5344CB8AC3E}">
        <p14:creationId xmlns:p14="http://schemas.microsoft.com/office/powerpoint/2010/main" val="220595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49CF42-9CA3-7D15-1018-0142456850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453A6D-64C7-C361-A4AA-395A0214F9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7ED9E-5969-41B8-1A2F-BD64B58CC059}"/>
              </a:ext>
            </a:extLst>
          </p:cNvPr>
          <p:cNvSpPr>
            <a:spLocks noGrp="1"/>
          </p:cNvSpPr>
          <p:nvPr>
            <p:ph type="dt" sz="half" idx="10"/>
          </p:nvPr>
        </p:nvSpPr>
        <p:spPr/>
        <p:txBody>
          <a:bodyPr/>
          <a:lstStyle/>
          <a:p>
            <a:fld id="{5B92BDBD-0CD6-40AE-9B4C-A7EAA119E438}" type="datetimeFigureOut">
              <a:rPr lang="en-US" smtClean="0"/>
              <a:t>5/30/2024</a:t>
            </a:fld>
            <a:endParaRPr lang="en-US"/>
          </a:p>
        </p:txBody>
      </p:sp>
      <p:sp>
        <p:nvSpPr>
          <p:cNvPr id="5" name="Footer Placeholder 4">
            <a:extLst>
              <a:ext uri="{FF2B5EF4-FFF2-40B4-BE49-F238E27FC236}">
                <a16:creationId xmlns:a16="http://schemas.microsoft.com/office/drawing/2014/main" id="{2F88E62E-A349-135C-623E-8C0B09D1C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D6F42-C26A-66DC-284F-2F7B63E4072B}"/>
              </a:ext>
            </a:extLst>
          </p:cNvPr>
          <p:cNvSpPr>
            <a:spLocks noGrp="1"/>
          </p:cNvSpPr>
          <p:nvPr>
            <p:ph type="sldNum" sz="quarter" idx="12"/>
          </p:nvPr>
        </p:nvSpPr>
        <p:spPr/>
        <p:txBody>
          <a:bodyPr/>
          <a:lstStyle/>
          <a:p>
            <a:fld id="{D6385D28-A8BE-4BEE-B9C4-843D9C394886}" type="slidenum">
              <a:rPr lang="en-US" smtClean="0"/>
              <a:t>‹#›</a:t>
            </a:fld>
            <a:endParaRPr lang="en-US"/>
          </a:p>
        </p:txBody>
      </p:sp>
    </p:spTree>
    <p:extLst>
      <p:ext uri="{BB962C8B-B14F-4D97-AF65-F5344CB8AC3E}">
        <p14:creationId xmlns:p14="http://schemas.microsoft.com/office/powerpoint/2010/main" val="347782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A294-669B-F299-A170-87BFD737A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843AEF-D27A-D351-3C51-D08B550D54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1FCD3-079D-CB39-A46D-6A96B01FA871}"/>
              </a:ext>
            </a:extLst>
          </p:cNvPr>
          <p:cNvSpPr>
            <a:spLocks noGrp="1"/>
          </p:cNvSpPr>
          <p:nvPr>
            <p:ph type="dt" sz="half" idx="10"/>
          </p:nvPr>
        </p:nvSpPr>
        <p:spPr/>
        <p:txBody>
          <a:bodyPr/>
          <a:lstStyle/>
          <a:p>
            <a:fld id="{5B92BDBD-0CD6-40AE-9B4C-A7EAA119E438}" type="datetimeFigureOut">
              <a:rPr lang="en-US" smtClean="0"/>
              <a:t>5/30/2024</a:t>
            </a:fld>
            <a:endParaRPr lang="en-US"/>
          </a:p>
        </p:txBody>
      </p:sp>
      <p:sp>
        <p:nvSpPr>
          <p:cNvPr id="5" name="Footer Placeholder 4">
            <a:extLst>
              <a:ext uri="{FF2B5EF4-FFF2-40B4-BE49-F238E27FC236}">
                <a16:creationId xmlns:a16="http://schemas.microsoft.com/office/drawing/2014/main" id="{61636AF8-E8FD-D4B2-F8D3-7576D032A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CEC76E-5C4A-BA79-CA1E-B8BC0964A2B6}"/>
              </a:ext>
            </a:extLst>
          </p:cNvPr>
          <p:cNvSpPr>
            <a:spLocks noGrp="1"/>
          </p:cNvSpPr>
          <p:nvPr>
            <p:ph type="sldNum" sz="quarter" idx="12"/>
          </p:nvPr>
        </p:nvSpPr>
        <p:spPr/>
        <p:txBody>
          <a:bodyPr/>
          <a:lstStyle/>
          <a:p>
            <a:fld id="{D6385D28-A8BE-4BEE-B9C4-843D9C394886}" type="slidenum">
              <a:rPr lang="en-US" smtClean="0"/>
              <a:t>‹#›</a:t>
            </a:fld>
            <a:endParaRPr lang="en-US"/>
          </a:p>
        </p:txBody>
      </p:sp>
    </p:spTree>
    <p:extLst>
      <p:ext uri="{BB962C8B-B14F-4D97-AF65-F5344CB8AC3E}">
        <p14:creationId xmlns:p14="http://schemas.microsoft.com/office/powerpoint/2010/main" val="13445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E2DE-D13E-8074-97E8-0950AFAB1B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BB69E4-EBBC-AB39-5C46-FD4CCAC428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9AB3B3-CD41-C0FF-9867-F0CD18DBB5F4}"/>
              </a:ext>
            </a:extLst>
          </p:cNvPr>
          <p:cNvSpPr>
            <a:spLocks noGrp="1"/>
          </p:cNvSpPr>
          <p:nvPr>
            <p:ph type="dt" sz="half" idx="10"/>
          </p:nvPr>
        </p:nvSpPr>
        <p:spPr/>
        <p:txBody>
          <a:bodyPr/>
          <a:lstStyle/>
          <a:p>
            <a:fld id="{5B92BDBD-0CD6-40AE-9B4C-A7EAA119E438}" type="datetimeFigureOut">
              <a:rPr lang="en-US" smtClean="0"/>
              <a:t>5/30/2024</a:t>
            </a:fld>
            <a:endParaRPr lang="en-US"/>
          </a:p>
        </p:txBody>
      </p:sp>
      <p:sp>
        <p:nvSpPr>
          <p:cNvPr id="5" name="Footer Placeholder 4">
            <a:extLst>
              <a:ext uri="{FF2B5EF4-FFF2-40B4-BE49-F238E27FC236}">
                <a16:creationId xmlns:a16="http://schemas.microsoft.com/office/drawing/2014/main" id="{FF9379E1-BE8F-6672-D925-5B4202BED5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A67D5-3C5A-D5CC-4B8F-C6227B59AEB9}"/>
              </a:ext>
            </a:extLst>
          </p:cNvPr>
          <p:cNvSpPr>
            <a:spLocks noGrp="1"/>
          </p:cNvSpPr>
          <p:nvPr>
            <p:ph type="sldNum" sz="quarter" idx="12"/>
          </p:nvPr>
        </p:nvSpPr>
        <p:spPr/>
        <p:txBody>
          <a:bodyPr/>
          <a:lstStyle/>
          <a:p>
            <a:fld id="{D6385D28-A8BE-4BEE-B9C4-843D9C394886}" type="slidenum">
              <a:rPr lang="en-US" smtClean="0"/>
              <a:t>‹#›</a:t>
            </a:fld>
            <a:endParaRPr lang="en-US"/>
          </a:p>
        </p:txBody>
      </p:sp>
    </p:spTree>
    <p:extLst>
      <p:ext uri="{BB962C8B-B14F-4D97-AF65-F5344CB8AC3E}">
        <p14:creationId xmlns:p14="http://schemas.microsoft.com/office/powerpoint/2010/main" val="861889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329E-DC55-441A-2780-31B0C34BD3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639EE-F3D6-43FE-26F4-3915C87514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8D85A2-F13F-A889-FE82-53EA7B3FAA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00E1DD-CA78-86B6-7312-F8045BA80935}"/>
              </a:ext>
            </a:extLst>
          </p:cNvPr>
          <p:cNvSpPr>
            <a:spLocks noGrp="1"/>
          </p:cNvSpPr>
          <p:nvPr>
            <p:ph type="dt" sz="half" idx="10"/>
          </p:nvPr>
        </p:nvSpPr>
        <p:spPr/>
        <p:txBody>
          <a:bodyPr/>
          <a:lstStyle/>
          <a:p>
            <a:fld id="{5B92BDBD-0CD6-40AE-9B4C-A7EAA119E438}" type="datetimeFigureOut">
              <a:rPr lang="en-US" smtClean="0"/>
              <a:t>5/30/2024</a:t>
            </a:fld>
            <a:endParaRPr lang="en-US"/>
          </a:p>
        </p:txBody>
      </p:sp>
      <p:sp>
        <p:nvSpPr>
          <p:cNvPr id="6" name="Footer Placeholder 5">
            <a:extLst>
              <a:ext uri="{FF2B5EF4-FFF2-40B4-BE49-F238E27FC236}">
                <a16:creationId xmlns:a16="http://schemas.microsoft.com/office/drawing/2014/main" id="{9CA2AF9F-63F5-5C9C-9A3F-7656A23AF1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59567E-D512-B2E5-02A4-EAB14B75B673}"/>
              </a:ext>
            </a:extLst>
          </p:cNvPr>
          <p:cNvSpPr>
            <a:spLocks noGrp="1"/>
          </p:cNvSpPr>
          <p:nvPr>
            <p:ph type="sldNum" sz="quarter" idx="12"/>
          </p:nvPr>
        </p:nvSpPr>
        <p:spPr/>
        <p:txBody>
          <a:bodyPr/>
          <a:lstStyle/>
          <a:p>
            <a:fld id="{D6385D28-A8BE-4BEE-B9C4-843D9C394886}" type="slidenum">
              <a:rPr lang="en-US" smtClean="0"/>
              <a:t>‹#›</a:t>
            </a:fld>
            <a:endParaRPr lang="en-US"/>
          </a:p>
        </p:txBody>
      </p:sp>
    </p:spTree>
    <p:extLst>
      <p:ext uri="{BB962C8B-B14F-4D97-AF65-F5344CB8AC3E}">
        <p14:creationId xmlns:p14="http://schemas.microsoft.com/office/powerpoint/2010/main" val="6084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8A05-FD08-AC20-F9F5-1C06B02D0E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6C0542-40E0-CC6A-A2D4-1812E12BFC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2EA3A9-EDC8-B3A0-2132-7F9F150220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DE5969-5340-E8E9-3FFF-88EF699594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A9DC50-3FCB-5101-30E4-FC0F57D378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4EB6ED-78FF-FD87-895F-BBD0946A5794}"/>
              </a:ext>
            </a:extLst>
          </p:cNvPr>
          <p:cNvSpPr>
            <a:spLocks noGrp="1"/>
          </p:cNvSpPr>
          <p:nvPr>
            <p:ph type="dt" sz="half" idx="10"/>
          </p:nvPr>
        </p:nvSpPr>
        <p:spPr/>
        <p:txBody>
          <a:bodyPr/>
          <a:lstStyle/>
          <a:p>
            <a:fld id="{5B92BDBD-0CD6-40AE-9B4C-A7EAA119E438}" type="datetimeFigureOut">
              <a:rPr lang="en-US" smtClean="0"/>
              <a:t>5/30/2024</a:t>
            </a:fld>
            <a:endParaRPr lang="en-US"/>
          </a:p>
        </p:txBody>
      </p:sp>
      <p:sp>
        <p:nvSpPr>
          <p:cNvPr id="8" name="Footer Placeholder 7">
            <a:extLst>
              <a:ext uri="{FF2B5EF4-FFF2-40B4-BE49-F238E27FC236}">
                <a16:creationId xmlns:a16="http://schemas.microsoft.com/office/drawing/2014/main" id="{3EA93C0D-7544-6DAB-C1A5-565D954B56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B76AA0-2564-D9CC-2C52-7710E9D4B851}"/>
              </a:ext>
            </a:extLst>
          </p:cNvPr>
          <p:cNvSpPr>
            <a:spLocks noGrp="1"/>
          </p:cNvSpPr>
          <p:nvPr>
            <p:ph type="sldNum" sz="quarter" idx="12"/>
          </p:nvPr>
        </p:nvSpPr>
        <p:spPr/>
        <p:txBody>
          <a:bodyPr/>
          <a:lstStyle/>
          <a:p>
            <a:fld id="{D6385D28-A8BE-4BEE-B9C4-843D9C394886}" type="slidenum">
              <a:rPr lang="en-US" smtClean="0"/>
              <a:t>‹#›</a:t>
            </a:fld>
            <a:endParaRPr lang="en-US"/>
          </a:p>
        </p:txBody>
      </p:sp>
    </p:spTree>
    <p:extLst>
      <p:ext uri="{BB962C8B-B14F-4D97-AF65-F5344CB8AC3E}">
        <p14:creationId xmlns:p14="http://schemas.microsoft.com/office/powerpoint/2010/main" val="107963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58D8-B938-E9BD-8696-760198B96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AFBB3F-A824-7586-BD83-3F60B3F6EF1C}"/>
              </a:ext>
            </a:extLst>
          </p:cNvPr>
          <p:cNvSpPr>
            <a:spLocks noGrp="1"/>
          </p:cNvSpPr>
          <p:nvPr>
            <p:ph type="dt" sz="half" idx="10"/>
          </p:nvPr>
        </p:nvSpPr>
        <p:spPr/>
        <p:txBody>
          <a:bodyPr/>
          <a:lstStyle/>
          <a:p>
            <a:fld id="{5B92BDBD-0CD6-40AE-9B4C-A7EAA119E438}" type="datetimeFigureOut">
              <a:rPr lang="en-US" smtClean="0"/>
              <a:t>5/30/2024</a:t>
            </a:fld>
            <a:endParaRPr lang="en-US"/>
          </a:p>
        </p:txBody>
      </p:sp>
      <p:sp>
        <p:nvSpPr>
          <p:cNvPr id="4" name="Footer Placeholder 3">
            <a:extLst>
              <a:ext uri="{FF2B5EF4-FFF2-40B4-BE49-F238E27FC236}">
                <a16:creationId xmlns:a16="http://schemas.microsoft.com/office/drawing/2014/main" id="{848980F7-29BB-F356-CFDB-F8A15769AF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3DD9A2-713E-ECDD-BDAC-CF04054E6C2C}"/>
              </a:ext>
            </a:extLst>
          </p:cNvPr>
          <p:cNvSpPr>
            <a:spLocks noGrp="1"/>
          </p:cNvSpPr>
          <p:nvPr>
            <p:ph type="sldNum" sz="quarter" idx="12"/>
          </p:nvPr>
        </p:nvSpPr>
        <p:spPr/>
        <p:txBody>
          <a:bodyPr/>
          <a:lstStyle/>
          <a:p>
            <a:fld id="{D6385D28-A8BE-4BEE-B9C4-843D9C394886}" type="slidenum">
              <a:rPr lang="en-US" smtClean="0"/>
              <a:t>‹#›</a:t>
            </a:fld>
            <a:endParaRPr lang="en-US"/>
          </a:p>
        </p:txBody>
      </p:sp>
    </p:spTree>
    <p:extLst>
      <p:ext uri="{BB962C8B-B14F-4D97-AF65-F5344CB8AC3E}">
        <p14:creationId xmlns:p14="http://schemas.microsoft.com/office/powerpoint/2010/main" val="278665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483623-F0C6-9E73-5DB6-FD3A31CAD2C0}"/>
              </a:ext>
            </a:extLst>
          </p:cNvPr>
          <p:cNvSpPr>
            <a:spLocks noGrp="1"/>
          </p:cNvSpPr>
          <p:nvPr>
            <p:ph type="dt" sz="half" idx="10"/>
          </p:nvPr>
        </p:nvSpPr>
        <p:spPr/>
        <p:txBody>
          <a:bodyPr/>
          <a:lstStyle/>
          <a:p>
            <a:fld id="{5B92BDBD-0CD6-40AE-9B4C-A7EAA119E438}" type="datetimeFigureOut">
              <a:rPr lang="en-US" smtClean="0"/>
              <a:t>5/30/2024</a:t>
            </a:fld>
            <a:endParaRPr lang="en-US"/>
          </a:p>
        </p:txBody>
      </p:sp>
      <p:sp>
        <p:nvSpPr>
          <p:cNvPr id="3" name="Footer Placeholder 2">
            <a:extLst>
              <a:ext uri="{FF2B5EF4-FFF2-40B4-BE49-F238E27FC236}">
                <a16:creationId xmlns:a16="http://schemas.microsoft.com/office/drawing/2014/main" id="{836F4BC5-A61F-9A93-EA5F-865056BF67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7E6D5F-C733-38AD-9F1C-A1A0178AFF79}"/>
              </a:ext>
            </a:extLst>
          </p:cNvPr>
          <p:cNvSpPr>
            <a:spLocks noGrp="1"/>
          </p:cNvSpPr>
          <p:nvPr>
            <p:ph type="sldNum" sz="quarter" idx="12"/>
          </p:nvPr>
        </p:nvSpPr>
        <p:spPr/>
        <p:txBody>
          <a:bodyPr/>
          <a:lstStyle/>
          <a:p>
            <a:fld id="{D6385D28-A8BE-4BEE-B9C4-843D9C394886}" type="slidenum">
              <a:rPr lang="en-US" smtClean="0"/>
              <a:t>‹#›</a:t>
            </a:fld>
            <a:endParaRPr lang="en-US"/>
          </a:p>
        </p:txBody>
      </p:sp>
    </p:spTree>
    <p:extLst>
      <p:ext uri="{BB962C8B-B14F-4D97-AF65-F5344CB8AC3E}">
        <p14:creationId xmlns:p14="http://schemas.microsoft.com/office/powerpoint/2010/main" val="2912081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F853-54B4-EA7E-5917-861EE6FBF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5BD68B-0B29-2D04-D2F5-12D8F935DE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FBFDD0-3E3B-BCCC-A3BD-5F7824AB8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F4E69-5DCD-6F2E-8C24-7C78B68149A0}"/>
              </a:ext>
            </a:extLst>
          </p:cNvPr>
          <p:cNvSpPr>
            <a:spLocks noGrp="1"/>
          </p:cNvSpPr>
          <p:nvPr>
            <p:ph type="dt" sz="half" idx="10"/>
          </p:nvPr>
        </p:nvSpPr>
        <p:spPr/>
        <p:txBody>
          <a:bodyPr/>
          <a:lstStyle/>
          <a:p>
            <a:fld id="{5B92BDBD-0CD6-40AE-9B4C-A7EAA119E438}" type="datetimeFigureOut">
              <a:rPr lang="en-US" smtClean="0"/>
              <a:t>5/30/2024</a:t>
            </a:fld>
            <a:endParaRPr lang="en-US"/>
          </a:p>
        </p:txBody>
      </p:sp>
      <p:sp>
        <p:nvSpPr>
          <p:cNvPr id="6" name="Footer Placeholder 5">
            <a:extLst>
              <a:ext uri="{FF2B5EF4-FFF2-40B4-BE49-F238E27FC236}">
                <a16:creationId xmlns:a16="http://schemas.microsoft.com/office/drawing/2014/main" id="{8E9BA843-2609-731C-FCAF-B9D4063864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FF95C-33EA-C6F0-CD79-D84993F8945E}"/>
              </a:ext>
            </a:extLst>
          </p:cNvPr>
          <p:cNvSpPr>
            <a:spLocks noGrp="1"/>
          </p:cNvSpPr>
          <p:nvPr>
            <p:ph type="sldNum" sz="quarter" idx="12"/>
          </p:nvPr>
        </p:nvSpPr>
        <p:spPr/>
        <p:txBody>
          <a:bodyPr/>
          <a:lstStyle/>
          <a:p>
            <a:fld id="{D6385D28-A8BE-4BEE-B9C4-843D9C394886}" type="slidenum">
              <a:rPr lang="en-US" smtClean="0"/>
              <a:t>‹#›</a:t>
            </a:fld>
            <a:endParaRPr lang="en-US"/>
          </a:p>
        </p:txBody>
      </p:sp>
    </p:spTree>
    <p:extLst>
      <p:ext uri="{BB962C8B-B14F-4D97-AF65-F5344CB8AC3E}">
        <p14:creationId xmlns:p14="http://schemas.microsoft.com/office/powerpoint/2010/main" val="123977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31D3C-59D8-FDA2-BB04-B6B9D4834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632B56-0B3F-9E31-980D-8A9801D918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E3C4CA-F2E0-5E4F-1FDF-4A78CF70B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A3AF6-62C4-7CA8-1159-71A8D2F1DCCD}"/>
              </a:ext>
            </a:extLst>
          </p:cNvPr>
          <p:cNvSpPr>
            <a:spLocks noGrp="1"/>
          </p:cNvSpPr>
          <p:nvPr>
            <p:ph type="dt" sz="half" idx="10"/>
          </p:nvPr>
        </p:nvSpPr>
        <p:spPr/>
        <p:txBody>
          <a:bodyPr/>
          <a:lstStyle/>
          <a:p>
            <a:fld id="{5B92BDBD-0CD6-40AE-9B4C-A7EAA119E438}" type="datetimeFigureOut">
              <a:rPr lang="en-US" smtClean="0"/>
              <a:t>5/30/2024</a:t>
            </a:fld>
            <a:endParaRPr lang="en-US"/>
          </a:p>
        </p:txBody>
      </p:sp>
      <p:sp>
        <p:nvSpPr>
          <p:cNvPr id="6" name="Footer Placeholder 5">
            <a:extLst>
              <a:ext uri="{FF2B5EF4-FFF2-40B4-BE49-F238E27FC236}">
                <a16:creationId xmlns:a16="http://schemas.microsoft.com/office/drawing/2014/main" id="{BE551B30-B835-EBA8-9363-2037BD2240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DC5B6-E221-314D-663F-E5E83152C68A}"/>
              </a:ext>
            </a:extLst>
          </p:cNvPr>
          <p:cNvSpPr>
            <a:spLocks noGrp="1"/>
          </p:cNvSpPr>
          <p:nvPr>
            <p:ph type="sldNum" sz="quarter" idx="12"/>
          </p:nvPr>
        </p:nvSpPr>
        <p:spPr/>
        <p:txBody>
          <a:bodyPr/>
          <a:lstStyle/>
          <a:p>
            <a:fld id="{D6385D28-A8BE-4BEE-B9C4-843D9C394886}" type="slidenum">
              <a:rPr lang="en-US" smtClean="0"/>
              <a:t>‹#›</a:t>
            </a:fld>
            <a:endParaRPr lang="en-US"/>
          </a:p>
        </p:txBody>
      </p:sp>
    </p:spTree>
    <p:extLst>
      <p:ext uri="{BB962C8B-B14F-4D97-AF65-F5344CB8AC3E}">
        <p14:creationId xmlns:p14="http://schemas.microsoft.com/office/powerpoint/2010/main" val="220501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CC3F91-142B-42B1-2BD1-07B627CA4E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E56A6A-3000-4451-C944-B1DCFF2E5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725B2-7262-524A-DE3B-B354EECE81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2BDBD-0CD6-40AE-9B4C-A7EAA119E438}" type="datetimeFigureOut">
              <a:rPr lang="en-US" smtClean="0"/>
              <a:t>5/30/2024</a:t>
            </a:fld>
            <a:endParaRPr lang="en-US"/>
          </a:p>
        </p:txBody>
      </p:sp>
      <p:sp>
        <p:nvSpPr>
          <p:cNvPr id="5" name="Footer Placeholder 4">
            <a:extLst>
              <a:ext uri="{FF2B5EF4-FFF2-40B4-BE49-F238E27FC236}">
                <a16:creationId xmlns:a16="http://schemas.microsoft.com/office/drawing/2014/main" id="{E0B56F09-8ED4-6FBB-3378-DEFD14DF00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3EA32A-065B-114C-D751-1ED829C31F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85D28-A8BE-4BEE-B9C4-843D9C394886}" type="slidenum">
              <a:rPr lang="en-US" smtClean="0"/>
              <a:t>‹#›</a:t>
            </a:fld>
            <a:endParaRPr lang="en-US"/>
          </a:p>
        </p:txBody>
      </p:sp>
    </p:spTree>
    <p:extLst>
      <p:ext uri="{BB962C8B-B14F-4D97-AF65-F5344CB8AC3E}">
        <p14:creationId xmlns:p14="http://schemas.microsoft.com/office/powerpoint/2010/main" val="3117073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fox4news.com/news/southwest-airlines-named-worst-airline-in-the-us-according-to-new-study" TargetMode="External"/><Relationship Id="rId2" Type="http://schemas.openxmlformats.org/officeDocument/2006/relationships/hyperlink" Target="https://colab.research.google.com/drive/1YoLbEHwpBGNTb97KibCEKBnMQGgIJF-D?usp=sharing" TargetMode="External"/><Relationship Id="rId1" Type="http://schemas.openxmlformats.org/officeDocument/2006/relationships/slideLayout" Target="../slideLayouts/slideLayout2.xml"/><Relationship Id="rId5" Type="http://schemas.openxmlformats.org/officeDocument/2006/relationships/hyperlink" Target="https://www.kaggle.com/datasets/sriharshaeedala/airline-delay/" TargetMode="External"/><Relationship Id="rId4" Type="http://schemas.openxmlformats.org/officeDocument/2006/relationships/hyperlink" Target="https://www.forbes.com/sites/benbaldanza/2023/01/13/southwest-airlines-reliability-problem-starts-with-their-schedule/?sh=4c387a2a535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irline Industry to lose US$84 billion in 2020 - Airline Ratings">
            <a:extLst>
              <a:ext uri="{FF2B5EF4-FFF2-40B4-BE49-F238E27FC236}">
                <a16:creationId xmlns:a16="http://schemas.microsoft.com/office/drawing/2014/main" id="{F2834F8D-9485-2A8B-2A94-B877DEFCF1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2149"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934B52-5076-183A-102E-EFDCC281A2EB}"/>
              </a:ext>
            </a:extLst>
          </p:cNvPr>
          <p:cNvSpPr>
            <a:spLocks noGrp="1"/>
          </p:cNvSpPr>
          <p:nvPr>
            <p:ph type="ctrTitle"/>
          </p:nvPr>
        </p:nvSpPr>
        <p:spPr>
          <a:xfrm>
            <a:off x="477981" y="1122363"/>
            <a:ext cx="4023360" cy="3204134"/>
          </a:xfrm>
        </p:spPr>
        <p:txBody>
          <a:bodyPr anchor="b">
            <a:normAutofit/>
          </a:bodyPr>
          <a:lstStyle/>
          <a:p>
            <a:pPr algn="l"/>
            <a:r>
              <a:rPr lang="en-US" sz="4800" dirty="0">
                <a:solidFill>
                  <a:schemeClr val="bg1"/>
                </a:solidFill>
              </a:rPr>
              <a:t>Applied Machine Learning in the Airline Industry</a:t>
            </a:r>
          </a:p>
        </p:txBody>
      </p:sp>
      <p:sp>
        <p:nvSpPr>
          <p:cNvPr id="3" name="Subtitle 2">
            <a:extLst>
              <a:ext uri="{FF2B5EF4-FFF2-40B4-BE49-F238E27FC236}">
                <a16:creationId xmlns:a16="http://schemas.microsoft.com/office/drawing/2014/main" id="{6EEBAEAC-BF7C-6376-41F9-BAB0262C9539}"/>
              </a:ext>
            </a:extLst>
          </p:cNvPr>
          <p:cNvSpPr>
            <a:spLocks noGrp="1"/>
          </p:cNvSpPr>
          <p:nvPr>
            <p:ph type="subTitle" idx="1"/>
          </p:nvPr>
        </p:nvSpPr>
        <p:spPr>
          <a:xfrm>
            <a:off x="477980" y="4872922"/>
            <a:ext cx="4023359" cy="1511549"/>
          </a:xfrm>
        </p:spPr>
        <p:txBody>
          <a:bodyPr>
            <a:normAutofit lnSpcReduction="10000"/>
          </a:bodyPr>
          <a:lstStyle/>
          <a:p>
            <a:pPr algn="l"/>
            <a:r>
              <a:rPr lang="en-US" sz="2000" dirty="0">
                <a:solidFill>
                  <a:schemeClr val="bg1"/>
                </a:solidFill>
              </a:rPr>
              <a:t>Camila Asprilla</a:t>
            </a:r>
          </a:p>
          <a:p>
            <a:pPr algn="l"/>
            <a:endParaRPr lang="en-US" sz="2000" dirty="0">
              <a:solidFill>
                <a:schemeClr val="bg1"/>
              </a:solidFill>
            </a:endParaRPr>
          </a:p>
          <a:p>
            <a:pPr algn="l"/>
            <a:r>
              <a:rPr lang="en-US" sz="2000" dirty="0">
                <a:solidFill>
                  <a:schemeClr val="bg1"/>
                </a:solidFill>
              </a:rPr>
              <a:t>MAT 602: Applied Machine Learning</a:t>
            </a:r>
          </a:p>
          <a:p>
            <a:pPr algn="l"/>
            <a:r>
              <a:rPr lang="en-US" sz="2000" dirty="0">
                <a:solidFill>
                  <a:schemeClr val="bg1"/>
                </a:solidFill>
              </a:rPr>
              <a:t>Prof. Norge Pena Perez</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884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CB000-F5B2-0EBF-03BE-A6C9C79209F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C6C3A04-A9FE-DF0B-EFCB-32B07B25BF0E}"/>
              </a:ext>
            </a:extLst>
          </p:cNvPr>
          <p:cNvSpPr>
            <a:spLocks noGrp="1"/>
          </p:cNvSpPr>
          <p:nvPr>
            <p:ph idx="1"/>
          </p:nvPr>
        </p:nvSpPr>
        <p:spPr/>
        <p:txBody>
          <a:bodyPr>
            <a:normAutofit fontScale="47500" lnSpcReduction="20000"/>
          </a:bodyPr>
          <a:lstStyle/>
          <a:p>
            <a:pPr marL="0" marR="0" indent="0">
              <a:lnSpc>
                <a:spcPct val="107000"/>
              </a:lnSpc>
              <a:spcBef>
                <a:spcPts val="0"/>
              </a:spcBef>
              <a:spcAft>
                <a:spcPts val="800"/>
              </a:spcAft>
              <a:buNone/>
            </a:pPr>
            <a:r>
              <a:rPr lang="en-US" sz="4400" dirty="0">
                <a:latin typeface="Times New Roman" panose="02020603050405020304" pitchFamily="18" charset="0"/>
                <a:ea typeface="+mj-ea"/>
                <a:cs typeface="Times New Roman" panose="02020603050405020304" pitchFamily="18" charset="0"/>
              </a:rPr>
              <a:t>This dataset has 21 columns that contain formation from 2013-2023. Because of a RAM memory constraint and multiple failed attempts, I decided to reduce the data points to capture only the information from the year 2023. The following features were used for this study::</a:t>
            </a:r>
          </a:p>
          <a:p>
            <a:pPr marL="0" marR="0">
              <a:lnSpc>
                <a:spcPct val="107000"/>
              </a:lnSpc>
              <a:spcBef>
                <a:spcPts val="0"/>
              </a:spcBef>
              <a:spcAft>
                <a:spcPts val="800"/>
              </a:spcAft>
            </a:pPr>
            <a:r>
              <a:rPr lang="en-US" sz="4400" dirty="0">
                <a:latin typeface="Times New Roman" panose="02020603050405020304" pitchFamily="18" charset="0"/>
                <a:ea typeface="+mj-ea"/>
                <a:cs typeface="Times New Roman" panose="02020603050405020304" pitchFamily="18" charset="0"/>
              </a:rPr>
              <a:t>First, our dependent variable (Y):</a:t>
            </a:r>
          </a:p>
          <a:p>
            <a:pPr marL="0" marR="0" indent="457200">
              <a:lnSpc>
                <a:spcPct val="107000"/>
              </a:lnSpc>
              <a:spcBef>
                <a:spcPts val="0"/>
              </a:spcBef>
              <a:spcAft>
                <a:spcPts val="800"/>
              </a:spcAft>
            </a:pPr>
            <a:r>
              <a:rPr lang="en-US" sz="4400" b="1" dirty="0" err="1">
                <a:latin typeface="Times New Roman" panose="02020603050405020304" pitchFamily="18" charset="0"/>
                <a:ea typeface="+mj-ea"/>
                <a:cs typeface="Times New Roman" panose="02020603050405020304" pitchFamily="18" charset="0"/>
              </a:rPr>
              <a:t>carrier_name</a:t>
            </a:r>
            <a:r>
              <a:rPr lang="en-US" sz="4400" b="1" dirty="0">
                <a:latin typeface="Times New Roman" panose="02020603050405020304" pitchFamily="18" charset="0"/>
                <a:ea typeface="+mj-ea"/>
                <a:cs typeface="Times New Roman" panose="02020603050405020304" pitchFamily="18" charset="0"/>
              </a:rPr>
              <a:t>: </a:t>
            </a:r>
            <a:r>
              <a:rPr lang="en-US" sz="4400" dirty="0">
                <a:latin typeface="Times New Roman" panose="02020603050405020304" pitchFamily="18" charset="0"/>
                <a:ea typeface="+mj-ea"/>
                <a:cs typeface="Times New Roman" panose="02020603050405020304" pitchFamily="18" charset="0"/>
              </a:rPr>
              <a:t>This refers to the name of the airline.</a:t>
            </a:r>
          </a:p>
          <a:p>
            <a:pPr marL="0" marR="0">
              <a:lnSpc>
                <a:spcPct val="107000"/>
              </a:lnSpc>
              <a:spcBef>
                <a:spcPts val="0"/>
              </a:spcBef>
              <a:spcAft>
                <a:spcPts val="800"/>
              </a:spcAft>
            </a:pPr>
            <a:r>
              <a:rPr lang="en-US" sz="4400" dirty="0">
                <a:latin typeface="Times New Roman" panose="02020603050405020304" pitchFamily="18" charset="0"/>
                <a:ea typeface="+mj-ea"/>
                <a:cs typeface="Times New Roman" panose="02020603050405020304" pitchFamily="18" charset="0"/>
              </a:rPr>
              <a:t>Then we have our independent variables(X’s):</a:t>
            </a:r>
          </a:p>
          <a:p>
            <a:pPr marL="457200" marR="0">
              <a:lnSpc>
                <a:spcPct val="107000"/>
              </a:lnSpc>
              <a:spcBef>
                <a:spcPts val="0"/>
              </a:spcBef>
              <a:spcAft>
                <a:spcPts val="800"/>
              </a:spcAft>
            </a:pPr>
            <a:r>
              <a:rPr lang="en-US" sz="4400" b="1" dirty="0" err="1">
                <a:latin typeface="Times New Roman" panose="02020603050405020304" pitchFamily="18" charset="0"/>
                <a:ea typeface="+mj-ea"/>
                <a:cs typeface="Times New Roman" panose="02020603050405020304" pitchFamily="18" charset="0"/>
              </a:rPr>
              <a:t>arr_flights</a:t>
            </a:r>
            <a:r>
              <a:rPr lang="en-US" sz="4400" b="1" dirty="0">
                <a:latin typeface="Times New Roman" panose="02020603050405020304" pitchFamily="18" charset="0"/>
                <a:ea typeface="+mj-ea"/>
                <a:cs typeface="Times New Roman" panose="02020603050405020304" pitchFamily="18" charset="0"/>
              </a:rPr>
              <a:t> (X1): </a:t>
            </a:r>
            <a:r>
              <a:rPr lang="en-US" sz="4400" dirty="0">
                <a:latin typeface="Times New Roman" panose="02020603050405020304" pitchFamily="18" charset="0"/>
                <a:ea typeface="+mj-ea"/>
                <a:cs typeface="Times New Roman" panose="02020603050405020304" pitchFamily="18" charset="0"/>
              </a:rPr>
              <a:t>Number of arriving flights</a:t>
            </a:r>
          </a:p>
          <a:p>
            <a:pPr marL="457200" marR="0">
              <a:lnSpc>
                <a:spcPct val="107000"/>
              </a:lnSpc>
              <a:spcBef>
                <a:spcPts val="0"/>
              </a:spcBef>
              <a:spcAft>
                <a:spcPts val="800"/>
              </a:spcAft>
            </a:pPr>
            <a:r>
              <a:rPr lang="en-US" sz="4400" b="1" dirty="0">
                <a:latin typeface="Times New Roman" panose="02020603050405020304" pitchFamily="18" charset="0"/>
                <a:ea typeface="+mj-ea"/>
                <a:cs typeface="Times New Roman" panose="02020603050405020304" pitchFamily="18" charset="0"/>
              </a:rPr>
              <a:t>arr_del15 (X2): </a:t>
            </a:r>
            <a:r>
              <a:rPr lang="en-US" sz="4400" dirty="0">
                <a:latin typeface="Times New Roman" panose="02020603050405020304" pitchFamily="18" charset="0"/>
                <a:ea typeface="+mj-ea"/>
                <a:cs typeface="Times New Roman" panose="02020603050405020304" pitchFamily="18" charset="0"/>
              </a:rPr>
              <a:t>Number of flights that were delayed by 15 minutes or more.</a:t>
            </a:r>
          </a:p>
          <a:p>
            <a:pPr marL="457200" marR="0">
              <a:lnSpc>
                <a:spcPct val="107000"/>
              </a:lnSpc>
              <a:spcBef>
                <a:spcPts val="0"/>
              </a:spcBef>
              <a:spcAft>
                <a:spcPts val="800"/>
              </a:spcAft>
            </a:pPr>
            <a:r>
              <a:rPr lang="en-US" sz="4400" b="1" dirty="0" err="1">
                <a:latin typeface="Times New Roman" panose="02020603050405020304" pitchFamily="18" charset="0"/>
                <a:ea typeface="+mj-ea"/>
                <a:cs typeface="Times New Roman" panose="02020603050405020304" pitchFamily="18" charset="0"/>
              </a:rPr>
              <a:t>arr_delay</a:t>
            </a:r>
            <a:r>
              <a:rPr lang="en-US" sz="4400" b="1" dirty="0">
                <a:latin typeface="Times New Roman" panose="02020603050405020304" pitchFamily="18" charset="0"/>
                <a:ea typeface="+mj-ea"/>
                <a:cs typeface="Times New Roman" panose="02020603050405020304" pitchFamily="18" charset="0"/>
              </a:rPr>
              <a:t> (X3): </a:t>
            </a:r>
            <a:r>
              <a:rPr lang="en-US" sz="4400" dirty="0">
                <a:latin typeface="Times New Roman" panose="02020603050405020304" pitchFamily="18" charset="0"/>
                <a:ea typeface="+mj-ea"/>
                <a:cs typeface="Times New Roman" panose="02020603050405020304" pitchFamily="18" charset="0"/>
              </a:rPr>
              <a:t>Total number of flights that arrived arrival late.</a:t>
            </a:r>
          </a:p>
          <a:p>
            <a:pPr marL="457200" marR="0">
              <a:lnSpc>
                <a:spcPct val="107000"/>
              </a:lnSpc>
              <a:spcBef>
                <a:spcPts val="0"/>
              </a:spcBef>
              <a:spcAft>
                <a:spcPts val="800"/>
              </a:spcAft>
            </a:pPr>
            <a:r>
              <a:rPr lang="en-US" sz="4400" b="1" dirty="0" err="1">
                <a:latin typeface="Times New Roman" panose="02020603050405020304" pitchFamily="18" charset="0"/>
                <a:ea typeface="+mj-ea"/>
                <a:cs typeface="Times New Roman" panose="02020603050405020304" pitchFamily="18" charset="0"/>
              </a:rPr>
              <a:t>carrier_delay</a:t>
            </a:r>
            <a:r>
              <a:rPr lang="en-US" sz="4400" b="1" dirty="0">
                <a:latin typeface="Times New Roman" panose="02020603050405020304" pitchFamily="18" charset="0"/>
                <a:ea typeface="+mj-ea"/>
                <a:cs typeface="Times New Roman" panose="02020603050405020304" pitchFamily="18" charset="0"/>
              </a:rPr>
              <a:t> (X4): </a:t>
            </a:r>
            <a:r>
              <a:rPr lang="en-US" sz="4400" dirty="0">
                <a:latin typeface="Times New Roman" panose="02020603050405020304" pitchFamily="18" charset="0"/>
                <a:ea typeface="+mj-ea"/>
                <a:cs typeface="Times New Roman" panose="02020603050405020304" pitchFamily="18" charset="0"/>
              </a:rPr>
              <a:t>Delay attributed to the airline.</a:t>
            </a:r>
          </a:p>
          <a:p>
            <a:pPr marL="457200" marR="0">
              <a:lnSpc>
                <a:spcPct val="107000"/>
              </a:lnSpc>
              <a:spcBef>
                <a:spcPts val="0"/>
              </a:spcBef>
              <a:spcAft>
                <a:spcPts val="800"/>
              </a:spcAft>
            </a:pPr>
            <a:r>
              <a:rPr lang="en-US" sz="4400" b="1" dirty="0" err="1">
                <a:latin typeface="Times New Roman" panose="02020603050405020304" pitchFamily="18" charset="0"/>
                <a:ea typeface="+mj-ea"/>
                <a:cs typeface="Times New Roman" panose="02020603050405020304" pitchFamily="18" charset="0"/>
              </a:rPr>
              <a:t>weather_delay</a:t>
            </a:r>
            <a:r>
              <a:rPr lang="en-US" sz="4400" b="1" dirty="0">
                <a:latin typeface="Times New Roman" panose="02020603050405020304" pitchFamily="18" charset="0"/>
                <a:ea typeface="+mj-ea"/>
                <a:cs typeface="Times New Roman" panose="02020603050405020304" pitchFamily="18" charset="0"/>
              </a:rPr>
              <a:t> (X5): </a:t>
            </a:r>
            <a:r>
              <a:rPr lang="en-US" sz="4400" dirty="0">
                <a:latin typeface="Times New Roman" panose="02020603050405020304" pitchFamily="18" charset="0"/>
                <a:ea typeface="+mj-ea"/>
                <a:cs typeface="Times New Roman" panose="02020603050405020304" pitchFamily="18" charset="0"/>
              </a:rPr>
              <a:t>Delay attributed to the weather.</a:t>
            </a:r>
          </a:p>
        </p:txBody>
      </p:sp>
    </p:spTree>
    <p:extLst>
      <p:ext uri="{BB962C8B-B14F-4D97-AF65-F5344CB8AC3E}">
        <p14:creationId xmlns:p14="http://schemas.microsoft.com/office/powerpoint/2010/main" val="2872772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CA29-B74E-5B98-1A9B-4B11F2A70801}"/>
              </a:ext>
            </a:extLst>
          </p:cNvPr>
          <p:cNvSpPr>
            <a:spLocks noGrp="1"/>
          </p:cNvSpPr>
          <p:nvPr>
            <p:ph type="title"/>
          </p:nvPr>
        </p:nvSpPr>
        <p:spPr/>
        <p:txBody>
          <a:bodyPr/>
          <a:lstStyle/>
          <a:p>
            <a:r>
              <a:rPr lang="en-US" dirty="0"/>
              <a:t>Methodology</a:t>
            </a:r>
          </a:p>
        </p:txBody>
      </p:sp>
      <p:pic>
        <p:nvPicPr>
          <p:cNvPr id="2050" name="Picture 2">
            <a:extLst>
              <a:ext uri="{FF2B5EF4-FFF2-40B4-BE49-F238E27FC236}">
                <a16:creationId xmlns:a16="http://schemas.microsoft.com/office/drawing/2014/main" id="{AABA120D-7D0F-5D8B-4238-17302EF91B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4459" y="1624805"/>
            <a:ext cx="5801784" cy="44004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 Nearest Neighbours — Introduction to Machine Learning Algorithms | by  Sachinsoni | Medium">
            <a:extLst>
              <a:ext uri="{FF2B5EF4-FFF2-40B4-BE49-F238E27FC236}">
                <a16:creationId xmlns:a16="http://schemas.microsoft.com/office/drawing/2014/main" id="{F2278F7C-29B5-BBA8-2021-1BB8A14F2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675" y="1690688"/>
            <a:ext cx="481012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48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FC3-6194-C77A-A66C-E71D2BC7A5BB}"/>
              </a:ext>
            </a:extLst>
          </p:cNvPr>
          <p:cNvSpPr>
            <a:spLocks noGrp="1"/>
          </p:cNvSpPr>
          <p:nvPr>
            <p:ph type="title"/>
          </p:nvPr>
        </p:nvSpPr>
        <p:spPr/>
        <p:txBody>
          <a:bodyPr>
            <a:normAutofit/>
          </a:bodyPr>
          <a:lstStyle/>
          <a:p>
            <a:r>
              <a:rPr lang="en-US" dirty="0"/>
              <a:t>Discussion</a:t>
            </a:r>
          </a:p>
        </p:txBody>
      </p:sp>
      <p:pic>
        <p:nvPicPr>
          <p:cNvPr id="4" name="Content Placeholder 3" descr="A screenshot of a computer screen&#10;&#10;Description automatically generated">
            <a:extLst>
              <a:ext uri="{FF2B5EF4-FFF2-40B4-BE49-F238E27FC236}">
                <a16:creationId xmlns:a16="http://schemas.microsoft.com/office/drawing/2014/main" id="{28A104BC-2C85-C1E8-EAE2-8889847A0882}"/>
              </a:ext>
            </a:extLst>
          </p:cNvPr>
          <p:cNvPicPr>
            <a:picLocks noGrp="1" noChangeAspect="1"/>
          </p:cNvPicPr>
          <p:nvPr>
            <p:ph idx="1"/>
          </p:nvPr>
        </p:nvPicPr>
        <p:blipFill>
          <a:blip r:embed="rId2"/>
          <a:stretch>
            <a:fillRect/>
          </a:stretch>
        </p:blipFill>
        <p:spPr>
          <a:xfrm>
            <a:off x="437322" y="1428052"/>
            <a:ext cx="4817758" cy="5064823"/>
          </a:xfrm>
          <a:prstGeom prst="rect">
            <a:avLst/>
          </a:prstGeom>
        </p:spPr>
      </p:pic>
      <p:sp>
        <p:nvSpPr>
          <p:cNvPr id="6" name="TextBox 5">
            <a:extLst>
              <a:ext uri="{FF2B5EF4-FFF2-40B4-BE49-F238E27FC236}">
                <a16:creationId xmlns:a16="http://schemas.microsoft.com/office/drawing/2014/main" id="{A079DA41-DDBA-C68B-4268-59D674B5E53F}"/>
              </a:ext>
            </a:extLst>
          </p:cNvPr>
          <p:cNvSpPr txBox="1"/>
          <p:nvPr/>
        </p:nvSpPr>
        <p:spPr>
          <a:xfrm>
            <a:off x="5655958" y="2337198"/>
            <a:ext cx="6098720" cy="3246530"/>
          </a:xfrm>
          <a:prstGeom prst="rect">
            <a:avLst/>
          </a:prstGeom>
          <a:noFill/>
        </p:spPr>
        <p:txBody>
          <a:bodyPr wrap="square">
            <a:spAutoFit/>
          </a:bodyPr>
          <a:lstStyle/>
          <a:p>
            <a:pPr marL="0" marR="0">
              <a:lnSpc>
                <a:spcPct val="107000"/>
              </a:lnSpc>
              <a:spcBef>
                <a:spcPts val="0"/>
              </a:spcBef>
              <a:spcAft>
                <a:spcPts val="800"/>
              </a:spcAft>
            </a:pPr>
            <a:r>
              <a:rPr lang="en-US" sz="1800" b="1" u="sng" kern="100" dirty="0">
                <a:effectLst/>
                <a:latin typeface="Times New Roman" panose="02020603050405020304" pitchFamily="18" charset="0"/>
                <a:ea typeface="Calibri" panose="020F0502020204030204" pitchFamily="34" charset="0"/>
                <a:cs typeface="Times New Roman" panose="02020603050405020304" pitchFamily="18" charset="0"/>
              </a:rPr>
              <a:t>Precision: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Measures the accuracy of any positive predictions, meaning positives that are positive, in this case, the “most accurate” results was for </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rPr>
              <a:t>Hawaiian Airlines (79% precise).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u="sng" kern="100" dirty="0">
                <a:effectLst/>
                <a:latin typeface="Times New Roman" panose="02020603050405020304" pitchFamily="18" charset="0"/>
                <a:ea typeface="Calibri" panose="020F0502020204030204" pitchFamily="34" charset="0"/>
                <a:cs typeface="Times New Roman" panose="02020603050405020304" pitchFamily="18" charset="0"/>
              </a:rPr>
              <a:t>Recall: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the ratio of true positives and the summation of true positives and false negatives. Southwest airlines have the highest recall rate at 69%.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u="sng" kern="100" dirty="0">
                <a:effectLst/>
                <a:latin typeface="Times New Roman" panose="02020603050405020304" pitchFamily="18" charset="0"/>
                <a:ea typeface="Calibri" panose="020F0502020204030204" pitchFamily="34" charset="0"/>
                <a:cs typeface="Times New Roman" panose="02020603050405020304" pitchFamily="18" charset="0"/>
              </a:rPr>
              <a:t>F-1 Score: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Equates the precision divided by the recall rate to produce an average measure of the model’s performance. These are the results that matter the most. Based on this calculation, Southwest airlines continues to have the most delays.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1589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04B8E-6C63-558B-2429-77F354EACBFC}"/>
              </a:ext>
            </a:extLst>
          </p:cNvPr>
          <p:cNvSpPr>
            <a:spLocks noGrp="1"/>
          </p:cNvSpPr>
          <p:nvPr>
            <p:ph type="title"/>
          </p:nvPr>
        </p:nvSpPr>
        <p:spPr>
          <a:xfrm>
            <a:off x="761803" y="350196"/>
            <a:ext cx="4646904" cy="1624520"/>
          </a:xfrm>
        </p:spPr>
        <p:txBody>
          <a:bodyPr anchor="ctr">
            <a:normAutofit/>
          </a:bodyPr>
          <a:lstStyle/>
          <a:p>
            <a:r>
              <a:rPr lang="en-US" sz="4000"/>
              <a:t>Discussion Cont’d 	</a:t>
            </a:r>
          </a:p>
        </p:txBody>
      </p:sp>
      <p:sp>
        <p:nvSpPr>
          <p:cNvPr id="3" name="Content Placeholder 2">
            <a:extLst>
              <a:ext uri="{FF2B5EF4-FFF2-40B4-BE49-F238E27FC236}">
                <a16:creationId xmlns:a16="http://schemas.microsoft.com/office/drawing/2014/main" id="{E9EB351E-775D-4B1A-048F-20BE106A32D8}"/>
              </a:ext>
            </a:extLst>
          </p:cNvPr>
          <p:cNvSpPr>
            <a:spLocks noGrp="1"/>
          </p:cNvSpPr>
          <p:nvPr>
            <p:ph idx="1"/>
          </p:nvPr>
        </p:nvSpPr>
        <p:spPr>
          <a:xfrm>
            <a:off x="761802" y="2743200"/>
            <a:ext cx="4646905" cy="3613149"/>
          </a:xfrm>
        </p:spPr>
        <p:txBody>
          <a:bodyPr anchor="ctr">
            <a:normAutofit/>
          </a:bodyPr>
          <a:lstStyle/>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Finally, I decided to hyperparameter tune the model to see if by including more precise specifications the model would significantly improve. As a result, I received a 40.14% accuracy rate. Because this is not a significant improvement in the accuracy of the model, I decided to still move forward with the results from above.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4A7DDBE-7C76-DC2F-7E03-334DF9CC22BB}"/>
              </a:ext>
            </a:extLst>
          </p:cNvPr>
          <p:cNvPicPr>
            <a:picLocks noChangeAspect="1"/>
          </p:cNvPicPr>
          <p:nvPr/>
        </p:nvPicPr>
        <p:blipFill rotWithShape="1">
          <a:blip r:embed="rId2"/>
          <a:srcRect r="11456" b="-1"/>
          <a:stretch/>
        </p:blipFill>
        <p:spPr>
          <a:xfrm>
            <a:off x="6096000" y="1"/>
            <a:ext cx="6102825" cy="6858000"/>
          </a:xfrm>
          <a:prstGeom prst="rect">
            <a:avLst/>
          </a:prstGeom>
        </p:spPr>
      </p:pic>
    </p:spTree>
    <p:extLst>
      <p:ext uri="{BB962C8B-B14F-4D97-AF65-F5344CB8AC3E}">
        <p14:creationId xmlns:p14="http://schemas.microsoft.com/office/powerpoint/2010/main" val="4200638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B201E43-CA8D-6544-5497-6F65CE489795}"/>
              </a:ext>
            </a:extLst>
          </p:cNvPr>
          <p:cNvPicPr>
            <a:picLocks noChangeAspect="1"/>
          </p:cNvPicPr>
          <p:nvPr/>
        </p:nvPicPr>
        <p:blipFill>
          <a:blip r:embed="rId2"/>
          <a:stretch>
            <a:fillRect/>
          </a:stretch>
        </p:blipFill>
        <p:spPr>
          <a:xfrm>
            <a:off x="0" y="1060479"/>
            <a:ext cx="6621024" cy="4737042"/>
          </a:xfrm>
          <a:prstGeom prst="rect">
            <a:avLst/>
          </a:prstGeom>
        </p:spPr>
      </p:pic>
      <p:pic>
        <p:nvPicPr>
          <p:cNvPr id="11" name="Picture 10">
            <a:extLst>
              <a:ext uri="{FF2B5EF4-FFF2-40B4-BE49-F238E27FC236}">
                <a16:creationId xmlns:a16="http://schemas.microsoft.com/office/drawing/2014/main" id="{0D759AE8-60BC-D32C-AEEF-1D8EF6CE5119}"/>
              </a:ext>
            </a:extLst>
          </p:cNvPr>
          <p:cNvPicPr>
            <a:picLocks noChangeAspect="1"/>
          </p:cNvPicPr>
          <p:nvPr/>
        </p:nvPicPr>
        <p:blipFill>
          <a:blip r:embed="rId3"/>
          <a:stretch>
            <a:fillRect/>
          </a:stretch>
        </p:blipFill>
        <p:spPr>
          <a:xfrm>
            <a:off x="6537158" y="1060479"/>
            <a:ext cx="5654842" cy="2054653"/>
          </a:xfrm>
          <a:prstGeom prst="rect">
            <a:avLst/>
          </a:prstGeom>
        </p:spPr>
      </p:pic>
      <p:pic>
        <p:nvPicPr>
          <p:cNvPr id="13" name="Picture 12">
            <a:extLst>
              <a:ext uri="{FF2B5EF4-FFF2-40B4-BE49-F238E27FC236}">
                <a16:creationId xmlns:a16="http://schemas.microsoft.com/office/drawing/2014/main" id="{F66E1E98-FA58-B973-203B-45893A0B54EE}"/>
              </a:ext>
            </a:extLst>
          </p:cNvPr>
          <p:cNvPicPr>
            <a:picLocks noChangeAspect="1"/>
          </p:cNvPicPr>
          <p:nvPr/>
        </p:nvPicPr>
        <p:blipFill>
          <a:blip r:embed="rId4"/>
          <a:stretch>
            <a:fillRect/>
          </a:stretch>
        </p:blipFill>
        <p:spPr>
          <a:xfrm>
            <a:off x="6537158" y="3306678"/>
            <a:ext cx="5654842" cy="2594136"/>
          </a:xfrm>
          <a:prstGeom prst="rect">
            <a:avLst/>
          </a:prstGeom>
        </p:spPr>
      </p:pic>
    </p:spTree>
    <p:extLst>
      <p:ext uri="{BB962C8B-B14F-4D97-AF65-F5344CB8AC3E}">
        <p14:creationId xmlns:p14="http://schemas.microsoft.com/office/powerpoint/2010/main" val="136230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B6B6C5-E89B-E1DE-BD3B-A188E85147EB}"/>
              </a:ext>
            </a:extLst>
          </p:cNvPr>
          <p:cNvPicPr>
            <a:picLocks noChangeAspect="1"/>
          </p:cNvPicPr>
          <p:nvPr/>
        </p:nvPicPr>
        <p:blipFill>
          <a:blip r:embed="rId2"/>
          <a:stretch>
            <a:fillRect/>
          </a:stretch>
        </p:blipFill>
        <p:spPr>
          <a:xfrm>
            <a:off x="2163739" y="11134"/>
            <a:ext cx="7864522" cy="6835732"/>
          </a:xfrm>
          <a:prstGeom prst="rect">
            <a:avLst/>
          </a:prstGeom>
        </p:spPr>
      </p:pic>
    </p:spTree>
    <p:extLst>
      <p:ext uri="{BB962C8B-B14F-4D97-AF65-F5344CB8AC3E}">
        <p14:creationId xmlns:p14="http://schemas.microsoft.com/office/powerpoint/2010/main" val="302630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28BDE-384E-FA11-EA14-33FB06C84AC9}"/>
              </a:ext>
            </a:extLst>
          </p:cNvPr>
          <p:cNvSpPr>
            <a:spLocks noGrp="1"/>
          </p:cNvSpPr>
          <p:nvPr>
            <p:ph type="title"/>
          </p:nvPr>
        </p:nvSpPr>
        <p:spPr>
          <a:xfrm>
            <a:off x="481013" y="3752849"/>
            <a:ext cx="3290887" cy="2452687"/>
          </a:xfrm>
        </p:spPr>
        <p:txBody>
          <a:bodyPr anchor="ctr">
            <a:normAutofit/>
          </a:bodyPr>
          <a:lstStyle/>
          <a:p>
            <a:r>
              <a:rPr lang="en-US" sz="3600"/>
              <a:t>Conclusion	</a:t>
            </a:r>
          </a:p>
        </p:txBody>
      </p:sp>
      <p:pic>
        <p:nvPicPr>
          <p:cNvPr id="5" name="Picture 4">
            <a:extLst>
              <a:ext uri="{FF2B5EF4-FFF2-40B4-BE49-F238E27FC236}">
                <a16:creationId xmlns:a16="http://schemas.microsoft.com/office/drawing/2014/main" id="{3F1FF135-3538-6960-50CF-85C94CE897DD}"/>
              </a:ext>
            </a:extLst>
          </p:cNvPr>
          <p:cNvPicPr>
            <a:picLocks noChangeAspect="1"/>
          </p:cNvPicPr>
          <p:nvPr/>
        </p:nvPicPr>
        <p:blipFill rotWithShape="1">
          <a:blip r:embed="rId2">
            <a:extLst>
              <a:ext uri="{28A0092B-C50C-407E-A947-70E740481C1C}">
                <a14:useLocalDpi xmlns:a14="http://schemas.microsoft.com/office/drawing/2010/main" val="0"/>
              </a:ext>
            </a:extLst>
          </a:blip>
          <a:srcRect t="21014" b="21015"/>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4543211-BC7E-1C34-DA67-F4EDC4E40C9A}"/>
              </a:ext>
            </a:extLst>
          </p:cNvPr>
          <p:cNvSpPr>
            <a:spLocks noGrp="1"/>
          </p:cNvSpPr>
          <p:nvPr>
            <p:ph idx="1"/>
          </p:nvPr>
        </p:nvSpPr>
        <p:spPr>
          <a:xfrm>
            <a:off x="4223982" y="3752850"/>
            <a:ext cx="7485413" cy="2452687"/>
          </a:xfrm>
        </p:spPr>
        <p:txBody>
          <a:bodyPr anchor="ctr">
            <a:normAutofit/>
          </a:bodyPr>
          <a:lstStyle/>
          <a:p>
            <a:r>
              <a:rPr lang="en-US" sz="1500" dirty="0">
                <a:effectLst/>
                <a:latin typeface="Times New Roman" panose="02020603050405020304" pitchFamily="18" charset="0"/>
                <a:ea typeface="Calibri" panose="020F0502020204030204" pitchFamily="34" charset="0"/>
              </a:rPr>
              <a:t>The analysis performed in this project was focused on an entire industry. </a:t>
            </a:r>
            <a:r>
              <a:rPr lang="en-US" sz="1500" b="1" dirty="0">
                <a:effectLst/>
                <a:latin typeface="Times New Roman" panose="02020603050405020304" pitchFamily="18" charset="0"/>
                <a:ea typeface="Calibri" panose="020F0502020204030204" pitchFamily="34" charset="0"/>
              </a:rPr>
              <a:t>This was not specifically targeted for a company, but the model could be applied to a single carrier.</a:t>
            </a:r>
            <a:r>
              <a:rPr lang="en-US" sz="1500" dirty="0">
                <a:effectLst/>
                <a:latin typeface="Times New Roman" panose="02020603050405020304" pitchFamily="18" charset="0"/>
                <a:ea typeface="Calibri" panose="020F0502020204030204" pitchFamily="34" charset="0"/>
              </a:rPr>
              <a:t> The main pursuit was to identify the airlines that had more delays and build </a:t>
            </a:r>
            <a:r>
              <a:rPr lang="en-US" sz="1500" b="1" u="sng" dirty="0">
                <a:effectLst/>
                <a:latin typeface="Times New Roman" panose="02020603050405020304" pitchFamily="18" charset="0"/>
                <a:ea typeface="Calibri" panose="020F0502020204030204" pitchFamily="34" charset="0"/>
              </a:rPr>
              <a:t>an algorithm that could predict future delays</a:t>
            </a:r>
            <a:r>
              <a:rPr lang="en-US" sz="1500" dirty="0">
                <a:effectLst/>
                <a:latin typeface="Times New Roman" panose="02020603050405020304" pitchFamily="18" charset="0"/>
                <a:ea typeface="Calibri" panose="020F0502020204030204" pitchFamily="34" charset="0"/>
              </a:rPr>
              <a:t>. Southwest airlines demonstrated to have the most delays in our analysis. </a:t>
            </a:r>
          </a:p>
          <a:p>
            <a:r>
              <a:rPr lang="en-US" sz="1500" b="1" dirty="0">
                <a:effectLst/>
                <a:latin typeface="Times New Roman" panose="02020603050405020304" pitchFamily="18" charset="0"/>
                <a:ea typeface="Calibri" panose="020F0502020204030204" pitchFamily="34" charset="0"/>
              </a:rPr>
              <a:t>We can conclude that Southwest airlines has had efficiency problems through 2023.</a:t>
            </a:r>
            <a:r>
              <a:rPr lang="en-US" sz="1500" dirty="0">
                <a:effectLst/>
                <a:latin typeface="Times New Roman" panose="02020603050405020304" pitchFamily="18" charset="0"/>
                <a:ea typeface="Calibri" panose="020F0502020204030204" pitchFamily="34" charset="0"/>
              </a:rPr>
              <a:t> In these articles it was emphasized the fact that their main problems rely on their schedules and their linear model</a:t>
            </a:r>
            <a:endParaRPr lang="en-US" sz="1500" dirty="0"/>
          </a:p>
        </p:txBody>
      </p:sp>
    </p:spTree>
    <p:extLst>
      <p:ext uri="{BB962C8B-B14F-4D97-AF65-F5344CB8AC3E}">
        <p14:creationId xmlns:p14="http://schemas.microsoft.com/office/powerpoint/2010/main" val="1247267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3472-9A7F-A44E-489A-E1B317E07A4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0A6773E3-871F-EF8F-927A-AD919D923787}"/>
              </a:ext>
            </a:extLst>
          </p:cNvPr>
          <p:cNvSpPr>
            <a:spLocks noGrp="1"/>
          </p:cNvSpPr>
          <p:nvPr>
            <p:ph idx="1"/>
          </p:nvPr>
        </p:nvSpPr>
        <p:spPr/>
        <p:txBody>
          <a:bodyPr/>
          <a:lstStyle/>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https://colab.research.google.com/drive/1YoLbEHwpBGNTb97KibCEKBnMQGgIJF-D?usp=sharing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Fox News: “Southwest Airlines named worst airline in the US, according to new study”: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https://www.fox4news.com/news/southwest-airlines-named-worst-airline-in-the-us-according-to-new-study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Forbes: Southwest Airlines’ Reliability Problem Starts With Their Schedule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https://www.forbes.com/sites/benbaldanza/2023/01/13/southwest-airlines-reliability-problem-starts-with-their-schedule/?sh=</a:t>
            </a:r>
            <a:r>
              <a:rPr lang="en-US" sz="1800" u="sng" kern="10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4c387a2a5359</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Data: </a:t>
            </a:r>
          </a:p>
          <a:p>
            <a:pPr marL="914400">
              <a:lnSpc>
                <a:spcPct val="107000"/>
              </a:lnSpc>
              <a:spcBef>
                <a:spcPts val="0"/>
              </a:spcBef>
              <a:spcAft>
                <a:spcPts val="800"/>
              </a:spcAft>
            </a:pPr>
            <a:r>
              <a:rPr lang="en-US" sz="1800"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https://www.kaggle.com/datasets/sriharshaeedala/airline-delay/</a:t>
            </a:r>
            <a:r>
              <a:rPr lang="en-US" sz="1800"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rPr>
              <a:t> </a:t>
            </a:r>
          </a:p>
          <a:p>
            <a:pPr marL="685800" indent="0">
              <a:lnSpc>
                <a:spcPct val="107000"/>
              </a:lnSpc>
              <a:spcBef>
                <a:spcPts val="0"/>
              </a:spcBef>
              <a:spcAft>
                <a:spcPts val="800"/>
              </a:spcAft>
              <a:buNone/>
            </a:pPr>
            <a:endParaRPr lang="en-US" sz="1800"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endParaRPr>
          </a:p>
          <a:p>
            <a:pPr marL="685800" indent="0">
              <a:lnSpc>
                <a:spcPct val="107000"/>
              </a:lnSpc>
              <a:spcBef>
                <a:spcPts val="0"/>
              </a:spcBef>
              <a:spcAft>
                <a:spcPts val="800"/>
              </a:spcAft>
              <a:buNone/>
            </a:pPr>
            <a:endParaRPr lang="en-US" sz="1800"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1737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537</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Applied Machine Learning in the Airline Industry</vt:lpstr>
      <vt:lpstr>Introduction</vt:lpstr>
      <vt:lpstr>Methodology</vt:lpstr>
      <vt:lpstr>Discussion</vt:lpstr>
      <vt:lpstr>Discussion Cont’d  </vt:lpstr>
      <vt:lpstr>PowerPoint Presentation</vt:lpstr>
      <vt:lpstr>PowerPoint Presentation</vt:lpstr>
      <vt:lpstr>Conclusion </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Machine Learning in the Airline Industry</dc:title>
  <dc:creator>Camila Asprilla</dc:creator>
  <cp:lastModifiedBy>Camila Asprilla</cp:lastModifiedBy>
  <cp:revision>2</cp:revision>
  <dcterms:created xsi:type="dcterms:W3CDTF">2023-12-04T21:54:36Z</dcterms:created>
  <dcterms:modified xsi:type="dcterms:W3CDTF">2024-05-31T02:32:36Z</dcterms:modified>
</cp:coreProperties>
</file>