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6F3F7-3F49-45D5-8009-B973C897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DA4017-D130-454F-B37A-DF8D4C947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4D5F4A-0716-4BDD-87CF-635FA5E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3D4E8-CCBB-48C8-8769-AEDF662C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77870-37C8-4D4F-ACAF-ACA1F6E7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9C5DB-B0F4-4F24-BFA7-7D3078DD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61EBB0-B21E-4ED2-B32F-112296F3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ACED9-1698-4E21-B9CB-FA7F776F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F3F2B-2FB5-4356-B13F-363510CA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50C10-3566-40D1-9888-09263986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3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56A216-DEA5-4787-94CE-2FD156058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AFDF0D-6923-42A2-A86B-EFF1E159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4AEF0-4A71-4D80-AB1C-D56D615B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179D6-8672-4E0A-9688-32C4DB1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54B5C-365E-441C-B126-5CE26C10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3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9979C-DC76-4EFA-A509-08780F43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5005C-B891-4ED0-8543-04F40E27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BDC59-75D9-4F22-B69E-DE40A904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F33DC-B44E-4AF5-95E6-D8DE9588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6C5FE-5AB3-44B7-87B3-ECAE1D9D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F1716-8C78-4F98-A9BB-C9DC3FF1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81E47-1CC3-4498-AA03-D73F8013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FB4CE-0C26-48FA-A91C-ABD74EF5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F054A-A94E-404B-A511-C2CD46FA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7B883-5A70-41CF-B998-A6EABF25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C134-EA7A-4CC0-867B-B13C429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AA3B6-91E8-4A86-A4C3-1C069E40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7FFAD-8D81-4800-A9CA-5C0A9F8F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1E8ED-F352-4491-897D-A61798C3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136EA-3221-493B-B95F-D1E22C99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33320-7914-425E-ABCE-2B44C2EF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531E-1A6E-4950-AD85-59CC6586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9D9EB4-BDFF-4410-80A7-75F79575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C4B078-2A1D-407F-ABAF-70058F42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2EC0A0-D8D6-43A1-929C-88329F9DD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0398B6-180A-4877-9F58-322BBE9B2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8EA5E9-B236-4866-98AE-E1F38D6D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5C03BA-F85F-4A11-87FF-9C44E98A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174B97-46D5-44F2-8537-C86B54BC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5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14595-E504-478E-BF26-769BA6EC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CCE55C-9597-4B71-A99B-F0AF298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E15475-2092-4B2A-8F49-4F99E803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93938A-82F1-44AD-AE5F-0CEA92F2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3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4A7949-7676-4B67-8F36-789EC8A4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14983-1494-472A-A5AF-B242A9B7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E82096-0D75-4D67-93BD-3F064230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1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168BF-5A7B-4253-B8C0-88E47BF6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F4AB0-985E-460D-913D-D72174655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72840E-40AE-41F5-80AC-70341389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B14A8-DF42-4C08-9B39-E3B30F6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EA4804-F187-4B71-92C7-AF11A090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C204D-2F37-4BEA-8B40-BE7502B0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9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4024E-E943-41AC-AAAC-DE4AF67C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94C11C-1DCE-4428-BD70-34E8EE179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B20CD1-FDCC-4CE9-877E-2417F1BF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50AB7-CBAD-4A61-959F-C8B751D2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64457-4A35-420F-9F73-B5F78C4E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69B14-50C7-41FA-966D-53708C6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DC2785-6F3E-4435-BFF2-A5728F0D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6CB68-125A-4C99-B29A-4988725B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C7A69-3C71-4E1F-8768-4363506BE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2342-43D0-4748-B8B5-45FC18A52E09}" type="datetimeFigureOut">
              <a:rPr lang="de-DE" smtClean="0"/>
              <a:t>04.06.2018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5ED29-3301-4829-B178-CBA3A8F8D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95D06-E18E-403E-A390-8C86C3CE6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4818A-977C-41FD-BDE1-1E1D0F293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DengAI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64052-BF13-4032-8ED7-94658061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800"/>
          </a:xfrm>
        </p:spPr>
        <p:txBody>
          <a:bodyPr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Disease Spread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300" dirty="0"/>
              <a:t>https://www.drivendata.org/competitions/44/dengai-predicting-disease-spread/</a:t>
            </a:r>
          </a:p>
          <a:p>
            <a:endParaRPr lang="de-DE" dirty="0"/>
          </a:p>
          <a:p>
            <a:r>
              <a:rPr lang="de-DE" dirty="0" err="1"/>
              <a:t>Mariia</a:t>
            </a:r>
            <a:r>
              <a:rPr lang="de-DE" dirty="0"/>
              <a:t> </a:t>
            </a:r>
            <a:r>
              <a:rPr lang="de-DE" dirty="0" err="1"/>
              <a:t>Deriglazova</a:t>
            </a:r>
            <a:r>
              <a:rPr lang="de-DE" dirty="0"/>
              <a:t>, Hendrik Winkhardt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21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49AE3-EC22-4DC1-88B5-B19EBE74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Correlogram</a:t>
            </a:r>
            <a:r>
              <a:rPr lang="de-DE" dirty="0"/>
              <a:t> San Juan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A2841B-40B4-4493-AE71-200EB37E8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6" y="1567395"/>
            <a:ext cx="11609172" cy="4622389"/>
          </a:xfrm>
        </p:spPr>
      </p:pic>
    </p:spTree>
    <p:extLst>
      <p:ext uri="{BB962C8B-B14F-4D97-AF65-F5344CB8AC3E}">
        <p14:creationId xmlns:p14="http://schemas.microsoft.com/office/powerpoint/2010/main" val="55390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5632B-5A24-4E4D-851E-637E278A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E5139-A0B6-4EBF-8D7C-0019851C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Minimizing</a:t>
            </a:r>
            <a:r>
              <a:rPr lang="de-DE" dirty="0"/>
              <a:t> Mean </a:t>
            </a:r>
            <a:r>
              <a:rPr lang="de-DE" dirty="0" err="1"/>
              <a:t>Squared</a:t>
            </a:r>
            <a:r>
              <a:rPr lang="de-DE" dirty="0"/>
              <a:t> Error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18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C1851-A915-43A4-9D17-B9A1EAA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51DA4-24B7-40B3-88AA-8FAE93BA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Small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</a:t>
            </a:r>
            <a:r>
              <a:rPr lang="de-DE" dirty="0" err="1"/>
              <a:t>some</a:t>
            </a:r>
            <a:r>
              <a:rPr lang="de-DE" dirty="0"/>
              <a:t>) redundant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Unobserved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r>
              <a:rPr lang="de-DE" dirty="0"/>
              <a:t>Lag (Mosquito </a:t>
            </a:r>
            <a:r>
              <a:rPr lang="de-DE" dirty="0" err="1"/>
              <a:t>Lifespan</a:t>
            </a:r>
            <a:r>
              <a:rPr lang="de-DE" dirty="0"/>
              <a:t>, </a:t>
            </a:r>
            <a:r>
              <a:rPr lang="de-DE" dirty="0" err="1"/>
              <a:t>Incubation</a:t>
            </a:r>
            <a:r>
              <a:rPr lang="de-DE" dirty="0"/>
              <a:t> Time)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3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FBF90-1C0F-4DEA-A1A6-05D7A44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Dengue Fever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573DF-07D2-4B66-AB60-ECC3EB72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GB" dirty="0"/>
              <a:t>Disease</a:t>
            </a:r>
          </a:p>
          <a:p>
            <a:pPr lvl="1"/>
            <a:r>
              <a:rPr lang="en-GB" dirty="0"/>
              <a:t>Fever, headache, pain, rashes, sometimes life-threatening bleeding</a:t>
            </a:r>
          </a:p>
          <a:p>
            <a:pPr lvl="1"/>
            <a:r>
              <a:rPr lang="en-GB" dirty="0"/>
              <a:t>Incubation time of ca. 14 days</a:t>
            </a:r>
          </a:p>
          <a:p>
            <a:pPr lvl="1"/>
            <a:r>
              <a:rPr lang="en-GB" dirty="0"/>
              <a:t>Length of 3-7 days</a:t>
            </a:r>
          </a:p>
          <a:p>
            <a:pPr lvl="1"/>
            <a:r>
              <a:rPr lang="en-GB" dirty="0"/>
              <a:t>Not contagious between humans</a:t>
            </a:r>
          </a:p>
          <a:p>
            <a:r>
              <a:rPr lang="en-GB" dirty="0"/>
              <a:t>Transmitted by Aedes Aegypti</a:t>
            </a:r>
          </a:p>
          <a:p>
            <a:pPr lvl="1"/>
            <a:r>
              <a:rPr lang="en-GB" dirty="0"/>
              <a:t>Egg: 2-6 days</a:t>
            </a:r>
          </a:p>
          <a:p>
            <a:pPr lvl="1"/>
            <a:r>
              <a:rPr lang="en-GB" dirty="0"/>
              <a:t>Larva: &gt;4 days</a:t>
            </a:r>
          </a:p>
          <a:p>
            <a:pPr lvl="1"/>
            <a:r>
              <a:rPr lang="en-GB" dirty="0"/>
              <a:t>Pupae: 2 days</a:t>
            </a:r>
          </a:p>
          <a:p>
            <a:pPr lvl="1"/>
            <a:r>
              <a:rPr lang="en-GB" dirty="0"/>
              <a:t>Adult: 14-28 days</a:t>
            </a:r>
          </a:p>
          <a:p>
            <a:r>
              <a:rPr lang="en-GB" dirty="0"/>
              <a:t>Total time between </a:t>
            </a:r>
            <a:r>
              <a:rPr lang="en-GB" dirty="0" err="1"/>
              <a:t>egglaying</a:t>
            </a:r>
            <a:r>
              <a:rPr lang="en-GB" dirty="0"/>
              <a:t> and fever outbreak: </a:t>
            </a:r>
          </a:p>
          <a:p>
            <a:pPr lvl="1"/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B671A6-63A1-4F14-BBC3-87A2ECBC8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17" y="3215430"/>
            <a:ext cx="2358513" cy="15717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DB262E2-4351-4FAE-9E4A-D947E1B45227}"/>
              </a:ext>
            </a:extLst>
          </p:cNvPr>
          <p:cNvSpPr txBox="1"/>
          <p:nvPr/>
        </p:nvSpPr>
        <p:spPr>
          <a:xfrm>
            <a:off x="7550416" y="4791290"/>
            <a:ext cx="2358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1: </a:t>
            </a:r>
            <a:r>
              <a:rPr lang="de-DE" sz="1100" i="1" dirty="0" err="1"/>
              <a:t>Aedes</a:t>
            </a:r>
            <a:r>
              <a:rPr lang="de-DE" sz="1100" i="1" dirty="0"/>
              <a:t> </a:t>
            </a:r>
            <a:r>
              <a:rPr lang="de-DE" sz="1100" i="1" dirty="0" err="1"/>
              <a:t>aegypti</a:t>
            </a:r>
            <a:endParaRPr lang="de-DE" sz="1100" i="1" dirty="0"/>
          </a:p>
          <a:p>
            <a:r>
              <a:rPr lang="de-DE" sz="1100" i="1" dirty="0"/>
              <a:t>https://commons.wikimedia.org/wiki/File:Aedes_aegypti.jpg</a:t>
            </a:r>
          </a:p>
        </p:txBody>
      </p:sp>
    </p:spTree>
    <p:extLst>
      <p:ext uri="{BB962C8B-B14F-4D97-AF65-F5344CB8AC3E}">
        <p14:creationId xmlns:p14="http://schemas.microsoft.com/office/powerpoint/2010/main" val="6688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EDE3B-6D85-4977-BB46-E3DE0491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4AE73-563C-4164-B03F-C741A012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/>
          </a:bodyPr>
          <a:lstStyle/>
          <a:p>
            <a:r>
              <a:rPr lang="en-GB" dirty="0"/>
              <a:t>Weekly Data</a:t>
            </a:r>
          </a:p>
          <a:p>
            <a:pPr lvl="1"/>
            <a:r>
              <a:rPr lang="en-GB" dirty="0"/>
              <a:t>1455 usable observations</a:t>
            </a:r>
          </a:p>
          <a:p>
            <a:pPr lvl="1"/>
            <a:r>
              <a:rPr lang="en-GB" dirty="0"/>
              <a:t>Weather Data (Temperature, Humidity, Rainfall)</a:t>
            </a:r>
          </a:p>
          <a:p>
            <a:pPr lvl="1"/>
            <a:r>
              <a:rPr lang="en-GB" dirty="0"/>
              <a:t>Vegetation Data (NDVI)</a:t>
            </a:r>
          </a:p>
          <a:p>
            <a:pPr lvl="1"/>
            <a:r>
              <a:rPr lang="en-GB" dirty="0"/>
              <a:t>Total Cases of Fever</a:t>
            </a:r>
          </a:p>
          <a:p>
            <a:r>
              <a:rPr lang="en-GB" dirty="0"/>
              <a:t>Two Cities:</a:t>
            </a:r>
          </a:p>
          <a:p>
            <a:pPr lvl="1"/>
            <a:r>
              <a:rPr lang="en-GB" dirty="0"/>
              <a:t>San Juan, Puerto Rico, April 1990 – April 2008 (936 observations)</a:t>
            </a:r>
          </a:p>
          <a:p>
            <a:pPr marL="914400" lvl="2" indent="0">
              <a:buNone/>
            </a:pPr>
            <a:r>
              <a:rPr lang="en-GB" dirty="0"/>
              <a:t>-&gt; Monsoon Climate, Northern Hemisphere</a:t>
            </a:r>
          </a:p>
          <a:p>
            <a:pPr lvl="1"/>
            <a:r>
              <a:rPr lang="en-GB" dirty="0"/>
              <a:t>Iquitos, Peru, July 2000 – June 2010 (519 observations)</a:t>
            </a:r>
          </a:p>
          <a:p>
            <a:pPr marL="914400" lvl="2" indent="0">
              <a:buNone/>
            </a:pPr>
            <a:r>
              <a:rPr lang="en-GB" dirty="0"/>
              <a:t>-&gt; Tropical Rainforest, Southern Hemisphere</a:t>
            </a:r>
          </a:p>
          <a:p>
            <a:r>
              <a:rPr lang="en-GB" dirty="0"/>
              <a:t>Goal: Predict number of cases for the following years</a:t>
            </a:r>
          </a:p>
        </p:txBody>
      </p:sp>
    </p:spTree>
    <p:extLst>
      <p:ext uri="{BB962C8B-B14F-4D97-AF65-F5344CB8AC3E}">
        <p14:creationId xmlns:p14="http://schemas.microsoft.com/office/powerpoint/2010/main" val="419550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1C639-47C0-4DF9-A52F-83B43259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B339E-5BF8-4AA4-9583-BD9CFE2F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Strong 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 err="1"/>
              <a:t>seasonality</a:t>
            </a:r>
            <a:endParaRPr lang="de-DE" dirty="0"/>
          </a:p>
          <a:p>
            <a:r>
              <a:rPr lang="de-DE" dirty="0"/>
              <a:t>Strong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cities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75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E11-4EA1-42D3-AB47-BABD37E4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: Cases in San Juan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AAEF1-CA63-401F-AD23-6DCC02CF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C6FABE-CD26-4E09-BE91-B4FEBA17B057}"/>
              </a:ext>
            </a:extLst>
          </p:cNvPr>
          <p:cNvSpPr txBox="1"/>
          <p:nvPr/>
        </p:nvSpPr>
        <p:spPr>
          <a:xfrm>
            <a:off x="1855177" y="5863691"/>
            <a:ext cx="483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2: Cases in San Juan per Week, 1990-2008</a:t>
            </a:r>
          </a:p>
        </p:txBody>
      </p:sp>
    </p:spTree>
    <p:extLst>
      <p:ext uri="{BB962C8B-B14F-4D97-AF65-F5344CB8AC3E}">
        <p14:creationId xmlns:p14="http://schemas.microsoft.com/office/powerpoint/2010/main" val="193695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1EC8F-83C4-43BE-B540-455936B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: Cases in San Juan </a:t>
            </a:r>
            <a:r>
              <a:rPr lang="de-DE" dirty="0" err="1"/>
              <a:t>by</a:t>
            </a:r>
            <a:r>
              <a:rPr lang="de-DE" dirty="0"/>
              <a:t> Week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8A200B8-AC7A-4D81-BFE4-B550C00B3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</p:spTree>
    <p:extLst>
      <p:ext uri="{BB962C8B-B14F-4D97-AF65-F5344CB8AC3E}">
        <p14:creationId xmlns:p14="http://schemas.microsoft.com/office/powerpoint/2010/main" val="323933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1662F-4A74-4E30-B4A8-9CFC1C5C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: Air </a:t>
            </a:r>
            <a:r>
              <a:rPr lang="de-DE" dirty="0" err="1"/>
              <a:t>Temperature</a:t>
            </a:r>
            <a:r>
              <a:rPr lang="de-DE" dirty="0"/>
              <a:t> in San Juan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4A22874-86BB-4B31-8621-EC88AFCB5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</p:spTree>
    <p:extLst>
      <p:ext uri="{BB962C8B-B14F-4D97-AF65-F5344CB8AC3E}">
        <p14:creationId xmlns:p14="http://schemas.microsoft.com/office/powerpoint/2010/main" val="417044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8208F-8890-4693-BE11-04FCD530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: </a:t>
            </a:r>
            <a:r>
              <a:rPr lang="de-DE" dirty="0" err="1"/>
              <a:t>Humidity</a:t>
            </a:r>
            <a:r>
              <a:rPr lang="de-DE"/>
              <a:t> in San Juan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24332A7-1640-49E8-AE83-EAC3A5DFD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</p:spTree>
    <p:extLst>
      <p:ext uri="{BB962C8B-B14F-4D97-AF65-F5344CB8AC3E}">
        <p14:creationId xmlns:p14="http://schemas.microsoft.com/office/powerpoint/2010/main" val="116467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DB77-4D6C-4151-AB2D-95070C5D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tries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5EC3-E0A1-4FAE-BDEF-97CD2BD1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simple Poisson-/ Negative Binomial-models</a:t>
            </a:r>
          </a:p>
          <a:p>
            <a:r>
              <a:rPr lang="de-DE" dirty="0"/>
              <a:t>ARIMA</a:t>
            </a:r>
          </a:p>
          <a:p>
            <a:r>
              <a:rPr lang="de-DE" dirty="0" err="1"/>
              <a:t>Correlogram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Data </a:t>
            </a:r>
            <a:r>
              <a:rPr lang="de-DE" dirty="0" err="1"/>
              <a:t>differs</a:t>
            </a:r>
            <a:r>
              <a:rPr lang="de-DE" dirty="0"/>
              <a:t>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San Juan and Iquitos</a:t>
            </a:r>
          </a:p>
          <a:p>
            <a:pPr lvl="1"/>
            <a:r>
              <a:rPr lang="de-DE" dirty="0"/>
              <a:t>San Juan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89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Breitbild</PresentationFormat>
  <Paragraphs>55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DengAI</vt:lpstr>
      <vt:lpstr>Dengue Fever</vt:lpstr>
      <vt:lpstr>Data</vt:lpstr>
      <vt:lpstr>Data</vt:lpstr>
      <vt:lpstr>Descriptives: Cases in San Juan</vt:lpstr>
      <vt:lpstr>Descriptives: Cases in San Juan by Week</vt:lpstr>
      <vt:lpstr>Descriptives: Air Temperature in San Juan</vt:lpstr>
      <vt:lpstr>Descriptives: Humidity in San Juan</vt:lpstr>
      <vt:lpstr>First tries</vt:lpstr>
      <vt:lpstr>Correlogram San Juan</vt:lpstr>
      <vt:lpstr>Evaluation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DengAI</dc:title>
  <dc:creator>Hendrik Winkhardt</dc:creator>
  <cp:lastModifiedBy>Hendrik Winkhardt</cp:lastModifiedBy>
  <cp:revision>42</cp:revision>
  <dcterms:created xsi:type="dcterms:W3CDTF">2018-05-25T13:48:51Z</dcterms:created>
  <dcterms:modified xsi:type="dcterms:W3CDTF">2018-06-04T12:29:56Z</dcterms:modified>
</cp:coreProperties>
</file>