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9" r:id="rId7"/>
    <p:sldId id="261" r:id="rId8"/>
    <p:sldId id="262" r:id="rId9"/>
    <p:sldId id="263" r:id="rId10"/>
    <p:sldId id="268" r:id="rId11"/>
    <p:sldId id="264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ша Дериглазова" userId="d3b36895ca4eb5f9" providerId="Windows Live" clId="Web-{EC85FB72-E7DB-4349-92BC-5C0FC8F95AB6}"/>
    <pc:docChg chg="addSld delSld modSld">
      <pc:chgData name="Маша Дериглазова" userId="d3b36895ca4eb5f9" providerId="Windows Live" clId="Web-{EC85FB72-E7DB-4349-92BC-5C0FC8F95AB6}" dt="2018-06-05T09:21:23.687" v="142" actId="14100"/>
      <pc:docMkLst>
        <pc:docMk/>
      </pc:docMkLst>
      <pc:sldChg chg="modSp">
        <pc:chgData name="Маша Дериглазова" userId="d3b36895ca4eb5f9" providerId="Windows Live" clId="Web-{EC85FB72-E7DB-4349-92BC-5C0FC8F95AB6}" dt="2018-06-05T09:15:45.111" v="59" actId="20577"/>
        <pc:sldMkLst>
          <pc:docMk/>
          <pc:sldMk cId="4195500146" sldId="257"/>
        </pc:sldMkLst>
        <pc:spChg chg="mod">
          <ac:chgData name="Маша Дериглазова" userId="d3b36895ca4eb5f9" providerId="Windows Live" clId="Web-{EC85FB72-E7DB-4349-92BC-5C0FC8F95AB6}" dt="2018-06-05T09:15:45.111" v="59" actId="20577"/>
          <ac:spMkLst>
            <pc:docMk/>
            <pc:sldMk cId="4195500146" sldId="257"/>
            <ac:spMk id="3" creationId="{EB34AE73-563C-4164-B03F-C741A0127527}"/>
          </ac:spMkLst>
        </pc:spChg>
      </pc:sldChg>
      <pc:sldChg chg="modSp">
        <pc:chgData name="Маша Дериглазова" userId="d3b36895ca4eb5f9" providerId="Windows Live" clId="Web-{EC85FB72-E7DB-4349-92BC-5C0FC8F95AB6}" dt="2018-06-05T09:09:15.343" v="8" actId="20577"/>
        <pc:sldMkLst>
          <pc:docMk/>
          <pc:sldMk cId="66881871" sldId="258"/>
        </pc:sldMkLst>
        <pc:spChg chg="mod">
          <ac:chgData name="Маша Дериглазова" userId="d3b36895ca4eb5f9" providerId="Windows Live" clId="Web-{EC85FB72-E7DB-4349-92BC-5C0FC8F95AB6}" dt="2018-06-05T09:09:15.343" v="8" actId="20577"/>
          <ac:spMkLst>
            <pc:docMk/>
            <pc:sldMk cId="66881871" sldId="258"/>
            <ac:spMk id="3" creationId="{726573DF-07D2-4B66-AB60-ECC3EB72DAAD}"/>
          </ac:spMkLst>
        </pc:spChg>
      </pc:sldChg>
      <pc:sldChg chg="modSp">
        <pc:chgData name="Маша Дериглазова" userId="d3b36895ca4eb5f9" providerId="Windows Live" clId="Web-{EC85FB72-E7DB-4349-92BC-5C0FC8F95AB6}" dt="2018-06-05T09:16:13.907" v="63" actId="20577"/>
        <pc:sldMkLst>
          <pc:docMk/>
          <pc:sldMk cId="2068361291" sldId="260"/>
        </pc:sldMkLst>
        <pc:spChg chg="mod">
          <ac:chgData name="Маша Дериглазова" userId="d3b36895ca4eb5f9" providerId="Windows Live" clId="Web-{EC85FB72-E7DB-4349-92BC-5C0FC8F95AB6}" dt="2018-06-05T09:16:13.907" v="63" actId="20577"/>
          <ac:spMkLst>
            <pc:docMk/>
            <pc:sldMk cId="2068361291" sldId="260"/>
            <ac:spMk id="3" creationId="{18E51DA4-24B7-40B3-88AA-8FAE93BA825F}"/>
          </ac:spMkLst>
        </pc:spChg>
      </pc:sldChg>
      <pc:sldChg chg="modSp">
        <pc:chgData name="Маша Дериглазова" userId="d3b36895ca4eb5f9" providerId="Windows Live" clId="Web-{EC85FB72-E7DB-4349-92BC-5C0FC8F95AB6}" dt="2018-06-05T09:18:40.140" v="126" actId="20577"/>
        <pc:sldMkLst>
          <pc:docMk/>
          <pc:sldMk cId="3394893604" sldId="264"/>
        </pc:sldMkLst>
        <pc:spChg chg="mod">
          <ac:chgData name="Маша Дериглазова" userId="d3b36895ca4eb5f9" providerId="Windows Live" clId="Web-{EC85FB72-E7DB-4349-92BC-5C0FC8F95AB6}" dt="2018-06-05T09:18:40.140" v="126" actId="20577"/>
          <ac:spMkLst>
            <pc:docMk/>
            <pc:sldMk cId="3394893604" sldId="264"/>
            <ac:spMk id="3" creationId="{73955EC3-E0A1-4FAE-BDEF-97CD2BD1C5DC}"/>
          </ac:spMkLst>
        </pc:spChg>
      </pc:sldChg>
      <pc:sldChg chg="del">
        <pc:chgData name="Маша Дериглазова" userId="d3b36895ca4eb5f9" providerId="Windows Live" clId="Web-{EC85FB72-E7DB-4349-92BC-5C0FC8F95AB6}" dt="2018-06-05T09:15:18.876" v="48" actId="14100"/>
        <pc:sldMkLst>
          <pc:docMk/>
          <pc:sldMk cId="1751189485" sldId="265"/>
        </pc:sldMkLst>
      </pc:sldChg>
      <pc:sldChg chg="addSp delSp modSp new">
        <pc:chgData name="Маша Дериглазова" userId="d3b36895ca4eb5f9" providerId="Windows Live" clId="Web-{EC85FB72-E7DB-4349-92BC-5C0FC8F95AB6}" dt="2018-06-05T09:21:23.687" v="142" actId="14100"/>
        <pc:sldMkLst>
          <pc:docMk/>
          <pc:sldMk cId="2980265979" sldId="268"/>
        </pc:sldMkLst>
        <pc:spChg chg="del">
          <ac:chgData name="Маша Дериглазова" userId="d3b36895ca4eb5f9" providerId="Windows Live" clId="Web-{EC85FB72-E7DB-4349-92BC-5C0FC8F95AB6}" dt="2018-06-05T09:18:18.422" v="112" actId="14100"/>
          <ac:spMkLst>
            <pc:docMk/>
            <pc:sldMk cId="2980265979" sldId="268"/>
            <ac:spMk id="2" creationId="{F6E4BD8F-0E86-4540-8A2C-588289720935}"/>
          </ac:spMkLst>
        </pc:spChg>
        <pc:spChg chg="mod">
          <ac:chgData name="Маша Дериглазова" userId="d3b36895ca4eb5f9" providerId="Windows Live" clId="Web-{EC85FB72-E7DB-4349-92BC-5C0FC8F95AB6}" dt="2018-06-05T09:20:51.905" v="131" actId="20577"/>
          <ac:spMkLst>
            <pc:docMk/>
            <pc:sldMk cId="2980265979" sldId="268"/>
            <ac:spMk id="3" creationId="{8114A026-73D8-45FD-B840-C189B24D6086}"/>
          </ac:spMkLst>
        </pc:spChg>
        <pc:picChg chg="add mod">
          <ac:chgData name="Маша Дериглазова" userId="d3b36895ca4eb5f9" providerId="Windows Live" clId="Web-{EC85FB72-E7DB-4349-92BC-5C0FC8F95AB6}" dt="2018-06-05T09:21:23.687" v="142" actId="14100"/>
          <ac:picMkLst>
            <pc:docMk/>
            <pc:sldMk cId="2980265979" sldId="268"/>
            <ac:picMk id="4" creationId="{C2B38A10-8B20-4737-8A1E-2DBF92F632C8}"/>
          </ac:picMkLst>
        </pc:picChg>
      </pc:sldChg>
    </pc:docChg>
  </pc:docChgLst>
  <pc:docChgLst>
    <pc:chgData name="Маша Дериглазова" userId="d3b36895ca4eb5f9" providerId="Windows Live" clId="Web-{7ABD841F-2D65-461B-BCCD-A268E472EB52}"/>
    <pc:docChg chg="addSld modSld">
      <pc:chgData name="Маша Дериглазова" userId="d3b36895ca4eb5f9" providerId="Windows Live" clId="Web-{7ABD841F-2D65-461B-BCCD-A268E472EB52}" dt="2018-06-05T09:40:29.864" v="39" actId="1076"/>
      <pc:docMkLst>
        <pc:docMk/>
      </pc:docMkLst>
      <pc:sldChg chg="modSp">
        <pc:chgData name="Маша Дериглазова" userId="d3b36895ca4eb5f9" providerId="Windows Live" clId="Web-{7ABD841F-2D65-461B-BCCD-A268E472EB52}" dt="2018-06-05T09:40:29.864" v="39" actId="1076"/>
        <pc:sldMkLst>
          <pc:docMk/>
          <pc:sldMk cId="1936958091" sldId="259"/>
        </pc:sldMkLst>
        <pc:picChg chg="mod">
          <ac:chgData name="Маша Дериглазова" userId="d3b36895ca4eb5f9" providerId="Windows Live" clId="Web-{7ABD841F-2D65-461B-BCCD-A268E472EB52}" dt="2018-06-05T09:40:29.864" v="39" actId="1076"/>
          <ac:picMkLst>
            <pc:docMk/>
            <pc:sldMk cId="1936958091" sldId="259"/>
            <ac:picMk id="4" creationId="{742AAEF1-CA63-401F-AD23-6DCC02CF7C7C}"/>
          </ac:picMkLst>
        </pc:picChg>
      </pc:sldChg>
      <pc:sldChg chg="addSp delSp modSp new">
        <pc:chgData name="Маша Дериглазова" userId="d3b36895ca4eb5f9" providerId="Windows Live" clId="Web-{7ABD841F-2D65-461B-BCCD-A268E472EB52}" dt="2018-06-05T09:40:18.442" v="37" actId="14100"/>
        <pc:sldMkLst>
          <pc:docMk/>
          <pc:sldMk cId="2235359285" sldId="269"/>
        </pc:sldMkLst>
        <pc:spChg chg="mod">
          <ac:chgData name="Маша Дериглазова" userId="d3b36895ca4eb5f9" providerId="Windows Live" clId="Web-{7ABD841F-2D65-461B-BCCD-A268E472EB52}" dt="2018-06-05T09:39:51.738" v="32" actId="20577"/>
          <ac:spMkLst>
            <pc:docMk/>
            <pc:sldMk cId="2235359285" sldId="269"/>
            <ac:spMk id="2" creationId="{B80EF307-3D4B-4AD9-8DA9-FCAB66346224}"/>
          </ac:spMkLst>
        </pc:spChg>
        <pc:spChg chg="del">
          <ac:chgData name="Маша Дериглазова" userId="d3b36895ca4eb5f9" providerId="Windows Live" clId="Web-{7ABD841F-2D65-461B-BCCD-A268E472EB52}" dt="2018-06-05T09:38:56.455" v="1" actId="14100"/>
          <ac:spMkLst>
            <pc:docMk/>
            <pc:sldMk cId="2235359285" sldId="269"/>
            <ac:spMk id="3" creationId="{695DC306-B3AD-4F38-857B-703B1C65EE5E}"/>
          </ac:spMkLst>
        </pc:spChg>
        <pc:picChg chg="add mod ord">
          <ac:chgData name="Маша Дериглазова" userId="d3b36895ca4eb5f9" providerId="Windows Live" clId="Web-{7ABD841F-2D65-461B-BCCD-A268E472EB52}" dt="2018-06-05T09:40:18.442" v="37" actId="14100"/>
          <ac:picMkLst>
            <pc:docMk/>
            <pc:sldMk cId="2235359285" sldId="269"/>
            <ac:picMk id="4" creationId="{808D52CA-F3D1-4943-9053-6DAA4F6448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F3F7-3F49-45D5-8009-B973C897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A4017-D130-454F-B37A-DF8D4C947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4D5F4A-0716-4BDD-87CF-635FA5E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3D4E8-CCBB-48C8-8769-AEDF662C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77870-37C8-4D4F-ACAF-ACA1F6E7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9C5DB-B0F4-4F24-BFA7-7D3078DD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61EBB0-B21E-4ED2-B32F-112296F3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ACED9-1698-4E21-B9CB-FA7F776F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F3F2B-2FB5-4356-B13F-363510CA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50C10-3566-40D1-9888-09263986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56A216-DEA5-4787-94CE-2FD15605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FDF0D-6923-42A2-A86B-EFF1E159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4AEF0-4A71-4D80-AB1C-D56D615B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179D6-8672-4E0A-9688-32C4DB1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54B5C-365E-441C-B126-5CE26C1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3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9979C-DC76-4EFA-A509-08780F43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5005C-B891-4ED0-8543-04F40E27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BDC59-75D9-4F22-B69E-DE40A904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F33DC-B44E-4AF5-95E6-D8DE9588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6C5FE-5AB3-44B7-87B3-ECAE1D9D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1716-8C78-4F98-A9BB-C9DC3FF1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81E47-1CC3-4498-AA03-D73F8013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FB4CE-0C26-48FA-A91C-ABD74EF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F054A-A94E-404B-A511-C2CD46FA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7B883-5A70-41CF-B998-A6EABF2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C134-EA7A-4CC0-867B-B13C429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AA3B6-91E8-4A86-A4C3-1C069E40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7FFAD-8D81-4800-A9CA-5C0A9F8F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1E8ED-F352-4491-897D-A61798C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136EA-3221-493B-B95F-D1E22C99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33320-7914-425E-ABCE-2B44C2EF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531E-1A6E-4950-AD85-59CC6586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9D9EB4-BDFF-4410-80A7-75F79575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C4B078-2A1D-407F-ABAF-70058F42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2EC0A0-D8D6-43A1-929C-88329F9DD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398B6-180A-4877-9F58-322BBE9B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8EA5E9-B236-4866-98AE-E1F38D6D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5C03BA-F85F-4A11-87FF-9C44E98A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74B97-46D5-44F2-8537-C86B54BC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5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14595-E504-478E-BF26-769BA6E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CCE55C-9597-4B71-A99B-F0AF298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E15475-2092-4B2A-8F49-4F99E803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93938A-82F1-44AD-AE5F-0CEA92F2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4A7949-7676-4B67-8F36-789EC8A4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14983-1494-472A-A5AF-B242A9B7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E82096-0D75-4D67-93BD-3F06423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168BF-5A7B-4253-B8C0-88E47BF6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F4AB0-985E-460D-913D-D7217465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2840E-40AE-41F5-80AC-70341389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B14A8-DF42-4C08-9B39-E3B30F6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EA4804-F187-4B71-92C7-AF11A090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C204D-2F37-4BEA-8B40-BE7502B0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9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4024E-E943-41AC-AAAC-DE4AF67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94C11C-1DCE-4428-BD70-34E8EE179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B20CD1-FDCC-4CE9-877E-2417F1BF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50AB7-CBAD-4A61-959F-C8B751D2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64457-4A35-420F-9F73-B5F78C4E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69B14-50C7-41FA-966D-53708C6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DC2785-6F3E-4435-BFF2-A5728F0D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6CB68-125A-4C99-B29A-4988725B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C7A69-3C71-4E1F-8768-4363506BE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5ED29-3301-4829-B178-CBA3A8F8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95D06-E18E-403E-A390-8C86C3CE6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4818A-977C-41FD-BDE1-1E1D0F293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DengAI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64052-BF13-4032-8ED7-94658061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800"/>
          </a:xfrm>
        </p:spPr>
        <p:txBody>
          <a:bodyPr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Disease Spread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300" dirty="0"/>
              <a:t>https://www.drivendata.org/competitions/44/dengai-predicting-disease-spread/</a:t>
            </a:r>
          </a:p>
          <a:p>
            <a:endParaRPr lang="de-DE" dirty="0"/>
          </a:p>
          <a:p>
            <a:r>
              <a:rPr lang="de-DE" dirty="0" err="1"/>
              <a:t>Mariia</a:t>
            </a:r>
            <a:r>
              <a:rPr lang="de-DE" dirty="0"/>
              <a:t> </a:t>
            </a:r>
            <a:r>
              <a:rPr lang="de-DE" dirty="0" err="1"/>
              <a:t>Deriglazova</a:t>
            </a:r>
            <a:r>
              <a:rPr lang="de-DE" dirty="0"/>
              <a:t>, Hendrik Winkhardt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1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114A026-73D8-45FD-B840-C189B24D6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09"/>
            <a:ext cx="10515600" cy="5674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cs typeface="Calibri"/>
              </a:rPr>
              <a:t>Correlogram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2B38A10-8B20-4737-8A1E-2DBF92F6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4" y="1344497"/>
            <a:ext cx="12145991" cy="50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B77-4D6C-4151-AB2D-95070C5D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5EC3-E0A1-4FAE-BDEF-97CD2BD1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Some</a:t>
            </a:r>
            <a:r>
              <a:rPr lang="de-DE" dirty="0"/>
              <a:t> simple Poisson-&amp; Negative </a:t>
            </a:r>
            <a:r>
              <a:rPr lang="de-DE" dirty="0" err="1"/>
              <a:t>Binomial</a:t>
            </a:r>
            <a:r>
              <a:rPr lang="de-DE" dirty="0"/>
              <a:t>/</a:t>
            </a:r>
            <a:r>
              <a:rPr lang="de-DE" dirty="0" err="1"/>
              <a:t>models</a:t>
            </a:r>
            <a:r>
              <a:rPr lang="de-DE" dirty="0"/>
              <a:t> on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endParaRPr lang="de-DE" dirty="0" err="1"/>
          </a:p>
          <a:p>
            <a:r>
              <a:rPr lang="de-DE" dirty="0">
                <a:cs typeface="Calibri"/>
              </a:rPr>
              <a:t>ARIMA on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total </a:t>
            </a:r>
            <a:r>
              <a:rPr lang="de-DE" dirty="0" err="1">
                <a:cs typeface="Calibri"/>
              </a:rPr>
              <a:t>cases</a:t>
            </a:r>
            <a:endParaRPr lang="de-DE" dirty="0">
              <a:cs typeface="Calibri"/>
            </a:endParaRPr>
          </a:p>
          <a:p>
            <a:pPr lvl="1"/>
            <a:r>
              <a:rPr lang="de-DE" dirty="0">
                <a:cs typeface="Calibri"/>
              </a:rPr>
              <a:t>Univariate</a:t>
            </a:r>
          </a:p>
          <a:p>
            <a:pPr lvl="1"/>
            <a:r>
              <a:rPr lang="de-DE" dirty="0" err="1">
                <a:cs typeface="Calibri"/>
              </a:rPr>
              <a:t>Stationary</a:t>
            </a:r>
            <a:endParaRPr lang="de-DE" dirty="0">
              <a:cs typeface="Calibri"/>
            </a:endParaRPr>
          </a:p>
          <a:p>
            <a:pPr lvl="1"/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at </a:t>
            </a:r>
            <a:r>
              <a:rPr lang="de-DE" dirty="0" err="1">
                <a:cs typeface="Calibri"/>
              </a:rPr>
              <a:t>approximating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historical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patterns</a:t>
            </a:r>
            <a:endParaRPr lang="de-DE" dirty="0">
              <a:cs typeface="Calibri"/>
            </a:endParaRPr>
          </a:p>
          <a:p>
            <a:pPr lvl="1"/>
            <a:r>
              <a:rPr lang="de-DE" dirty="0" err="1">
                <a:cs typeface="Calibri"/>
              </a:rPr>
              <a:t>Improvement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climate</a:t>
            </a:r>
            <a:r>
              <a:rPr lang="de-DE" dirty="0">
                <a:cs typeface="Calibri"/>
              </a:rPr>
              <a:t> variables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external </a:t>
            </a:r>
            <a:r>
              <a:rPr lang="de-DE" dirty="0" err="1">
                <a:cs typeface="Calibri"/>
              </a:rPr>
              <a:t>regressor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 err="1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89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1851-A915-43A4-9D17-B9A1EAA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51DA4-24B7-40B3-88AA-8FAE93BA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Small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) redundant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Unobserved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>
                <a:cs typeface="Calibri"/>
              </a:rPr>
              <a:t>?</a:t>
            </a:r>
            <a:endParaRPr lang="de-DE" dirty="0"/>
          </a:p>
          <a:p>
            <a:r>
              <a:rPr lang="de-DE" dirty="0"/>
              <a:t>Lag (Mosquito </a:t>
            </a:r>
            <a:r>
              <a:rPr lang="de-DE" dirty="0" err="1"/>
              <a:t>Lifespan</a:t>
            </a:r>
            <a:r>
              <a:rPr lang="de-DE" dirty="0"/>
              <a:t>, </a:t>
            </a:r>
            <a:r>
              <a:rPr lang="de-DE" dirty="0" err="1"/>
              <a:t>Incubation</a:t>
            </a:r>
            <a:r>
              <a:rPr lang="de-DE" dirty="0"/>
              <a:t> Time)</a:t>
            </a:r>
          </a:p>
          <a:p>
            <a:r>
              <a:rPr lang="de-DE" dirty="0"/>
              <a:t>Model </a:t>
            </a:r>
            <a:r>
              <a:rPr lang="de-DE" dirty="0" err="1"/>
              <a:t>Selection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FBF90-1C0F-4DEA-A1A6-05D7A44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Fever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573DF-07D2-4B66-AB60-ECC3EB72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Disease</a:t>
            </a:r>
          </a:p>
          <a:p>
            <a:pPr lvl="1"/>
            <a:r>
              <a:rPr lang="en-GB" dirty="0"/>
              <a:t>Fever, headache, pain, rashes, sometimes life-threatening bleeding</a:t>
            </a:r>
          </a:p>
          <a:p>
            <a:pPr lvl="1"/>
            <a:r>
              <a:rPr lang="en-GB" dirty="0"/>
              <a:t>Incubation time of ca. 14 days</a:t>
            </a:r>
          </a:p>
          <a:p>
            <a:pPr lvl="1"/>
            <a:r>
              <a:rPr lang="en-GB" dirty="0"/>
              <a:t>Length of 3-7 days</a:t>
            </a:r>
          </a:p>
          <a:p>
            <a:pPr lvl="1"/>
            <a:r>
              <a:rPr lang="en-GB" dirty="0"/>
              <a:t>Not contagious between humans</a:t>
            </a:r>
          </a:p>
          <a:p>
            <a:r>
              <a:rPr lang="en-GB" dirty="0"/>
              <a:t>Transmitted by Aedes Aegypti</a:t>
            </a:r>
          </a:p>
          <a:p>
            <a:pPr lvl="1"/>
            <a:r>
              <a:rPr lang="en-GB" dirty="0"/>
              <a:t>Egg: 2-6 days</a:t>
            </a:r>
          </a:p>
          <a:p>
            <a:pPr lvl="1"/>
            <a:r>
              <a:rPr lang="en-GB" dirty="0"/>
              <a:t>Larva: &gt;4 days</a:t>
            </a:r>
          </a:p>
          <a:p>
            <a:pPr lvl="1"/>
            <a:r>
              <a:rPr lang="en-GB" dirty="0"/>
              <a:t>Pupae: 2 days</a:t>
            </a:r>
          </a:p>
          <a:p>
            <a:pPr lvl="1"/>
            <a:r>
              <a:rPr lang="en-GB" dirty="0"/>
              <a:t>Adult: 14-28 days</a:t>
            </a:r>
          </a:p>
          <a:p>
            <a:r>
              <a:rPr lang="en-GB" dirty="0"/>
              <a:t>Total time between </a:t>
            </a:r>
            <a:r>
              <a:rPr lang="en-GB" dirty="0" err="1"/>
              <a:t>egglaying</a:t>
            </a:r>
            <a:r>
              <a:rPr lang="en-GB" dirty="0"/>
              <a:t> and fever outbreak: </a:t>
            </a:r>
            <a:r>
              <a:rPr lang="en-GB" dirty="0">
                <a:cs typeface="Calibri"/>
              </a:rPr>
              <a:t>3-4 weeks</a:t>
            </a:r>
          </a:p>
          <a:p>
            <a:pPr lvl="1"/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B671A6-63A1-4F14-BBC3-87A2ECBC8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7" y="3215430"/>
            <a:ext cx="2358513" cy="15717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DB262E2-4351-4FAE-9E4A-D947E1B45227}"/>
              </a:ext>
            </a:extLst>
          </p:cNvPr>
          <p:cNvSpPr txBox="1"/>
          <p:nvPr/>
        </p:nvSpPr>
        <p:spPr>
          <a:xfrm>
            <a:off x="7550416" y="4791290"/>
            <a:ext cx="235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1: </a:t>
            </a:r>
            <a:r>
              <a:rPr lang="de-DE" sz="1100" i="1" dirty="0" err="1"/>
              <a:t>Aedes</a:t>
            </a:r>
            <a:r>
              <a:rPr lang="de-DE" sz="1100" i="1" dirty="0"/>
              <a:t> </a:t>
            </a:r>
            <a:r>
              <a:rPr lang="de-DE" sz="1100" i="1" dirty="0" err="1"/>
              <a:t>aegypti</a:t>
            </a:r>
            <a:endParaRPr lang="de-DE" sz="1100" i="1" dirty="0"/>
          </a:p>
          <a:p>
            <a:r>
              <a:rPr lang="de-DE" sz="1100" i="1" dirty="0"/>
              <a:t>https://commons.wikimedia.org/wiki/File:Aedes_aegypti.jpg</a:t>
            </a:r>
          </a:p>
        </p:txBody>
      </p:sp>
    </p:spTree>
    <p:extLst>
      <p:ext uri="{BB962C8B-B14F-4D97-AF65-F5344CB8AC3E}">
        <p14:creationId xmlns:p14="http://schemas.microsoft.com/office/powerpoint/2010/main" val="6688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EDE3B-6D85-4977-BB46-E3DE0491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4AE73-563C-4164-B03F-C741A012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Weekly Data</a:t>
            </a:r>
          </a:p>
          <a:p>
            <a:pPr lvl="1"/>
            <a:r>
              <a:rPr lang="en-GB" dirty="0"/>
              <a:t>1455 usable observations</a:t>
            </a:r>
          </a:p>
          <a:p>
            <a:pPr lvl="1"/>
            <a:r>
              <a:rPr lang="en-GB" dirty="0"/>
              <a:t>Weather Data (Temperature, Humidity, Rainfall)</a:t>
            </a:r>
          </a:p>
          <a:p>
            <a:pPr lvl="1"/>
            <a:r>
              <a:rPr lang="en-GB" dirty="0"/>
              <a:t>Vegetation Data (NDVI)</a:t>
            </a:r>
          </a:p>
          <a:p>
            <a:pPr lvl="1"/>
            <a:r>
              <a:rPr lang="en-GB" dirty="0"/>
              <a:t>Total Cases of Fever</a:t>
            </a:r>
          </a:p>
          <a:p>
            <a:r>
              <a:rPr lang="en-GB" dirty="0"/>
              <a:t>Two Cities:</a:t>
            </a:r>
          </a:p>
          <a:p>
            <a:pPr lvl="1"/>
            <a:r>
              <a:rPr lang="en-GB" dirty="0"/>
              <a:t>San Juan, Puerto Rico, April 1990 – April 2008 (936 observations)</a:t>
            </a:r>
          </a:p>
          <a:p>
            <a:pPr marL="914400" lvl="2" indent="0">
              <a:buNone/>
            </a:pPr>
            <a:r>
              <a:rPr lang="en-GB" dirty="0"/>
              <a:t>-&gt; Monsoon Climate, Northern Hemisphere</a:t>
            </a:r>
          </a:p>
          <a:p>
            <a:pPr lvl="1"/>
            <a:r>
              <a:rPr lang="en-GB" dirty="0"/>
              <a:t>Iquitos, Peru, July 2000 – June 2010 (519 observations)</a:t>
            </a:r>
          </a:p>
          <a:p>
            <a:pPr marL="914400" lvl="2" indent="0">
              <a:buNone/>
            </a:pPr>
            <a:r>
              <a:rPr lang="en-GB" dirty="0"/>
              <a:t>-&gt; Tropical Rainforest, Southern Hemisphere</a:t>
            </a:r>
          </a:p>
          <a:p>
            <a:r>
              <a:rPr lang="en-GB" dirty="0"/>
              <a:t>Goal: Predict number of cases for the following years</a:t>
            </a:r>
            <a:r>
              <a:rPr lang="en-GB" dirty="0">
                <a:cs typeface="Calibri"/>
              </a:rPr>
              <a:t> : until 2013</a:t>
            </a:r>
          </a:p>
          <a:p>
            <a:r>
              <a:rPr lang="en-GB" dirty="0">
                <a:cs typeface="Calibri"/>
              </a:rPr>
              <a:t>Evaluation: Mean Absolute Error (MAE) </a:t>
            </a:r>
          </a:p>
        </p:txBody>
      </p:sp>
    </p:spTree>
    <p:extLst>
      <p:ext uri="{BB962C8B-B14F-4D97-AF65-F5344CB8AC3E}">
        <p14:creationId xmlns:p14="http://schemas.microsoft.com/office/powerpoint/2010/main" val="41955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C639-47C0-4DF9-A52F-83B43259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B339E-5BF8-4AA4-9583-BD9CFE2F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Strong 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 err="1"/>
              <a:t>seasonality</a:t>
            </a:r>
            <a:endParaRPr lang="de-DE" dirty="0"/>
          </a:p>
          <a:p>
            <a:r>
              <a:rPr lang="de-DE" dirty="0" err="1"/>
              <a:t>Epidemics</a:t>
            </a:r>
            <a:endParaRPr lang="de-DE" dirty="0"/>
          </a:p>
          <a:p>
            <a:r>
              <a:rPr lang="de-DE" dirty="0"/>
              <a:t>Strong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cities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7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E11-4EA1-42D3-AB47-BABD37E4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 (</a:t>
            </a:r>
            <a:r>
              <a:rPr lang="de-DE"/>
              <a:t>Cases in San </a:t>
            </a:r>
            <a:r>
              <a:rPr lang="de-DE" dirty="0"/>
              <a:t>Juan)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AAEF1-CA63-401F-AD23-6DCC02CF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7" y="1937613"/>
            <a:ext cx="10519422" cy="418487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C6FABE-CD26-4E09-BE91-B4FEBA17B057}"/>
              </a:ext>
            </a:extLst>
          </p:cNvPr>
          <p:cNvSpPr txBox="1"/>
          <p:nvPr/>
        </p:nvSpPr>
        <p:spPr>
          <a:xfrm>
            <a:off x="1855177" y="5863691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2: Cases in San Juan per Week, 1990-2008</a:t>
            </a:r>
          </a:p>
        </p:txBody>
      </p:sp>
    </p:spTree>
    <p:extLst>
      <p:ext uri="{BB962C8B-B14F-4D97-AF65-F5344CB8AC3E}">
        <p14:creationId xmlns:p14="http://schemas.microsoft.com/office/powerpoint/2010/main" val="193695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F307-3D4B-4AD9-8DA9-FCAB663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Descriptives (</a:t>
            </a:r>
            <a:r>
              <a:rPr lang="de-DE" dirty="0">
                <a:cs typeface="Calibri Light"/>
              </a:rPr>
              <a:t>Cases in </a:t>
            </a:r>
            <a:r>
              <a:rPr lang="ru-RU" dirty="0">
                <a:cs typeface="Calibri Light"/>
              </a:rPr>
              <a:t>Iquitos)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08D52CA-F3D1-4943-9053-6DAA4F64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131" y="1851610"/>
            <a:ext cx="10661889" cy="43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1EC8F-83C4-43BE-B540-455936B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Cases in San Juan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8A200B8-AC7A-4D81-BFE4-B550C00B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323933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1662F-4A74-4E30-B4A8-9CFC1C5C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Air </a:t>
            </a:r>
            <a:r>
              <a:rPr lang="de-DE" dirty="0" err="1"/>
              <a:t>Temperature</a:t>
            </a:r>
            <a:r>
              <a:rPr lang="de-DE" dirty="0"/>
              <a:t> in San Juan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4A22874-86BB-4B31-8621-EC88AFCB5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417044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8208F-8890-4693-BE11-04FCD530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</a:t>
            </a:r>
            <a:r>
              <a:rPr lang="de-DE" dirty="0" err="1"/>
              <a:t>Humidity</a:t>
            </a:r>
            <a:r>
              <a:rPr lang="de-DE"/>
              <a:t> in San Juan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24332A7-1640-49E8-AE83-EAC3A5DFD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116467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Breitbild</PresentationFormat>
  <Paragraphs>62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DengAI</vt:lpstr>
      <vt:lpstr>Dengue Fever</vt:lpstr>
      <vt:lpstr>Data</vt:lpstr>
      <vt:lpstr>Data</vt:lpstr>
      <vt:lpstr>Descriptives (Cases in San Juan)</vt:lpstr>
      <vt:lpstr>Descriptives (Cases in Iquitos)</vt:lpstr>
      <vt:lpstr>Descriptives: Cases in San Juan</vt:lpstr>
      <vt:lpstr>Descriptives: Air Temperature in San Juan</vt:lpstr>
      <vt:lpstr>Descriptives: Humidity in San Juan</vt:lpstr>
      <vt:lpstr>PowerPoint-Präsentation</vt:lpstr>
      <vt:lpstr>First tries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</dc:title>
  <dc:creator>Hendrik Winkhardt</dc:creator>
  <cp:lastModifiedBy>Hendrik Winkhardt</cp:lastModifiedBy>
  <cp:revision>51</cp:revision>
  <dcterms:created xsi:type="dcterms:W3CDTF">2018-05-25T13:48:51Z</dcterms:created>
  <dcterms:modified xsi:type="dcterms:W3CDTF">2018-06-05T12:12:01Z</dcterms:modified>
</cp:coreProperties>
</file>