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82" r:id="rId6"/>
    <p:sldId id="259" r:id="rId7"/>
    <p:sldId id="269" r:id="rId8"/>
    <p:sldId id="275" r:id="rId9"/>
    <p:sldId id="270" r:id="rId10"/>
    <p:sldId id="281" r:id="rId11"/>
    <p:sldId id="273" r:id="rId12"/>
    <p:sldId id="276" r:id="rId13"/>
    <p:sldId id="264" r:id="rId14"/>
    <p:sldId id="278" r:id="rId15"/>
    <p:sldId id="279" r:id="rId16"/>
    <p:sldId id="274" r:id="rId17"/>
    <p:sldId id="26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drik Winkhardt" initials="HW" lastIdx="1" clrIdx="0">
    <p:extLst>
      <p:ext uri="{19B8F6BF-5375-455C-9EA6-DF929625EA0E}">
        <p15:presenceInfo xmlns:p15="http://schemas.microsoft.com/office/powerpoint/2012/main" userId="2168d335e6ac19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ша Дериглазова" userId="d3b36895ca4eb5f9" providerId="Windows Live" clId="Web-{EC85FB72-E7DB-4349-92BC-5C0FC8F95AB6}"/>
    <pc:docChg chg="addSld delSld modSld">
      <pc:chgData name="Маша Дериглазова" userId="d3b36895ca4eb5f9" providerId="Windows Live" clId="Web-{EC85FB72-E7DB-4349-92BC-5C0FC8F95AB6}" dt="2018-06-05T09:21:23.687" v="142" actId="14100"/>
      <pc:docMkLst>
        <pc:docMk/>
      </pc:docMkLst>
      <pc:sldChg chg="modSp">
        <pc:chgData name="Маша Дериглазова" userId="d3b36895ca4eb5f9" providerId="Windows Live" clId="Web-{EC85FB72-E7DB-4349-92BC-5C0FC8F95AB6}" dt="2018-06-05T09:15:45.111" v="59" actId="20577"/>
        <pc:sldMkLst>
          <pc:docMk/>
          <pc:sldMk cId="4195500146" sldId="257"/>
        </pc:sldMkLst>
        <pc:spChg chg="mod">
          <ac:chgData name="Маша Дериглазова" userId="d3b36895ca4eb5f9" providerId="Windows Live" clId="Web-{EC85FB72-E7DB-4349-92BC-5C0FC8F95AB6}" dt="2018-06-05T09:15:45.111" v="59" actId="20577"/>
          <ac:spMkLst>
            <pc:docMk/>
            <pc:sldMk cId="4195500146" sldId="257"/>
            <ac:spMk id="3" creationId="{EB34AE73-563C-4164-B03F-C741A0127527}"/>
          </ac:spMkLst>
        </pc:spChg>
      </pc:sldChg>
      <pc:sldChg chg="modSp">
        <pc:chgData name="Маша Дериглазова" userId="d3b36895ca4eb5f9" providerId="Windows Live" clId="Web-{EC85FB72-E7DB-4349-92BC-5C0FC8F95AB6}" dt="2018-06-05T09:09:15.343" v="8" actId="20577"/>
        <pc:sldMkLst>
          <pc:docMk/>
          <pc:sldMk cId="66881871" sldId="258"/>
        </pc:sldMkLst>
        <pc:spChg chg="mod">
          <ac:chgData name="Маша Дериглазова" userId="d3b36895ca4eb5f9" providerId="Windows Live" clId="Web-{EC85FB72-E7DB-4349-92BC-5C0FC8F95AB6}" dt="2018-06-05T09:09:15.343" v="8" actId="20577"/>
          <ac:spMkLst>
            <pc:docMk/>
            <pc:sldMk cId="66881871" sldId="258"/>
            <ac:spMk id="3" creationId="{726573DF-07D2-4B66-AB60-ECC3EB72DAAD}"/>
          </ac:spMkLst>
        </pc:spChg>
      </pc:sldChg>
      <pc:sldChg chg="modSp">
        <pc:chgData name="Маша Дериглазова" userId="d3b36895ca4eb5f9" providerId="Windows Live" clId="Web-{EC85FB72-E7DB-4349-92BC-5C0FC8F95AB6}" dt="2018-06-05T09:16:13.907" v="63" actId="20577"/>
        <pc:sldMkLst>
          <pc:docMk/>
          <pc:sldMk cId="2068361291" sldId="260"/>
        </pc:sldMkLst>
        <pc:spChg chg="mod">
          <ac:chgData name="Маша Дериглазова" userId="d3b36895ca4eb5f9" providerId="Windows Live" clId="Web-{EC85FB72-E7DB-4349-92BC-5C0FC8F95AB6}" dt="2018-06-05T09:16:13.907" v="63" actId="20577"/>
          <ac:spMkLst>
            <pc:docMk/>
            <pc:sldMk cId="2068361291" sldId="260"/>
            <ac:spMk id="3" creationId="{18E51DA4-24B7-40B3-88AA-8FAE93BA825F}"/>
          </ac:spMkLst>
        </pc:spChg>
      </pc:sldChg>
      <pc:sldChg chg="modSp">
        <pc:chgData name="Маша Дериглазова" userId="d3b36895ca4eb5f9" providerId="Windows Live" clId="Web-{EC85FB72-E7DB-4349-92BC-5C0FC8F95AB6}" dt="2018-06-05T09:18:40.140" v="126" actId="20577"/>
        <pc:sldMkLst>
          <pc:docMk/>
          <pc:sldMk cId="3394893604" sldId="264"/>
        </pc:sldMkLst>
        <pc:spChg chg="mod">
          <ac:chgData name="Маша Дериглазова" userId="d3b36895ca4eb5f9" providerId="Windows Live" clId="Web-{EC85FB72-E7DB-4349-92BC-5C0FC8F95AB6}" dt="2018-06-05T09:18:40.140" v="126" actId="20577"/>
          <ac:spMkLst>
            <pc:docMk/>
            <pc:sldMk cId="3394893604" sldId="264"/>
            <ac:spMk id="3" creationId="{73955EC3-E0A1-4FAE-BDEF-97CD2BD1C5DC}"/>
          </ac:spMkLst>
        </pc:spChg>
      </pc:sldChg>
      <pc:sldChg chg="del">
        <pc:chgData name="Маша Дериглазова" userId="d3b36895ca4eb5f9" providerId="Windows Live" clId="Web-{EC85FB72-E7DB-4349-92BC-5C0FC8F95AB6}" dt="2018-06-05T09:15:18.876" v="48" actId="14100"/>
        <pc:sldMkLst>
          <pc:docMk/>
          <pc:sldMk cId="1751189485" sldId="265"/>
        </pc:sldMkLst>
      </pc:sldChg>
      <pc:sldChg chg="addSp delSp modSp new">
        <pc:chgData name="Маша Дериглазова" userId="d3b36895ca4eb5f9" providerId="Windows Live" clId="Web-{EC85FB72-E7DB-4349-92BC-5C0FC8F95AB6}" dt="2018-06-05T09:21:23.687" v="142" actId="14100"/>
        <pc:sldMkLst>
          <pc:docMk/>
          <pc:sldMk cId="2980265979" sldId="268"/>
        </pc:sldMkLst>
        <pc:spChg chg="del">
          <ac:chgData name="Маша Дериглазова" userId="d3b36895ca4eb5f9" providerId="Windows Live" clId="Web-{EC85FB72-E7DB-4349-92BC-5C0FC8F95AB6}" dt="2018-06-05T09:18:18.422" v="112" actId="14100"/>
          <ac:spMkLst>
            <pc:docMk/>
            <pc:sldMk cId="2980265979" sldId="268"/>
            <ac:spMk id="2" creationId="{F6E4BD8F-0E86-4540-8A2C-588289720935}"/>
          </ac:spMkLst>
        </pc:spChg>
        <pc:spChg chg="mod">
          <ac:chgData name="Маша Дериглазова" userId="d3b36895ca4eb5f9" providerId="Windows Live" clId="Web-{EC85FB72-E7DB-4349-92BC-5C0FC8F95AB6}" dt="2018-06-05T09:20:51.905" v="131" actId="20577"/>
          <ac:spMkLst>
            <pc:docMk/>
            <pc:sldMk cId="2980265979" sldId="268"/>
            <ac:spMk id="3" creationId="{8114A026-73D8-45FD-B840-C189B24D6086}"/>
          </ac:spMkLst>
        </pc:spChg>
        <pc:picChg chg="add mod">
          <ac:chgData name="Маша Дериглазова" userId="d3b36895ca4eb5f9" providerId="Windows Live" clId="Web-{EC85FB72-E7DB-4349-92BC-5C0FC8F95AB6}" dt="2018-06-05T09:21:23.687" v="142" actId="14100"/>
          <ac:picMkLst>
            <pc:docMk/>
            <pc:sldMk cId="2980265979" sldId="268"/>
            <ac:picMk id="4" creationId="{C2B38A10-8B20-4737-8A1E-2DBF92F632C8}"/>
          </ac:picMkLst>
        </pc:picChg>
      </pc:sldChg>
    </pc:docChg>
  </pc:docChgLst>
  <pc:docChgLst>
    <pc:chgData name="Маша Дериглазова" userId="d3b36895ca4eb5f9" providerId="Windows Live" clId="Web-{FE4566FF-5B61-46CD-813B-587FB10ADE4D}"/>
    <pc:docChg chg="addSld modSld sldOrd">
      <pc:chgData name="Маша Дериглазова" userId="d3b36895ca4eb5f9" providerId="Windows Live" clId="Web-{FE4566FF-5B61-46CD-813B-587FB10ADE4D}" dt="2018-07-29T17:28:52.450" v="239" actId="1076"/>
      <pc:docMkLst>
        <pc:docMk/>
      </pc:docMkLst>
      <pc:sldChg chg="modSp">
        <pc:chgData name="Маша Дериглазова" userId="d3b36895ca4eb5f9" providerId="Windows Live" clId="Web-{FE4566FF-5B61-46CD-813B-587FB10ADE4D}" dt="2018-07-29T17:18:11.357" v="203" actId="20577"/>
        <pc:sldMkLst>
          <pc:docMk/>
          <pc:sldMk cId="3394893604" sldId="264"/>
        </pc:sldMkLst>
        <pc:spChg chg="mod">
          <ac:chgData name="Маша Дериглазова" userId="d3b36895ca4eb5f9" providerId="Windows Live" clId="Web-{FE4566FF-5B61-46CD-813B-587FB10ADE4D}" dt="2018-07-29T15:44:29.945" v="25" actId="20577"/>
          <ac:spMkLst>
            <pc:docMk/>
            <pc:sldMk cId="3394893604" sldId="264"/>
            <ac:spMk id="2" creationId="{1140DB77-4D6C-4151-AB2D-95070C5DBDEF}"/>
          </ac:spMkLst>
        </pc:spChg>
        <pc:spChg chg="mod">
          <ac:chgData name="Маша Дериглазова" userId="d3b36895ca4eb5f9" providerId="Windows Live" clId="Web-{FE4566FF-5B61-46CD-813B-587FB10ADE4D}" dt="2018-07-29T17:18:11.357" v="203" actId="20577"/>
          <ac:spMkLst>
            <pc:docMk/>
            <pc:sldMk cId="3394893604" sldId="264"/>
            <ac:spMk id="3" creationId="{73955EC3-E0A1-4FAE-BDEF-97CD2BD1C5DC}"/>
          </ac:spMkLst>
        </pc:spChg>
      </pc:sldChg>
      <pc:sldChg chg="addSp delSp modSp new ord">
        <pc:chgData name="Маша Дериглазова" userId="d3b36895ca4eb5f9" providerId="Windows Live" clId="Web-{FE4566FF-5B61-46CD-813B-587FB10ADE4D}" dt="2018-07-29T17:28:40.200" v="237" actId="1076"/>
        <pc:sldMkLst>
          <pc:docMk/>
          <pc:sldMk cId="1543253899" sldId="278"/>
        </pc:sldMkLst>
        <pc:spChg chg="del">
          <ac:chgData name="Маша Дериглазова" userId="d3b36895ca4eb5f9" providerId="Windows Live" clId="Web-{FE4566FF-5B61-46CD-813B-587FB10ADE4D}" dt="2018-07-29T15:59:26.393" v="147"/>
          <ac:spMkLst>
            <pc:docMk/>
            <pc:sldMk cId="1543253899" sldId="278"/>
            <ac:spMk id="2" creationId="{1A7A4DF8-142C-47A2-92F7-E7D5872C4ECF}"/>
          </ac:spMkLst>
        </pc:spChg>
        <pc:spChg chg="mod">
          <ac:chgData name="Маша Дериглазова" userId="d3b36895ca4eb5f9" providerId="Windows Live" clId="Web-{FE4566FF-5B61-46CD-813B-587FB10ADE4D}" dt="2018-07-29T17:18:20.904" v="206" actId="20577"/>
          <ac:spMkLst>
            <pc:docMk/>
            <pc:sldMk cId="1543253899" sldId="278"/>
            <ac:spMk id="3" creationId="{34B019C2-5273-4C76-910F-645D4E72C258}"/>
          </ac:spMkLst>
        </pc:spChg>
        <pc:picChg chg="add mod">
          <ac:chgData name="Маша Дериглазова" userId="d3b36895ca4eb5f9" providerId="Windows Live" clId="Web-{FE4566FF-5B61-46CD-813B-587FB10ADE4D}" dt="2018-07-29T17:28:40.200" v="237" actId="1076"/>
          <ac:picMkLst>
            <pc:docMk/>
            <pc:sldMk cId="1543253899" sldId="278"/>
            <ac:picMk id="2" creationId="{E38B5D8C-24B2-4320-82DF-16430E89CAFE}"/>
          </ac:picMkLst>
        </pc:picChg>
        <pc:picChg chg="add mod">
          <ac:chgData name="Маша Дериглазова" userId="d3b36895ca4eb5f9" providerId="Windows Live" clId="Web-{FE4566FF-5B61-46CD-813B-587FB10ADE4D}" dt="2018-07-29T17:28:33.153" v="236" actId="1076"/>
          <ac:picMkLst>
            <pc:docMk/>
            <pc:sldMk cId="1543253899" sldId="278"/>
            <ac:picMk id="5" creationId="{9F868A2D-A819-4723-9267-E8D2D6368D70}"/>
          </ac:picMkLst>
        </pc:picChg>
      </pc:sldChg>
      <pc:sldChg chg="addSp delSp modSp new">
        <pc:chgData name="Маша Дериглазова" userId="d3b36895ca4eb5f9" providerId="Windows Live" clId="Web-{FE4566FF-5B61-46CD-813B-587FB10ADE4D}" dt="2018-07-29T17:28:52.450" v="239" actId="1076"/>
        <pc:sldMkLst>
          <pc:docMk/>
          <pc:sldMk cId="4293635338" sldId="279"/>
        </pc:sldMkLst>
        <pc:spChg chg="del">
          <ac:chgData name="Маша Дериглазова" userId="d3b36895ca4eb5f9" providerId="Windows Live" clId="Web-{FE4566FF-5B61-46CD-813B-587FB10ADE4D}" dt="2018-07-29T17:26:33.458" v="218"/>
          <ac:spMkLst>
            <pc:docMk/>
            <pc:sldMk cId="4293635338" sldId="279"/>
            <ac:spMk id="2" creationId="{E71EE83E-2D9A-4C32-9BC7-C563FCF6E16C}"/>
          </ac:spMkLst>
        </pc:spChg>
        <pc:spChg chg="del mod">
          <ac:chgData name="Маша Дериглазова" userId="d3b36895ca4eb5f9" providerId="Windows Live" clId="Web-{FE4566FF-5B61-46CD-813B-587FB10ADE4D}" dt="2018-07-29T17:26:44.583" v="220"/>
          <ac:spMkLst>
            <pc:docMk/>
            <pc:sldMk cId="4293635338" sldId="279"/>
            <ac:spMk id="3" creationId="{66C08036-F8B0-4995-B44E-F819CBA83206}"/>
          </ac:spMkLst>
        </pc:spChg>
        <pc:picChg chg="add mod ord">
          <ac:chgData name="Маша Дериглазова" userId="d3b36895ca4eb5f9" providerId="Windows Live" clId="Web-{FE4566FF-5B61-46CD-813B-587FB10ADE4D}" dt="2018-07-29T17:28:46.794" v="238" actId="1076"/>
          <ac:picMkLst>
            <pc:docMk/>
            <pc:sldMk cId="4293635338" sldId="279"/>
            <ac:picMk id="4" creationId="{F3882A6E-B97D-4841-98BC-C71D2D86375E}"/>
          </ac:picMkLst>
        </pc:picChg>
        <pc:picChg chg="add mod">
          <ac:chgData name="Маша Дериглазова" userId="d3b36895ca4eb5f9" providerId="Windows Live" clId="Web-{FE4566FF-5B61-46CD-813B-587FB10ADE4D}" dt="2018-07-29T17:28:52.450" v="239" actId="1076"/>
          <ac:picMkLst>
            <pc:docMk/>
            <pc:sldMk cId="4293635338" sldId="279"/>
            <ac:picMk id="6" creationId="{0C10ABFE-1FD4-45A3-BB4E-EC6374FE17F3}"/>
          </ac:picMkLst>
        </pc:picChg>
      </pc:sldChg>
    </pc:docChg>
  </pc:docChgLst>
  <pc:docChgLst>
    <pc:chgData name="Маша Дериглазова" userId="d3b36895ca4eb5f9" providerId="Windows Live" clId="Web-{7ABD841F-2D65-461B-BCCD-A268E472EB52}"/>
    <pc:docChg chg="addSld modSld">
      <pc:chgData name="Маша Дериглазова" userId="d3b36895ca4eb5f9" providerId="Windows Live" clId="Web-{7ABD841F-2D65-461B-BCCD-A268E472EB52}" dt="2018-06-05T09:40:29.864" v="39" actId="1076"/>
      <pc:docMkLst>
        <pc:docMk/>
      </pc:docMkLst>
      <pc:sldChg chg="modSp">
        <pc:chgData name="Маша Дериглазова" userId="d3b36895ca4eb5f9" providerId="Windows Live" clId="Web-{7ABD841F-2D65-461B-BCCD-A268E472EB52}" dt="2018-06-05T09:40:29.864" v="39" actId="1076"/>
        <pc:sldMkLst>
          <pc:docMk/>
          <pc:sldMk cId="1936958091" sldId="259"/>
        </pc:sldMkLst>
        <pc:picChg chg="mod">
          <ac:chgData name="Маша Дериглазова" userId="d3b36895ca4eb5f9" providerId="Windows Live" clId="Web-{7ABD841F-2D65-461B-BCCD-A268E472EB52}" dt="2018-06-05T09:40:29.864" v="39" actId="1076"/>
          <ac:picMkLst>
            <pc:docMk/>
            <pc:sldMk cId="1936958091" sldId="259"/>
            <ac:picMk id="4" creationId="{742AAEF1-CA63-401F-AD23-6DCC02CF7C7C}"/>
          </ac:picMkLst>
        </pc:picChg>
      </pc:sldChg>
      <pc:sldChg chg="addSp delSp modSp new">
        <pc:chgData name="Маша Дериглазова" userId="d3b36895ca4eb5f9" providerId="Windows Live" clId="Web-{7ABD841F-2D65-461B-BCCD-A268E472EB52}" dt="2018-06-05T09:40:18.442" v="37" actId="14100"/>
        <pc:sldMkLst>
          <pc:docMk/>
          <pc:sldMk cId="2235359285" sldId="269"/>
        </pc:sldMkLst>
        <pc:spChg chg="mod">
          <ac:chgData name="Маша Дериглазова" userId="d3b36895ca4eb5f9" providerId="Windows Live" clId="Web-{7ABD841F-2D65-461B-BCCD-A268E472EB52}" dt="2018-06-05T09:39:51.738" v="32" actId="20577"/>
          <ac:spMkLst>
            <pc:docMk/>
            <pc:sldMk cId="2235359285" sldId="269"/>
            <ac:spMk id="2" creationId="{B80EF307-3D4B-4AD9-8DA9-FCAB66346224}"/>
          </ac:spMkLst>
        </pc:spChg>
        <pc:spChg chg="del">
          <ac:chgData name="Маша Дериглазова" userId="d3b36895ca4eb5f9" providerId="Windows Live" clId="Web-{7ABD841F-2D65-461B-BCCD-A268E472EB52}" dt="2018-06-05T09:38:56.455" v="1" actId="14100"/>
          <ac:spMkLst>
            <pc:docMk/>
            <pc:sldMk cId="2235359285" sldId="269"/>
            <ac:spMk id="3" creationId="{695DC306-B3AD-4F38-857B-703B1C65EE5E}"/>
          </ac:spMkLst>
        </pc:spChg>
        <pc:picChg chg="add mod ord">
          <ac:chgData name="Маша Дериглазова" userId="d3b36895ca4eb5f9" providerId="Windows Live" clId="Web-{7ABD841F-2D65-461B-BCCD-A268E472EB52}" dt="2018-06-05T09:40:18.442" v="37" actId="14100"/>
          <ac:picMkLst>
            <pc:docMk/>
            <pc:sldMk cId="2235359285" sldId="269"/>
            <ac:picMk id="4" creationId="{808D52CA-F3D1-4943-9053-6DAA4F6448C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9T22:21:37.801" idx="1">
    <p:pos x="2825" y="1180"/>
    <p:text>Which?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F3F7-3F49-45D5-8009-B973C897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A4017-D130-454F-B37A-DF8D4C94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D5F4A-0716-4BDD-87CF-635FA5E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3D4E8-CCBB-48C8-8769-AEDF662C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77870-37C8-4D4F-ACAF-ACA1F6E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9C5DB-B0F4-4F24-BFA7-7D3078D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1EBB0-B21E-4ED2-B32F-112296F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CED9-1698-4E21-B9CB-FA7F776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F3F2B-2FB5-4356-B13F-363510C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50C10-3566-40D1-9888-09263986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56A216-DEA5-4787-94CE-2FD15605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FDF0D-6923-42A2-A86B-EFF1E159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AEF0-4A71-4D80-AB1C-D56D615B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179D6-8672-4E0A-9688-32C4DB1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54B5C-365E-441C-B126-5CE26C1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3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979C-DC76-4EFA-A509-08780F4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5005C-B891-4ED0-8543-04F40E2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BDC59-75D9-4F22-B69E-DE40A90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F33DC-B44E-4AF5-95E6-D8DE9588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6C5FE-5AB3-44B7-87B3-ECAE1D9D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1716-8C78-4F98-A9BB-C9DC3FF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81E47-1CC3-4498-AA03-D73F8013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FB4CE-0C26-48FA-A91C-ABD74E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054A-A94E-404B-A511-C2CD46FA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7B883-5A70-41CF-B998-A6EABF2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C134-EA7A-4CC0-867B-B13C429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A3B6-91E8-4A86-A4C3-1C069E40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7FFAD-8D81-4800-A9CA-5C0A9F8F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1E8ED-F352-4491-897D-A61798C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136EA-3221-493B-B95F-D1E22C99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33320-7914-425E-ABCE-2B44C2EF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531E-1A6E-4950-AD85-59CC658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9D9EB4-BDFF-4410-80A7-75F79575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4B078-2A1D-407F-ABAF-70058F42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2EC0A0-D8D6-43A1-929C-88329F9D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398B6-180A-4877-9F58-322BBE9B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8EA5E9-B236-4866-98AE-E1F38D6D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5C03BA-F85F-4A11-87FF-9C44E98A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74B97-46D5-44F2-8537-C86B54B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4595-E504-478E-BF26-769BA6E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CCE55C-9597-4B71-A99B-F0AF298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E15475-2092-4B2A-8F49-4F99E80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93938A-82F1-44AD-AE5F-0CEA92F2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A7949-7676-4B67-8F36-789EC8A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14983-1494-472A-A5AF-B242A9B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82096-0D75-4D67-93BD-3F06423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168BF-5A7B-4253-B8C0-88E47BF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B0-985E-460D-913D-D7217465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2840E-40AE-41F5-80AC-70341389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B14A8-DF42-4C08-9B39-E3B30F6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A4804-F187-4B71-92C7-AF11A09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C204D-2F37-4BEA-8B40-BE7502B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9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024E-E943-41AC-AAAC-DE4AF67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94C11C-1DCE-4428-BD70-34E8EE17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B20CD1-FDCC-4CE9-877E-2417F1BF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50AB7-CBAD-4A61-959F-C8B751D2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64457-4A35-420F-9F73-B5F78C4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9B14-50C7-41FA-966D-53708C6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DC2785-6F3E-4435-BFF2-A5728F0D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6CB68-125A-4C99-B29A-4988725B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C7A69-3C71-4E1F-8768-4363506B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42-43D0-4748-B8B5-45FC18A52E09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ED29-3301-4829-B178-CBA3A8F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95D06-E18E-403E-A390-8C86C3CE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818A-977C-41FD-BDE1-1E1D0F293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DengAI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4052-BF13-4032-8ED7-94658061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800"/>
          </a:xfrm>
        </p:spPr>
        <p:txBody>
          <a:bodyPr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Disease Spread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300" dirty="0"/>
              <a:t>https://www.drivendata.org/competitions/44/dengai-predicting-disease-spread/</a:t>
            </a:r>
          </a:p>
          <a:p>
            <a:endParaRPr lang="de-DE" dirty="0"/>
          </a:p>
          <a:p>
            <a:r>
              <a:rPr lang="de-DE" dirty="0" err="1"/>
              <a:t>Mariia</a:t>
            </a:r>
            <a:r>
              <a:rPr lang="de-DE" dirty="0"/>
              <a:t> </a:t>
            </a:r>
            <a:r>
              <a:rPr lang="de-DE" dirty="0" err="1"/>
              <a:t>Deriglazova</a:t>
            </a:r>
            <a:r>
              <a:rPr lang="de-DE" dirty="0"/>
              <a:t>, Hendrik Winkhardt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1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DDF4F-2BC8-4C40-8488-400E9454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Epidemics (Spikes)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C2268-D773-4767-8FB2-7D6D8B4A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Coding values in Spikes vs. values in Non-Spikes</a:t>
            </a:r>
          </a:p>
          <a:p>
            <a:r>
              <a:rPr lang="en-GB" dirty="0"/>
              <a:t>Linear Regression did not identify spikes correctly</a:t>
            </a:r>
          </a:p>
          <a:p>
            <a:r>
              <a:rPr lang="en-GB" dirty="0"/>
              <a:t>Solution: Data Mining</a:t>
            </a:r>
          </a:p>
          <a:p>
            <a:pPr lvl="1"/>
            <a:r>
              <a:rPr lang="en-GB" dirty="0"/>
              <a:t>Decision Tree on training dataset</a:t>
            </a:r>
          </a:p>
          <a:p>
            <a:pPr lvl="1"/>
            <a:r>
              <a:rPr lang="en-GB" dirty="0"/>
              <a:t>Correctly identifies spikes</a:t>
            </a:r>
          </a:p>
        </p:txBody>
      </p:sp>
    </p:spTree>
    <p:extLst>
      <p:ext uri="{BB962C8B-B14F-4D97-AF65-F5344CB8AC3E}">
        <p14:creationId xmlns:p14="http://schemas.microsoft.com/office/powerpoint/2010/main" val="209102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B8467-5823-4A50-84A9-9FD181E0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35E0C-5C83-4021-A9DF-8E0A7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Mainly Negative Binomial for positive natural numbers</a:t>
            </a:r>
          </a:p>
          <a:p>
            <a:r>
              <a:rPr lang="en-GB" dirty="0"/>
              <a:t>With and without Lag</a:t>
            </a:r>
          </a:p>
          <a:p>
            <a:r>
              <a:rPr lang="en-GB" dirty="0"/>
              <a:t>If previous cases are used as an estimator:</a:t>
            </a:r>
          </a:p>
          <a:p>
            <a:pPr lvl="1"/>
            <a:r>
              <a:rPr lang="en-GB" dirty="0"/>
              <a:t>Prediction one week </a:t>
            </a:r>
            <a:br>
              <a:rPr lang="en-GB" dirty="0"/>
            </a:br>
            <a:r>
              <a:rPr lang="en-GB" dirty="0"/>
              <a:t>at a time</a:t>
            </a:r>
          </a:p>
          <a:p>
            <a:pPr lvl="1"/>
            <a:r>
              <a:rPr lang="en-GB" dirty="0"/>
              <a:t>Testing within the</a:t>
            </a:r>
            <a:br>
              <a:rPr lang="en-GB" dirty="0"/>
            </a:br>
            <a:r>
              <a:rPr lang="en-GB" dirty="0"/>
              <a:t>training data</a:t>
            </a:r>
            <a:br>
              <a:rPr lang="en-GB" dirty="0"/>
            </a:br>
            <a:r>
              <a:rPr lang="en-GB" dirty="0"/>
              <a:t>(MAE 15.0):</a:t>
            </a:r>
          </a:p>
          <a:p>
            <a:pPr lvl="1"/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2B5C97-10EC-42B2-B64E-0097F629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475" y="3281150"/>
            <a:ext cx="7536833" cy="297967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6E68B5A-5F38-42BC-A8ED-EEFCC79B65EC}"/>
              </a:ext>
            </a:extLst>
          </p:cNvPr>
          <p:cNvSpPr txBox="1"/>
          <p:nvPr/>
        </p:nvSpPr>
        <p:spPr>
          <a:xfrm>
            <a:off x="4279475" y="6260828"/>
            <a:ext cx="5431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5: </a:t>
            </a:r>
            <a:r>
              <a:rPr lang="de-DE" sz="1100" dirty="0" err="1"/>
              <a:t>Comparison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estimated</a:t>
            </a:r>
            <a:r>
              <a:rPr lang="de-DE" sz="1100" dirty="0"/>
              <a:t> and </a:t>
            </a:r>
            <a:r>
              <a:rPr lang="de-DE" sz="1100" dirty="0" err="1"/>
              <a:t>true</a:t>
            </a:r>
            <a:r>
              <a:rPr lang="de-DE" sz="1100" dirty="0"/>
              <a:t> </a:t>
            </a:r>
            <a:r>
              <a:rPr lang="de-DE" sz="1100" dirty="0" err="1"/>
              <a:t>cases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San Juan </a:t>
            </a:r>
            <a:r>
              <a:rPr lang="de-DE" sz="1100" dirty="0" err="1"/>
              <a:t>Oct</a:t>
            </a:r>
            <a:r>
              <a:rPr lang="de-DE" sz="1100" dirty="0"/>
              <a:t>. 2003 – April 2004</a:t>
            </a:r>
          </a:p>
        </p:txBody>
      </p:sp>
    </p:spTree>
    <p:extLst>
      <p:ext uri="{BB962C8B-B14F-4D97-AF65-F5344CB8AC3E}">
        <p14:creationId xmlns:p14="http://schemas.microsoft.com/office/powerpoint/2010/main" val="350814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A53D5-8148-458F-8C5C-A238DD09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Real Life Data (San Juan)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2BB7A46-997F-434A-ADFD-677E9A03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9" b="6042"/>
          <a:stretch/>
        </p:blipFill>
        <p:spPr>
          <a:xfrm>
            <a:off x="1529862" y="1966331"/>
            <a:ext cx="9345155" cy="35552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C7A37B-6A25-42AB-98ED-96B3E72F3CD4}"/>
              </a:ext>
            </a:extLst>
          </p:cNvPr>
          <p:cNvSpPr txBox="1"/>
          <p:nvPr/>
        </p:nvSpPr>
        <p:spPr>
          <a:xfrm>
            <a:off x="1154723" y="5646848"/>
            <a:ext cx="988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Red: Real-Life cases</a:t>
            </a:r>
            <a:r>
              <a:rPr lang="en-GB" dirty="0"/>
              <a:t>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Blue: Prediction, </a:t>
            </a:r>
            <a:r>
              <a:rPr lang="en-GB" dirty="0"/>
              <a:t>MAE=10.5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390AA3-1C97-4810-8B1A-0870610EB5CE}"/>
              </a:ext>
            </a:extLst>
          </p:cNvPr>
          <p:cNvSpPr txBox="1"/>
          <p:nvPr/>
        </p:nvSpPr>
        <p:spPr>
          <a:xfrm>
            <a:off x="1154723" y="6141459"/>
            <a:ext cx="5431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6: </a:t>
            </a:r>
            <a:r>
              <a:rPr lang="de-DE" sz="1100" dirty="0" err="1"/>
              <a:t>Comparison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estimated</a:t>
            </a:r>
            <a:r>
              <a:rPr lang="de-DE" sz="1100" dirty="0"/>
              <a:t> and </a:t>
            </a:r>
            <a:r>
              <a:rPr lang="de-DE" sz="1100" dirty="0" err="1"/>
              <a:t>true</a:t>
            </a:r>
            <a:r>
              <a:rPr lang="de-DE" sz="1100" dirty="0"/>
              <a:t> </a:t>
            </a:r>
            <a:r>
              <a:rPr lang="de-DE" sz="1100" dirty="0" err="1"/>
              <a:t>cases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San Juan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testing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0233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B77-4D6C-4151-AB2D-95070C5D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5EC3-E0A1-4FAE-BDEF-97CD2BD1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cs typeface="Calibri"/>
              </a:rPr>
              <a:t>ARIMA </a:t>
            </a:r>
            <a:r>
              <a:rPr lang="ru-RU" i="1" dirty="0">
                <a:cs typeface="Calibri"/>
              </a:rPr>
              <a:t>(p,d,q) (P, D, Q)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Univariate</a:t>
            </a:r>
          </a:p>
          <a:p>
            <a:pPr lvl="1"/>
            <a:r>
              <a:rPr lang="en-GB" dirty="0">
                <a:cs typeface="Calibri"/>
              </a:rPr>
              <a:t>Stationary</a:t>
            </a:r>
          </a:p>
          <a:p>
            <a:pPr lvl="1"/>
            <a:r>
              <a:rPr lang="en-GB" dirty="0">
                <a:cs typeface="Calibri"/>
              </a:rPr>
              <a:t>Good at approximating historical patterns</a:t>
            </a:r>
          </a:p>
          <a:p>
            <a:r>
              <a:rPr lang="en-GB" dirty="0">
                <a:cs typeface="Calibri"/>
              </a:rPr>
              <a:t>Good for approximating the training data</a:t>
            </a:r>
          </a:p>
          <a:p>
            <a:r>
              <a:rPr lang="en-GB" dirty="0">
                <a:cs typeface="Calibri"/>
              </a:rPr>
              <a:t>Parameters are taken from autocorrelation and partial autocorrelation plots</a:t>
            </a:r>
          </a:p>
          <a:p>
            <a:pPr lvl="1"/>
            <a:r>
              <a:rPr lang="en-GB" dirty="0">
                <a:cs typeface="Calibri"/>
              </a:rPr>
              <a:t>Estimating forward </a:t>
            </a:r>
            <a:r>
              <a:rPr lang="en-GB" dirty="0" err="1">
                <a:cs typeface="Calibri"/>
              </a:rPr>
              <a:t>yearwise</a:t>
            </a:r>
            <a:r>
              <a:rPr lang="en-GB" dirty="0">
                <a:cs typeface="Calibri"/>
              </a:rPr>
              <a:t> </a:t>
            </a:r>
          </a:p>
          <a:p>
            <a:pPr lvl="2"/>
            <a:r>
              <a:rPr lang="en-GB" dirty="0">
                <a:cs typeface="Calibri"/>
              </a:rPr>
              <a:t>San Juan: ARIMA (1,0,0) (3,1,0)</a:t>
            </a:r>
          </a:p>
          <a:p>
            <a:pPr lvl="2"/>
            <a:r>
              <a:rPr lang="en-GB" dirty="0">
                <a:cs typeface="Calibri"/>
              </a:rPr>
              <a:t>Iquitos: ARIMA (1,0,3) (4,1,0)</a:t>
            </a:r>
          </a:p>
          <a:p>
            <a:pPr lvl="1"/>
            <a:r>
              <a:rPr lang="de-DE" dirty="0" err="1">
                <a:cs typeface="Calibri"/>
              </a:rPr>
              <a:t>Dynamically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Lag</a:t>
            </a:r>
            <a:endParaRPr lang="ru-RU" dirty="0">
              <a:cs typeface="Calibri"/>
            </a:endParaRPr>
          </a:p>
          <a:p>
            <a:r>
              <a:rPr lang="en-GB" dirty="0">
                <a:cs typeface="Calibri"/>
              </a:rPr>
              <a:t>Best MAE was 27.4 with parameters </a:t>
            </a:r>
            <a:endParaRPr lang="en-GB" dirty="0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89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B019C2-5273-4C76-910F-645D4E72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192"/>
            <a:ext cx="10515600" cy="54727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F868A2D-A819-4723-9267-E8D2D6368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6"/>
          <a:stretch/>
        </p:blipFill>
        <p:spPr>
          <a:xfrm>
            <a:off x="521071" y="1607712"/>
            <a:ext cx="10832729" cy="4480628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BD0F098-371F-4C58-8992-0AD05EFC7F5C}"/>
              </a:ext>
            </a:extLst>
          </p:cNvPr>
          <p:cNvCxnSpPr>
            <a:cxnSpLocks/>
          </p:cNvCxnSpPr>
          <p:nvPr/>
        </p:nvCxnSpPr>
        <p:spPr>
          <a:xfrm flipV="1">
            <a:off x="8554917" y="2429461"/>
            <a:ext cx="0" cy="28371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10DA371A-DAC2-4982-933F-7E330EBE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ARIMA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San Juan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84205CF-74FD-4695-AE7E-98FCEB14813D}"/>
              </a:ext>
            </a:extLst>
          </p:cNvPr>
          <p:cNvSpPr txBox="1"/>
          <p:nvPr/>
        </p:nvSpPr>
        <p:spPr>
          <a:xfrm>
            <a:off x="838200" y="6092134"/>
            <a:ext cx="5431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7: ARIMA </a:t>
            </a:r>
            <a:r>
              <a:rPr lang="de-DE" sz="1100" dirty="0" err="1"/>
              <a:t>estimate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San Juan, </a:t>
            </a:r>
            <a:r>
              <a:rPr lang="de-DE" sz="1100" dirty="0" err="1"/>
              <a:t>training</a:t>
            </a:r>
            <a:r>
              <a:rPr lang="de-DE" sz="1100" dirty="0"/>
              <a:t> and </a:t>
            </a:r>
            <a:r>
              <a:rPr lang="de-DE" sz="1100" dirty="0" err="1"/>
              <a:t>testing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54325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3882A6E-B97D-4841-98BC-C71D2D863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80" b="11781"/>
          <a:stretch/>
        </p:blipFill>
        <p:spPr>
          <a:xfrm>
            <a:off x="521400" y="1855177"/>
            <a:ext cx="10832400" cy="403566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1FECC29-9815-4172-A8E6-D2AA5646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ARIMA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Iquitos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BD16DD-C47A-4BF2-AF68-1871D081FB65}"/>
              </a:ext>
            </a:extLst>
          </p:cNvPr>
          <p:cNvSpPr txBox="1"/>
          <p:nvPr/>
        </p:nvSpPr>
        <p:spPr>
          <a:xfrm>
            <a:off x="838200" y="6055335"/>
            <a:ext cx="5431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8: ARIMA </a:t>
            </a:r>
            <a:r>
              <a:rPr lang="de-DE" sz="1100" dirty="0" err="1"/>
              <a:t>estimate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Iquitos, </a:t>
            </a:r>
            <a:r>
              <a:rPr lang="de-DE" sz="1100" dirty="0" err="1"/>
              <a:t>training</a:t>
            </a:r>
            <a:r>
              <a:rPr lang="de-DE" sz="1100" dirty="0"/>
              <a:t> and </a:t>
            </a:r>
            <a:r>
              <a:rPr lang="de-DE" sz="1100" dirty="0" err="1"/>
              <a:t>testing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134A9B1-E200-4946-A506-35DECAFAAA67}"/>
              </a:ext>
            </a:extLst>
          </p:cNvPr>
          <p:cNvCxnSpPr/>
          <p:nvPr/>
        </p:nvCxnSpPr>
        <p:spPr>
          <a:xfrm flipV="1">
            <a:off x="8607669" y="2453054"/>
            <a:ext cx="0" cy="2963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3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97D32-CF44-4D0A-8DC9-6C63C47D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Tree-based</a:t>
            </a:r>
            <a:r>
              <a:rPr lang="de-DE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79B91-F458-4782-8B92-DC252D0B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Poisson-Modelling</a:t>
            </a:r>
          </a:p>
          <a:p>
            <a:pPr lvl="1"/>
            <a:r>
              <a:rPr lang="de-DE" dirty="0" err="1"/>
              <a:t>Lagged</a:t>
            </a:r>
            <a:r>
              <a:rPr lang="de-DE" dirty="0"/>
              <a:t> variables</a:t>
            </a:r>
          </a:p>
          <a:p>
            <a:pPr lvl="1"/>
            <a:r>
              <a:rPr lang="de-DE" dirty="0"/>
              <a:t>Minimum </a:t>
            </a:r>
            <a:r>
              <a:rPr lang="de-DE" dirty="0" err="1"/>
              <a:t>split</a:t>
            </a:r>
            <a:r>
              <a:rPr lang="de-DE" dirty="0"/>
              <a:t> at 50 </a:t>
            </a:r>
          </a:p>
          <a:p>
            <a:pPr lvl="1"/>
            <a:r>
              <a:rPr lang="de-DE" dirty="0"/>
              <a:t>Splits </a:t>
            </a:r>
            <a:r>
              <a:rPr lang="de-DE" dirty="0" err="1"/>
              <a:t>mostly</a:t>
            </a:r>
            <a:r>
              <a:rPr lang="de-DE" dirty="0"/>
              <a:t> at </a:t>
            </a:r>
            <a:r>
              <a:rPr lang="de-DE" dirty="0" err="1"/>
              <a:t>temperature</a:t>
            </a:r>
            <a:r>
              <a:rPr lang="de-DE" dirty="0"/>
              <a:t> variables</a:t>
            </a:r>
          </a:p>
          <a:p>
            <a:pPr lvl="1"/>
            <a:r>
              <a:rPr lang="de-DE" dirty="0"/>
              <a:t>Maximum at high </a:t>
            </a:r>
            <a:r>
              <a:rPr lang="de-DE" dirty="0" err="1"/>
              <a:t>temperature</a:t>
            </a:r>
            <a:r>
              <a:rPr lang="de-DE" dirty="0"/>
              <a:t> and medium </a:t>
            </a:r>
            <a:r>
              <a:rPr lang="de-DE" dirty="0" err="1"/>
              <a:t>precipitation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: 26.4327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26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1851-A915-43A4-9D17-B9A1EAA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51DA4-24B7-40B3-88AA-8FAE93BA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Result</a:t>
            </a:r>
            <a:r>
              <a:rPr lang="de-DE" dirty="0"/>
              <a:t>: a </a:t>
            </a:r>
            <a:r>
              <a:rPr lang="de-DE" dirty="0" err="1"/>
              <a:t>bad</a:t>
            </a:r>
            <a:r>
              <a:rPr lang="de-DE" dirty="0"/>
              <a:t> 1001 / 4256</a:t>
            </a:r>
          </a:p>
          <a:p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/>
              <a:t>interesting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FBF90-1C0F-4DEA-A1A6-05D7A44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Fever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73DF-07D2-4B66-AB60-ECC3EB72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Disease</a:t>
            </a:r>
          </a:p>
          <a:p>
            <a:pPr lvl="1"/>
            <a:r>
              <a:rPr lang="en-GB" dirty="0"/>
              <a:t>Fever, headache, pain, rashes, sometimes life-threatening bleeding</a:t>
            </a:r>
          </a:p>
          <a:p>
            <a:pPr lvl="1"/>
            <a:r>
              <a:rPr lang="en-GB" dirty="0"/>
              <a:t>Incubation time of ca. 14 days</a:t>
            </a:r>
          </a:p>
          <a:p>
            <a:pPr lvl="1"/>
            <a:r>
              <a:rPr lang="en-GB" dirty="0"/>
              <a:t>Length of 3-7 days</a:t>
            </a:r>
          </a:p>
          <a:p>
            <a:pPr lvl="1"/>
            <a:r>
              <a:rPr lang="en-GB" dirty="0"/>
              <a:t>Not contagious between humans</a:t>
            </a:r>
          </a:p>
          <a:p>
            <a:r>
              <a:rPr lang="en-GB" dirty="0"/>
              <a:t>Transmitted by Aedes Aegypti</a:t>
            </a:r>
          </a:p>
          <a:p>
            <a:pPr lvl="1"/>
            <a:r>
              <a:rPr lang="en-GB" dirty="0"/>
              <a:t>Egg: 2-6 days</a:t>
            </a:r>
          </a:p>
          <a:p>
            <a:pPr lvl="1"/>
            <a:r>
              <a:rPr lang="en-GB" dirty="0"/>
              <a:t>Larva: &gt;4 days</a:t>
            </a:r>
          </a:p>
          <a:p>
            <a:pPr lvl="1"/>
            <a:r>
              <a:rPr lang="en-GB" dirty="0"/>
              <a:t>Pupae: 2 days</a:t>
            </a:r>
          </a:p>
          <a:p>
            <a:pPr lvl="1"/>
            <a:r>
              <a:rPr lang="en-GB" dirty="0"/>
              <a:t>Adult: 14-28 days</a:t>
            </a:r>
          </a:p>
          <a:p>
            <a:r>
              <a:rPr lang="en-GB" dirty="0"/>
              <a:t>Total time between </a:t>
            </a:r>
            <a:r>
              <a:rPr lang="en-GB" dirty="0" err="1"/>
              <a:t>egglaying</a:t>
            </a:r>
            <a:r>
              <a:rPr lang="en-GB" dirty="0"/>
              <a:t> and fever outbreak: </a:t>
            </a:r>
            <a:r>
              <a:rPr lang="en-GB" dirty="0">
                <a:cs typeface="Calibri"/>
              </a:rPr>
              <a:t>3-4 weeks</a:t>
            </a:r>
          </a:p>
          <a:p>
            <a:pPr lvl="1"/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B671A6-63A1-4F14-BBC3-87A2ECBC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7" y="3215430"/>
            <a:ext cx="2358513" cy="15717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DB262E2-4351-4FAE-9E4A-D947E1B45227}"/>
              </a:ext>
            </a:extLst>
          </p:cNvPr>
          <p:cNvSpPr txBox="1"/>
          <p:nvPr/>
        </p:nvSpPr>
        <p:spPr>
          <a:xfrm>
            <a:off x="7550416" y="4791290"/>
            <a:ext cx="235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1: </a:t>
            </a:r>
            <a:r>
              <a:rPr lang="de-DE" sz="1100" i="1" dirty="0" err="1"/>
              <a:t>Aedes</a:t>
            </a:r>
            <a:r>
              <a:rPr lang="de-DE" sz="1100" i="1" dirty="0"/>
              <a:t> </a:t>
            </a:r>
            <a:r>
              <a:rPr lang="de-DE" sz="1100" i="1" dirty="0" err="1"/>
              <a:t>aegypti</a:t>
            </a:r>
            <a:endParaRPr lang="de-DE" sz="1100" i="1" dirty="0"/>
          </a:p>
          <a:p>
            <a:r>
              <a:rPr lang="de-DE" sz="1100" i="1" dirty="0"/>
              <a:t>https://commons.wikimedia.org/wiki/File:Aedes_aegypti.jpg</a:t>
            </a:r>
          </a:p>
        </p:txBody>
      </p:sp>
    </p:spTree>
    <p:extLst>
      <p:ext uri="{BB962C8B-B14F-4D97-AF65-F5344CB8AC3E}">
        <p14:creationId xmlns:p14="http://schemas.microsoft.com/office/powerpoint/2010/main" val="668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DE3B-6D85-4977-BB46-E3DE049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4AE73-563C-4164-B03F-C741A012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Weekly Data</a:t>
            </a:r>
          </a:p>
          <a:p>
            <a:pPr lvl="1"/>
            <a:r>
              <a:rPr lang="en-GB" dirty="0"/>
              <a:t>1455 usable observations</a:t>
            </a:r>
          </a:p>
          <a:p>
            <a:pPr lvl="1"/>
            <a:r>
              <a:rPr lang="en-GB" dirty="0"/>
              <a:t>Weather Data (Temperature, Humidity, Rainfall)</a:t>
            </a:r>
          </a:p>
          <a:p>
            <a:pPr lvl="1"/>
            <a:r>
              <a:rPr lang="en-GB" dirty="0"/>
              <a:t>Vegetation Data (NDVI)</a:t>
            </a:r>
          </a:p>
          <a:p>
            <a:pPr lvl="1"/>
            <a:r>
              <a:rPr lang="en-GB" dirty="0"/>
              <a:t>Total Cases of Fever</a:t>
            </a:r>
          </a:p>
          <a:p>
            <a:r>
              <a:rPr lang="en-GB" dirty="0"/>
              <a:t>Two Cities:</a:t>
            </a:r>
          </a:p>
          <a:p>
            <a:pPr lvl="1"/>
            <a:r>
              <a:rPr lang="en-GB" dirty="0"/>
              <a:t>San Juan, Puerto Rico, April 1990 – April 2008 (936 observations)</a:t>
            </a:r>
          </a:p>
          <a:p>
            <a:pPr marL="914400" lvl="2" indent="0">
              <a:buNone/>
            </a:pPr>
            <a:r>
              <a:rPr lang="en-GB" dirty="0"/>
              <a:t>-&gt; Monsoon Climate, Northern Hemisphere</a:t>
            </a:r>
          </a:p>
          <a:p>
            <a:pPr lvl="1"/>
            <a:r>
              <a:rPr lang="en-GB" dirty="0"/>
              <a:t>Iquitos, Peru, July 2000 – June 2010 (519 observations)</a:t>
            </a:r>
          </a:p>
          <a:p>
            <a:pPr marL="914400" lvl="2" indent="0">
              <a:buNone/>
            </a:pPr>
            <a:r>
              <a:rPr lang="en-GB" dirty="0"/>
              <a:t>-&gt; Tropical Rainforest, Southern Hemisphere</a:t>
            </a:r>
          </a:p>
          <a:p>
            <a:r>
              <a:rPr lang="en-GB" dirty="0"/>
              <a:t>Goal: Predict number of cases for the following years</a:t>
            </a:r>
            <a:r>
              <a:rPr lang="en-GB" dirty="0">
                <a:cs typeface="Calibri"/>
              </a:rPr>
              <a:t> (until 2013)</a:t>
            </a:r>
          </a:p>
          <a:p>
            <a:r>
              <a:rPr lang="en-GB" dirty="0">
                <a:cs typeface="Calibri"/>
              </a:rPr>
              <a:t>Evaluation: Mean Absolute Error (MAE) </a:t>
            </a:r>
          </a:p>
        </p:txBody>
      </p:sp>
    </p:spTree>
    <p:extLst>
      <p:ext uri="{BB962C8B-B14F-4D97-AF65-F5344CB8AC3E}">
        <p14:creationId xmlns:p14="http://schemas.microsoft.com/office/powerpoint/2010/main" val="41955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C639-47C0-4DF9-A52F-83B43259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B339E-5BF8-4AA4-9583-BD9CFE2F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Strong yearly seasonality</a:t>
            </a:r>
          </a:p>
          <a:p>
            <a:r>
              <a:rPr lang="en-GB" dirty="0"/>
              <a:t>Some years with epidemics</a:t>
            </a:r>
          </a:p>
          <a:p>
            <a:r>
              <a:rPr lang="en-GB" dirty="0"/>
              <a:t>Strong difference between the two cities</a:t>
            </a:r>
          </a:p>
          <a:p>
            <a:pPr lvl="1"/>
            <a:r>
              <a:rPr lang="en-GB" dirty="0"/>
              <a:t>Hemisphere</a:t>
            </a:r>
          </a:p>
          <a:p>
            <a:pPr lvl="1"/>
            <a:r>
              <a:rPr lang="en-GB" dirty="0"/>
              <a:t>Climate</a:t>
            </a:r>
          </a:p>
          <a:p>
            <a:pPr lvl="1"/>
            <a:r>
              <a:rPr lang="en-GB" dirty="0"/>
              <a:t>Total cases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7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41458-F15B-4BE6-B3DF-E68BB05C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0D8D2-F76E-4097-86D5-9E147CDCB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and relatively clean Data Set</a:t>
            </a:r>
          </a:p>
          <a:p>
            <a:r>
              <a:rPr lang="en-GB" dirty="0"/>
              <a:t>Occasional NA-values</a:t>
            </a:r>
          </a:p>
          <a:p>
            <a:pPr lvl="1"/>
            <a:r>
              <a:rPr lang="en-GB" dirty="0"/>
              <a:t>Likely are similar to the surrounding values</a:t>
            </a:r>
          </a:p>
          <a:p>
            <a:pPr lvl="1"/>
            <a:r>
              <a:rPr lang="en-GB" dirty="0"/>
              <a:t>Imputed linearly from the surrounding cases</a:t>
            </a:r>
          </a:p>
          <a:p>
            <a:r>
              <a:rPr lang="en-GB" dirty="0"/>
              <a:t>Lagging of some variables where fit (see below)</a:t>
            </a:r>
          </a:p>
          <a:p>
            <a:r>
              <a:rPr lang="en-GB" dirty="0"/>
              <a:t>Same in the testing data</a:t>
            </a:r>
          </a:p>
        </p:txBody>
      </p:sp>
    </p:spTree>
    <p:extLst>
      <p:ext uri="{BB962C8B-B14F-4D97-AF65-F5344CB8AC3E}">
        <p14:creationId xmlns:p14="http://schemas.microsoft.com/office/powerpoint/2010/main" val="235219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E11-4EA1-42D3-AB47-BABD37E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 (</a:t>
            </a:r>
            <a:r>
              <a:rPr lang="de-DE"/>
              <a:t>Cases in San </a:t>
            </a:r>
            <a:r>
              <a:rPr lang="de-DE" dirty="0"/>
              <a:t>Juan)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AAEF1-CA63-401F-AD23-6DCC02CF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7" y="1937613"/>
            <a:ext cx="10519422" cy="418487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C6FABE-CD26-4E09-BE91-B4FEBA17B057}"/>
              </a:ext>
            </a:extLst>
          </p:cNvPr>
          <p:cNvSpPr txBox="1"/>
          <p:nvPr/>
        </p:nvSpPr>
        <p:spPr>
          <a:xfrm>
            <a:off x="1855177" y="5863691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2: Cases in San Juan per Week, 1990-2008</a:t>
            </a:r>
          </a:p>
        </p:txBody>
      </p:sp>
    </p:spTree>
    <p:extLst>
      <p:ext uri="{BB962C8B-B14F-4D97-AF65-F5344CB8AC3E}">
        <p14:creationId xmlns:p14="http://schemas.microsoft.com/office/powerpoint/2010/main" val="193695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F307-3D4B-4AD9-8DA9-FCAB66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Descriptives (</a:t>
            </a:r>
            <a:r>
              <a:rPr lang="de-DE" dirty="0">
                <a:cs typeface="Calibri Light"/>
              </a:rPr>
              <a:t>Cases in </a:t>
            </a:r>
            <a:r>
              <a:rPr lang="ru-RU" dirty="0">
                <a:cs typeface="Calibri Light"/>
              </a:rPr>
              <a:t>Iquitos)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08D52CA-F3D1-4943-9053-6DAA4F64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31" y="1851610"/>
            <a:ext cx="10661889" cy="438563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54ABE2-7229-4AFD-81AC-C9512873A8D6}"/>
              </a:ext>
            </a:extLst>
          </p:cNvPr>
          <p:cNvSpPr txBox="1"/>
          <p:nvPr/>
        </p:nvSpPr>
        <p:spPr>
          <a:xfrm>
            <a:off x="1855177" y="6106437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3: Cases in Iquitos per Week, 2000-2010</a:t>
            </a:r>
          </a:p>
        </p:txBody>
      </p:sp>
    </p:spTree>
    <p:extLst>
      <p:ext uri="{BB962C8B-B14F-4D97-AF65-F5344CB8AC3E}">
        <p14:creationId xmlns:p14="http://schemas.microsoft.com/office/powerpoint/2010/main" val="223535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25D5-AF90-4F49-A477-81AF130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 Life Cases San Juan</a:t>
            </a:r>
            <a:br>
              <a:rPr lang="de-DE" dirty="0"/>
            </a:br>
            <a:r>
              <a:rPr lang="de-DE" sz="1200" dirty="0"/>
              <a:t>(</a:t>
            </a:r>
            <a:r>
              <a:rPr lang="de-DE" sz="1200" dirty="0" err="1"/>
              <a:t>Monaghan</a:t>
            </a:r>
            <a:r>
              <a:rPr lang="de-DE" sz="1200" dirty="0"/>
              <a:t> et al. 2015, https://doi.org/10.1371/journal.pntd.0004002.g002)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A272D85-0775-4597-88E5-F656B3E2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10" y="1919506"/>
            <a:ext cx="5839980" cy="4163576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E9EC05-D6ED-4BEB-B8B4-E9B214C0D5B1}"/>
              </a:ext>
            </a:extLst>
          </p:cNvPr>
          <p:cNvSpPr txBox="1"/>
          <p:nvPr/>
        </p:nvSpPr>
        <p:spPr>
          <a:xfrm>
            <a:off x="3176010" y="6083082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4: True Cases (</a:t>
            </a:r>
            <a:r>
              <a:rPr lang="de-DE" sz="1100" dirty="0" err="1">
                <a:solidFill>
                  <a:srgbClr val="FF0000"/>
                </a:solidFill>
              </a:rPr>
              <a:t>red</a:t>
            </a:r>
            <a:r>
              <a:rPr lang="de-DE" sz="1100" dirty="0"/>
              <a:t>) in San Juan per Week, 2010-2013, </a:t>
            </a:r>
            <a:r>
              <a:rPr lang="de-DE" sz="1100" dirty="0" err="1"/>
              <a:t>Monaghan</a:t>
            </a:r>
            <a:r>
              <a:rPr lang="de-DE" sz="1100" dirty="0"/>
              <a:t> et al (2015)</a:t>
            </a:r>
          </a:p>
        </p:txBody>
      </p:sp>
    </p:spTree>
    <p:extLst>
      <p:ext uri="{BB962C8B-B14F-4D97-AF65-F5344CB8AC3E}">
        <p14:creationId xmlns:p14="http://schemas.microsoft.com/office/powerpoint/2010/main" val="167206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B1652-9F49-472F-9BE5-9144CFF4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selection and lagging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12508-678C-4A17-A5F5-0DE0D934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Correlograms for all variables against the number of total cases, for all weeks in the previous year respectively</a:t>
            </a:r>
          </a:p>
          <a:p>
            <a:r>
              <a:rPr lang="en-GB" dirty="0"/>
              <a:t>Winners: </a:t>
            </a:r>
          </a:p>
          <a:p>
            <a:pPr lvl="1"/>
            <a:r>
              <a:rPr lang="en-GB" dirty="0"/>
              <a:t>Temperature at dew point: 	9 Weeks (SJ), 		11 Weeks (IQ)</a:t>
            </a:r>
          </a:p>
          <a:p>
            <a:pPr lvl="1"/>
            <a:r>
              <a:rPr lang="en-GB" dirty="0"/>
              <a:t>Air humidity: 			9 Weeks (SJ), 		11 Weeks (IQ) </a:t>
            </a:r>
          </a:p>
          <a:p>
            <a:pPr lvl="1"/>
            <a:r>
              <a:rPr lang="en-GB" dirty="0"/>
              <a:t>Avg. Temperature: 		11 Weeks (SJ), 		14 Weeks (IQ) (***)</a:t>
            </a:r>
          </a:p>
          <a:p>
            <a:pPr lvl="1"/>
            <a:r>
              <a:rPr lang="en-GB" dirty="0"/>
              <a:t>Minimum Temperature: 	11 Weeks (SJ), 		10 Weeks (IQ)</a:t>
            </a:r>
          </a:p>
          <a:p>
            <a:pPr lvl="1"/>
            <a:r>
              <a:rPr lang="en-GB" dirty="0"/>
              <a:t>Absolute Precipitation: 		2 Weeks (SJ), 		4 Weeks (IQ) </a:t>
            </a:r>
          </a:p>
          <a:p>
            <a:r>
              <a:rPr lang="en-GB" dirty="0"/>
              <a:t>Also included lagged cases in some runs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37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Breitbild</PresentationFormat>
  <Paragraphs>109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DengAI</vt:lpstr>
      <vt:lpstr>Dengue Fever</vt:lpstr>
      <vt:lpstr>Data</vt:lpstr>
      <vt:lpstr>Data</vt:lpstr>
      <vt:lpstr>Preprocessing</vt:lpstr>
      <vt:lpstr>Descriptives (Cases in San Juan)</vt:lpstr>
      <vt:lpstr>Descriptives (Cases in Iquitos)</vt:lpstr>
      <vt:lpstr>Real Life Cases San Juan (Monaghan et al. 2015, https://doi.org/10.1371/journal.pntd.0004002.g002) </vt:lpstr>
      <vt:lpstr>Variable selection and lagging</vt:lpstr>
      <vt:lpstr>Identifying Epidemics (Spikes)</vt:lpstr>
      <vt:lpstr>Linear Models</vt:lpstr>
      <vt:lpstr>Comparison to Real Life Data (San Juan) </vt:lpstr>
      <vt:lpstr>ARIMA</vt:lpstr>
      <vt:lpstr>ARIMA estimate for San Juan</vt:lpstr>
      <vt:lpstr>ARIMA estimate for Iquitos</vt:lpstr>
      <vt:lpstr>Tree-based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</dc:title>
  <dc:creator>Hendrik Winkhardt</dc:creator>
  <cp:lastModifiedBy>Hendrik Winkhardt</cp:lastModifiedBy>
  <cp:revision>186</cp:revision>
  <dcterms:created xsi:type="dcterms:W3CDTF">2018-05-25T13:48:51Z</dcterms:created>
  <dcterms:modified xsi:type="dcterms:W3CDTF">2018-07-30T06:47:53Z</dcterms:modified>
</cp:coreProperties>
</file>