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1" r:id="rId38"/>
    <p:sldId id="312" r:id="rId39"/>
    <p:sldId id="309" r:id="rId40"/>
    <p:sldId id="313" r:id="rId41"/>
    <p:sldId id="314" r:id="rId42"/>
    <p:sldId id="315" r:id="rId4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13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1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08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82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068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26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28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3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88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645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0DCD-F35D-4576-8604-E42E9C7EBFA4}" type="datetimeFigureOut">
              <a:rPr lang="uk-UA" smtClean="0"/>
              <a:t>06.11.2021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1BD4-5F64-4536-962F-3586748016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20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emegen/pen/XEYL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emegen/pen/Yavbg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66895/" TargetMode="External"/><Relationship Id="rId2" Type="http://schemas.openxmlformats.org/officeDocument/2006/relationships/hyperlink" Target="http://css-live.ru/articles-css/spisok-psevdoelementov-dlya-stilizacii-elementov-upravleniya-formy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emegen/pen/XEYvG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emegen/pen/eMjOL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emegen/pen/LdBYP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pen.io/semegen/pen/Yajzyx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rocks.ru/2017/11/16/modern-css-form-styling/" TargetMode="External"/><Relationship Id="rId2" Type="http://schemas.openxmlformats.org/officeDocument/2006/relationships/hyperlink" Target="https://webformyself.com/sdelajte-sovremennye-formy-s-pomoshhyu-css3-i-validacii-html5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aden-pro.ru/blog/twitter-bootstrap/formy-bootstrap" TargetMode="External"/><Relationship Id="rId5" Type="http://schemas.openxmlformats.org/officeDocument/2006/relationships/hyperlink" Target="http://bootstrap-4.ru/docs/4.0/components/forms/" TargetMode="External"/><Relationship Id="rId4" Type="http://schemas.openxmlformats.org/officeDocument/2006/relationships/hyperlink" Target="https://webref.ru/layout/learn-html-css/building-form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764704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HTML.&lt;form&gt;</a:t>
            </a:r>
            <a:endParaRPr lang="uk-UA" sz="4800" b="1" dirty="0"/>
          </a:p>
        </p:txBody>
      </p:sp>
    </p:spTree>
    <p:extLst>
      <p:ext uri="{BB962C8B-B14F-4D97-AF65-F5344CB8AC3E}">
        <p14:creationId xmlns:p14="http://schemas.microsoft.com/office/powerpoint/2010/main" val="17846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Групування </a:t>
            </a:r>
            <a:r>
              <a:rPr lang="uk-UA" sz="2400" b="1" dirty="0"/>
              <a:t>елементів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Атрибути</a:t>
            </a:r>
            <a:r>
              <a:rPr lang="ru-RU" dirty="0" smtClean="0"/>
              <a:t> </a:t>
            </a:r>
            <a:r>
              <a:rPr lang="ru-RU" dirty="0"/>
              <a:t>тега </a:t>
            </a:r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fieldset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uk-UA" dirty="0" smtClean="0">
              <a:solidFill>
                <a:srgbClr val="FF0000"/>
              </a:solidFill>
            </a:endParaRP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disabled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Якщо атрибут присутній, то група пов'язаних елементів форми, що знаходяться всередині контейнера &lt;</a:t>
            </a:r>
            <a:r>
              <a:rPr lang="uk-UA" dirty="0" err="1"/>
              <a:t>fieldset</a:t>
            </a:r>
            <a:r>
              <a:rPr lang="uk-UA" dirty="0"/>
              <a:t>&gt;, відключені для заповнення і редагування. </a:t>
            </a:r>
            <a:endParaRPr lang="uk-UA" dirty="0" smtClean="0"/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Визначає ім'я, яке буде використовуватися для </a:t>
            </a:r>
            <a:r>
              <a:rPr lang="uk-UA" dirty="0" smtClean="0"/>
              <a:t>надсилання </a:t>
            </a:r>
            <a:r>
              <a:rPr lang="uk-UA" dirty="0"/>
              <a:t>на елементи в </a:t>
            </a:r>
            <a:r>
              <a:rPr lang="uk-UA" dirty="0" err="1"/>
              <a:t>JavaScript</a:t>
            </a:r>
            <a:r>
              <a:rPr lang="uk-UA" dirty="0"/>
              <a:t>, або для посилання на дані форми після заповнення і відправки форми. Є аналогом атрибута </a:t>
            </a:r>
            <a:r>
              <a:rPr lang="uk-UA" dirty="0" err="1">
                <a:solidFill>
                  <a:srgbClr val="FF0000"/>
                </a:solidFill>
              </a:rPr>
              <a:t>id</a:t>
            </a:r>
            <a:r>
              <a:rPr lang="uk-UA" dirty="0"/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Створення полів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Елемент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input</a:t>
            </a:r>
            <a:r>
              <a:rPr lang="uk-UA" dirty="0">
                <a:solidFill>
                  <a:srgbClr val="FF0000"/>
                </a:solidFill>
              </a:rPr>
              <a:t>&gt;</a:t>
            </a:r>
            <a:r>
              <a:rPr lang="uk-UA" dirty="0"/>
              <a:t> створює більшість полів форми. </a:t>
            </a:r>
            <a:endParaRPr lang="uk-UA" dirty="0" smtClean="0"/>
          </a:p>
          <a:p>
            <a:r>
              <a:rPr lang="uk-UA" dirty="0" smtClean="0"/>
              <a:t>Атрибути </a:t>
            </a:r>
            <a:r>
              <a:rPr lang="uk-UA" dirty="0"/>
              <a:t>елемента відрізняються в залежності від типу поля, для створення якого використовується цей елемент.</a:t>
            </a:r>
            <a:br>
              <a:rPr lang="uk-UA" dirty="0"/>
            </a:br>
            <a:endParaRPr lang="uk-UA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Accept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Визначає тип </a:t>
            </a:r>
            <a:r>
              <a:rPr lang="uk-UA" dirty="0" smtClean="0"/>
              <a:t>файлів, </a:t>
            </a:r>
            <a:r>
              <a:rPr lang="uk-UA" dirty="0"/>
              <a:t>дозволених для відправки на сервер. </a:t>
            </a:r>
            <a:endParaRPr lang="uk-UA" dirty="0" smtClean="0"/>
          </a:p>
          <a:p>
            <a:r>
              <a:rPr lang="uk-UA" dirty="0" smtClean="0"/>
              <a:t>Вказується </a:t>
            </a:r>
            <a:r>
              <a:rPr lang="uk-UA" dirty="0"/>
              <a:t>лише для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input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type</a:t>
            </a:r>
            <a:r>
              <a:rPr lang="uk-UA" dirty="0">
                <a:solidFill>
                  <a:srgbClr val="FF0000"/>
                </a:solidFill>
              </a:rPr>
              <a:t> = "</a:t>
            </a:r>
            <a:r>
              <a:rPr lang="uk-UA" dirty="0" err="1">
                <a:solidFill>
                  <a:srgbClr val="FF0000"/>
                </a:solidFill>
              </a:rPr>
              <a:t>file</a:t>
            </a:r>
            <a:r>
              <a:rPr lang="uk-UA" dirty="0" smtClean="0">
                <a:solidFill>
                  <a:srgbClr val="FF0000"/>
                </a:solidFill>
              </a:rPr>
              <a:t>"&gt;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Checked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Атрибут перевіряє, чи встановлений прапорець за замовчуванням при завантаженні сторінки для полів типу </a:t>
            </a:r>
            <a:r>
              <a:rPr lang="uk-UA" dirty="0" err="1">
                <a:solidFill>
                  <a:srgbClr val="FF0000"/>
                </a:solidFill>
              </a:rPr>
              <a:t>type</a:t>
            </a:r>
            <a:r>
              <a:rPr lang="uk-UA" dirty="0">
                <a:solidFill>
                  <a:srgbClr val="FF0000"/>
                </a:solidFill>
              </a:rPr>
              <a:t> = "</a:t>
            </a:r>
            <a:r>
              <a:rPr lang="uk-UA" dirty="0" err="1">
                <a:solidFill>
                  <a:srgbClr val="FF0000"/>
                </a:solidFill>
              </a:rPr>
              <a:t>checkbox</a:t>
            </a:r>
            <a:r>
              <a:rPr lang="uk-UA" dirty="0">
                <a:solidFill>
                  <a:srgbClr val="FF0000"/>
                </a:solidFill>
              </a:rPr>
              <a:t>" і </a:t>
            </a:r>
            <a:r>
              <a:rPr lang="uk-UA" dirty="0" err="1">
                <a:solidFill>
                  <a:srgbClr val="FF0000"/>
                </a:solidFill>
              </a:rPr>
              <a:t>type</a:t>
            </a:r>
            <a:r>
              <a:rPr lang="uk-UA" dirty="0">
                <a:solidFill>
                  <a:srgbClr val="FF0000"/>
                </a:solidFill>
              </a:rPr>
              <a:t> = "</a:t>
            </a:r>
            <a:r>
              <a:rPr lang="uk-UA" dirty="0" err="1">
                <a:solidFill>
                  <a:srgbClr val="FF0000"/>
                </a:solidFill>
              </a:rPr>
              <a:t>radio</a:t>
            </a:r>
            <a:r>
              <a:rPr lang="uk-UA" dirty="0">
                <a:solidFill>
                  <a:srgbClr val="FF0000"/>
                </a:solidFill>
              </a:rPr>
              <a:t>"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Створення полів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370385"/>
            <a:ext cx="87476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Disabled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Відключає </a:t>
            </a:r>
            <a:r>
              <a:rPr lang="uk-UA" dirty="0"/>
              <a:t>можливість редагування і копіювання вмісту поля</a:t>
            </a:r>
            <a:r>
              <a:rPr lang="uk-UA" dirty="0" smtClean="0"/>
              <a:t>.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Form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Значення атрибута має дорівнювати атрибуту </a:t>
            </a:r>
            <a:r>
              <a:rPr lang="uk-UA" dirty="0" err="1">
                <a:solidFill>
                  <a:srgbClr val="FF0000"/>
                </a:solidFill>
              </a:rPr>
              <a:t>id</a:t>
            </a:r>
            <a:r>
              <a:rPr lang="uk-UA" dirty="0"/>
              <a:t> елемента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form</a:t>
            </a:r>
            <a:r>
              <a:rPr lang="uk-UA" dirty="0">
                <a:solidFill>
                  <a:srgbClr val="FF0000"/>
                </a:solidFill>
              </a:rPr>
              <a:t>&gt; </a:t>
            </a:r>
            <a:r>
              <a:rPr lang="uk-UA" dirty="0"/>
              <a:t>в цьому ж документі. Визначає одну або кілька форм, яким належить дане поле форми</a:t>
            </a:r>
            <a:r>
              <a:rPr lang="uk-UA" dirty="0" smtClean="0"/>
              <a:t>.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Size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Задає видиму ширину поля в символах. Значення за замовчуванням - 20. Працює з наступними типами полів: </a:t>
            </a:r>
            <a:r>
              <a:rPr lang="uk-UA" dirty="0" err="1"/>
              <a:t>text</a:t>
            </a:r>
            <a:r>
              <a:rPr lang="uk-UA" dirty="0"/>
              <a:t>, </a:t>
            </a:r>
            <a:r>
              <a:rPr lang="uk-UA" dirty="0" err="1"/>
              <a:t>search</a:t>
            </a:r>
            <a:r>
              <a:rPr lang="uk-UA" dirty="0"/>
              <a:t>, </a:t>
            </a:r>
            <a:r>
              <a:rPr lang="uk-UA" dirty="0" err="1"/>
              <a:t>tel</a:t>
            </a:r>
            <a:r>
              <a:rPr lang="uk-UA" dirty="0"/>
              <a:t>, </a:t>
            </a:r>
            <a:r>
              <a:rPr lang="uk-UA" dirty="0" err="1"/>
              <a:t>url</a:t>
            </a:r>
            <a:r>
              <a:rPr lang="uk-UA" dirty="0"/>
              <a:t>, </a:t>
            </a:r>
            <a:r>
              <a:rPr lang="uk-UA" dirty="0" err="1"/>
              <a:t>email</a:t>
            </a:r>
            <a:r>
              <a:rPr lang="uk-UA" dirty="0"/>
              <a:t> і </a:t>
            </a:r>
            <a:r>
              <a:rPr lang="uk-UA" dirty="0" err="1"/>
              <a:t>password</a:t>
            </a:r>
            <a:r>
              <a:rPr lang="uk-UA" dirty="0" smtClean="0"/>
              <a:t>.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Src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Задає </a:t>
            </a:r>
            <a:r>
              <a:rPr lang="uk-UA" dirty="0" err="1">
                <a:solidFill>
                  <a:srgbClr val="FF0000"/>
                </a:solidFill>
              </a:rPr>
              <a:t>url</a:t>
            </a:r>
            <a:r>
              <a:rPr lang="uk-UA" dirty="0"/>
              <a:t> зображення, що використовується як кнопки відправки даних форми. Вказується лише для поля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input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type</a:t>
            </a:r>
            <a:r>
              <a:rPr lang="uk-UA" dirty="0">
                <a:solidFill>
                  <a:srgbClr val="FF0000"/>
                </a:solidFill>
              </a:rPr>
              <a:t> = "</a:t>
            </a:r>
            <a:r>
              <a:rPr lang="uk-UA" dirty="0" err="1">
                <a:solidFill>
                  <a:srgbClr val="FF0000"/>
                </a:solidFill>
              </a:rPr>
              <a:t>image</a:t>
            </a:r>
            <a:r>
              <a:rPr lang="uk-UA" dirty="0" smtClean="0">
                <a:solidFill>
                  <a:srgbClr val="FF0000"/>
                </a:solidFill>
              </a:rPr>
              <a:t>"&gt;.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value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uk-UA" dirty="0"/>
              <a:t>Визначає текст, який відображається на кнопці, в </a:t>
            </a:r>
            <a:r>
              <a:rPr lang="uk-UA" dirty="0" smtClean="0"/>
              <a:t>полі </a:t>
            </a:r>
            <a:r>
              <a:rPr lang="uk-UA" dirty="0"/>
              <a:t>або зв'язний </a:t>
            </a:r>
            <a:r>
              <a:rPr lang="uk-UA" dirty="0" smtClean="0"/>
              <a:t>текст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Width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/>
              <a:t>Дозволяє задати ширину полів форми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Створення полів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</a:rPr>
              <a:t>Атрибут </a:t>
            </a:r>
            <a:r>
              <a:rPr lang="en-US" sz="2400" b="1" dirty="0" smtClean="0">
                <a:solidFill>
                  <a:srgbClr val="FF0000"/>
                </a:solidFill>
              </a:rPr>
              <a:t>type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pPr algn="ctr"/>
            <a:endParaRPr lang="uk-UA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button</a:t>
            </a:r>
            <a:r>
              <a:rPr lang="uk-UA" sz="2400" dirty="0"/>
              <a:t> - створює </a:t>
            </a:r>
            <a:r>
              <a:rPr lang="uk-UA" sz="2400" dirty="0" smtClean="0"/>
              <a:t>кнопку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checkbox</a:t>
            </a:r>
            <a:r>
              <a:rPr lang="uk-UA" sz="2400" dirty="0"/>
              <a:t> </a:t>
            </a:r>
            <a:r>
              <a:rPr lang="uk-UA" sz="2400" dirty="0" smtClean="0"/>
              <a:t>– прапорець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color</a:t>
            </a:r>
            <a:r>
              <a:rPr lang="uk-UA" sz="2400" dirty="0"/>
              <a:t> - генерує палітри </a:t>
            </a:r>
            <a:r>
              <a:rPr lang="uk-UA" sz="2400" dirty="0" smtClean="0"/>
              <a:t>кольорів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date</a:t>
            </a:r>
            <a:r>
              <a:rPr lang="uk-UA" sz="2400" dirty="0"/>
              <a:t> - дозволяє вводити дату в форматі </a:t>
            </a:r>
            <a:r>
              <a:rPr lang="uk-UA" sz="2400" dirty="0" err="1" smtClean="0"/>
              <a:t>дд.мм.рррр</a:t>
            </a:r>
            <a:endParaRPr lang="uk-UA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email</a:t>
            </a:r>
            <a:r>
              <a:rPr lang="uk-UA" sz="2400" dirty="0"/>
              <a:t> - браузери, які підтримують даний атрибут, чекатимуть, що користувач введе дані, відповідні синтаксису адрес електронної </a:t>
            </a:r>
            <a:r>
              <a:rPr lang="uk-UA" sz="2400" dirty="0" smtClean="0"/>
              <a:t>пошти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file</a:t>
            </a:r>
            <a:r>
              <a:rPr lang="uk-UA" sz="2400" dirty="0"/>
              <a:t> - дозволяє завантажувати файли з комп'ютера користувача</a:t>
            </a:r>
            <a:r>
              <a:rPr lang="uk-UA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hidden</a:t>
            </a:r>
            <a:r>
              <a:rPr lang="uk-UA" sz="2400" dirty="0"/>
              <a:t> - приховує елемент управління, який не відображається браузером і не дає користувачеві змінювати значення за замовчуванням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Створення полів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</a:rPr>
              <a:t>Атрибут </a:t>
            </a:r>
            <a:r>
              <a:rPr lang="en-US" sz="2400" b="1" dirty="0" smtClean="0">
                <a:solidFill>
                  <a:srgbClr val="FF0000"/>
                </a:solidFill>
              </a:rPr>
              <a:t>type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pPr algn="ctr"/>
            <a:endParaRPr lang="uk-UA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image</a:t>
            </a:r>
            <a:r>
              <a:rPr lang="uk-UA" sz="2400" dirty="0"/>
              <a:t> - створює кнопку, дозволяючи замість тексту на кнопці вставити зображення</a:t>
            </a:r>
            <a:r>
              <a:rPr lang="uk-UA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month</a:t>
            </a:r>
            <a:r>
              <a:rPr lang="uk-UA" sz="2400" dirty="0"/>
              <a:t> - дозволяє користувачеві вводити код і номер місяця за шаблоном </a:t>
            </a:r>
            <a:r>
              <a:rPr lang="uk-UA" sz="2400" dirty="0" err="1"/>
              <a:t>рррр-мм</a:t>
            </a:r>
            <a:r>
              <a:rPr lang="uk-UA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number</a:t>
            </a:r>
            <a:r>
              <a:rPr lang="uk-UA" sz="2400" dirty="0"/>
              <a:t> - призначене для введення </a:t>
            </a:r>
            <a:r>
              <a:rPr lang="uk-UA" sz="2400" dirty="0" err="1"/>
              <a:t>цілочисельних</a:t>
            </a:r>
            <a:r>
              <a:rPr lang="uk-UA" sz="2400" dirty="0"/>
              <a:t> значень. Його атрибути </a:t>
            </a:r>
            <a:r>
              <a:rPr lang="uk-UA" sz="2400" dirty="0" err="1">
                <a:solidFill>
                  <a:srgbClr val="FF0000"/>
                </a:solidFill>
              </a:rPr>
              <a:t>min</a:t>
            </a:r>
            <a:r>
              <a:rPr lang="uk-UA" sz="2400" dirty="0">
                <a:solidFill>
                  <a:srgbClr val="FF0000"/>
                </a:solidFill>
              </a:rPr>
              <a:t>, </a:t>
            </a:r>
            <a:r>
              <a:rPr lang="uk-UA" sz="2400" dirty="0" err="1">
                <a:solidFill>
                  <a:srgbClr val="FF0000"/>
                </a:solidFill>
              </a:rPr>
              <a:t>max</a:t>
            </a:r>
            <a:r>
              <a:rPr lang="uk-UA" sz="2400" dirty="0">
                <a:solidFill>
                  <a:srgbClr val="FF0000"/>
                </a:solidFill>
              </a:rPr>
              <a:t> і </a:t>
            </a:r>
            <a:r>
              <a:rPr lang="uk-UA" sz="2400" dirty="0" err="1">
                <a:solidFill>
                  <a:srgbClr val="FF0000"/>
                </a:solidFill>
              </a:rPr>
              <a:t>step</a:t>
            </a:r>
            <a:r>
              <a:rPr lang="uk-UA" sz="2400" dirty="0"/>
              <a:t> задають </a:t>
            </a:r>
            <a:r>
              <a:rPr lang="uk-UA" sz="2400" dirty="0" smtClean="0"/>
              <a:t>верхню, нижню </a:t>
            </a:r>
            <a:r>
              <a:rPr lang="uk-UA" sz="2400" dirty="0"/>
              <a:t>межі і крок між значеннями відповідно. Ці атрибути передбачаються у всіх елементів, що мають чисельні показники. Їх значення за замовчуванням залежать від типу елемента.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Створення полів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</a:rPr>
              <a:t>Атрибут </a:t>
            </a:r>
            <a:r>
              <a:rPr lang="en-US" sz="2400" b="1" dirty="0" smtClean="0">
                <a:solidFill>
                  <a:srgbClr val="FF0000"/>
                </a:solidFill>
              </a:rPr>
              <a:t>type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pPr algn="ctr"/>
            <a:endParaRPr lang="uk-UA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password</a:t>
            </a:r>
            <a:r>
              <a:rPr lang="uk-UA" sz="2400" dirty="0"/>
              <a:t> - створює текстові поля у формі, при цьому вводяться користувачем символи замінюються на зірочки, маркери, або інші, встановлені браузером значки</a:t>
            </a:r>
            <a:r>
              <a:rPr lang="uk-UA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radio</a:t>
            </a:r>
            <a:r>
              <a:rPr lang="uk-UA" sz="2400" dirty="0"/>
              <a:t> - створює перемикач - елемент управління у вигляді невеликого гуртка, який можна включити або </a:t>
            </a:r>
            <a:r>
              <a:rPr lang="uk-UA" sz="2400" dirty="0" smtClean="0"/>
              <a:t>виключити.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range</a:t>
            </a:r>
            <a:r>
              <a:rPr lang="uk-UA" sz="2400" dirty="0"/>
              <a:t> - дозволить створити такий елемент інтерфейсу, як </a:t>
            </a:r>
            <a:r>
              <a:rPr lang="uk-UA" sz="2400" dirty="0" smtClean="0"/>
              <a:t>повзунок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reset</a:t>
            </a:r>
            <a:r>
              <a:rPr lang="uk-UA" sz="2400" dirty="0"/>
              <a:t> - створює кнопку, яка очищає поля форми від введених користувачем даних</a:t>
            </a:r>
            <a:r>
              <a:rPr lang="uk-UA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/>
              <a:t>search</a:t>
            </a:r>
            <a:r>
              <a:rPr lang="uk-UA" sz="2400" dirty="0"/>
              <a:t> - </a:t>
            </a:r>
            <a:r>
              <a:rPr lang="uk-UA" sz="2400" dirty="0" smtClean="0"/>
              <a:t>поле </a:t>
            </a:r>
            <a:r>
              <a:rPr lang="uk-UA" sz="2400" dirty="0"/>
              <a:t>пошуку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Текстові поля введення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/>
              <a:t>Елемент </a:t>
            </a:r>
            <a:r>
              <a:rPr lang="uk-UA" sz="2400" dirty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textarea</a:t>
            </a:r>
            <a:r>
              <a:rPr lang="uk-UA" sz="2400" dirty="0">
                <a:solidFill>
                  <a:srgbClr val="FF0000"/>
                </a:solidFill>
              </a:rPr>
              <a:t>&gt; ... </a:t>
            </a:r>
            <a:r>
              <a:rPr lang="uk-UA" sz="2400" dirty="0" smtClean="0">
                <a:solidFill>
                  <a:srgbClr val="FF0000"/>
                </a:solidFill>
              </a:rPr>
              <a:t>&lt;/</a:t>
            </a:r>
            <a:r>
              <a:rPr lang="uk-UA" sz="2400" dirty="0" err="1" smtClean="0">
                <a:solidFill>
                  <a:srgbClr val="FF0000"/>
                </a:solidFill>
              </a:rPr>
              <a:t>textarea</a:t>
            </a:r>
            <a:r>
              <a:rPr lang="uk-UA" sz="2400" dirty="0">
                <a:solidFill>
                  <a:srgbClr val="FF0000"/>
                </a:solidFill>
              </a:rPr>
              <a:t>&gt;</a:t>
            </a:r>
            <a:r>
              <a:rPr lang="uk-UA" sz="2400" dirty="0"/>
              <a:t> використовується замість елемента </a:t>
            </a:r>
            <a:r>
              <a:rPr lang="uk-UA" sz="2400" dirty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input</a:t>
            </a:r>
            <a:r>
              <a:rPr lang="uk-UA" sz="2400" dirty="0">
                <a:solidFill>
                  <a:srgbClr val="FF0000"/>
                </a:solidFill>
              </a:rPr>
              <a:t> </a:t>
            </a:r>
            <a:r>
              <a:rPr lang="uk-UA" sz="2400" dirty="0" err="1">
                <a:solidFill>
                  <a:srgbClr val="FF0000"/>
                </a:solidFill>
              </a:rPr>
              <a:t>type</a:t>
            </a:r>
            <a:r>
              <a:rPr lang="uk-UA" sz="2400" dirty="0">
                <a:solidFill>
                  <a:srgbClr val="FF0000"/>
                </a:solidFill>
              </a:rPr>
              <a:t> = "</a:t>
            </a:r>
            <a:r>
              <a:rPr lang="uk-UA" sz="2400" dirty="0" err="1">
                <a:solidFill>
                  <a:srgbClr val="FF0000"/>
                </a:solidFill>
              </a:rPr>
              <a:t>text</a:t>
            </a:r>
            <a:r>
              <a:rPr lang="uk-UA" sz="2400" dirty="0">
                <a:solidFill>
                  <a:srgbClr val="FF0000"/>
                </a:solidFill>
              </a:rPr>
              <a:t>"&gt;</a:t>
            </a:r>
            <a:r>
              <a:rPr lang="uk-UA" sz="2400" dirty="0"/>
              <a:t>, коли потрібно створити великі текстові поля. </a:t>
            </a:r>
            <a:endParaRPr lang="uk-UA" sz="2400" dirty="0" smtClean="0"/>
          </a:p>
          <a:p>
            <a:pPr algn="just"/>
            <a:endParaRPr lang="uk-UA" sz="2400" dirty="0"/>
          </a:p>
          <a:p>
            <a:pPr algn="just"/>
            <a:r>
              <a:rPr lang="uk-UA" sz="2400" dirty="0" smtClean="0"/>
              <a:t>Текст</a:t>
            </a:r>
            <a:r>
              <a:rPr lang="uk-UA" sz="2400" dirty="0"/>
              <a:t>, що відображається як початкове значення, поміщається всередину </a:t>
            </a:r>
            <a:r>
              <a:rPr lang="uk-UA" sz="2400" dirty="0" err="1"/>
              <a:t>тега</a:t>
            </a:r>
            <a:r>
              <a:rPr lang="uk-UA" sz="2400" dirty="0"/>
              <a:t>. Розміри поля встановлюються за допомогою атрибутів </a:t>
            </a:r>
            <a:r>
              <a:rPr lang="uk-UA" sz="2400" dirty="0" err="1">
                <a:solidFill>
                  <a:srgbClr val="FF0000"/>
                </a:solidFill>
              </a:rPr>
              <a:t>cols</a:t>
            </a:r>
            <a:r>
              <a:rPr lang="uk-UA" sz="2400" dirty="0"/>
              <a:t> - розміри по горизонталі, </a:t>
            </a:r>
            <a:r>
              <a:rPr lang="uk-UA" sz="2400" dirty="0" err="1">
                <a:solidFill>
                  <a:srgbClr val="FF0000"/>
                </a:solidFill>
              </a:rPr>
              <a:t>rows</a:t>
            </a:r>
            <a:r>
              <a:rPr lang="uk-UA" sz="2400" dirty="0"/>
              <a:t> - розміри по вертикалі</a:t>
            </a:r>
            <a:r>
              <a:rPr lang="uk-UA" sz="2400" dirty="0" smtClean="0"/>
              <a:t>.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Текстові поля введення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/>
              <a:t>Атрибути </a:t>
            </a:r>
            <a:r>
              <a:rPr lang="uk-UA" sz="2400" dirty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textarea</a:t>
            </a:r>
            <a:r>
              <a:rPr lang="uk-UA" sz="2400" dirty="0" smtClean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uk-UA" sz="2400" b="1" dirty="0">
              <a:solidFill>
                <a:srgbClr val="FF0000"/>
              </a:solidFill>
            </a:endParaRPr>
          </a:p>
          <a:p>
            <a:pPr algn="just"/>
            <a:r>
              <a:rPr lang="uk-UA" sz="2400" dirty="0" err="1">
                <a:solidFill>
                  <a:srgbClr val="FF0000"/>
                </a:solidFill>
              </a:rPr>
              <a:t>maxlength</a:t>
            </a:r>
            <a:r>
              <a:rPr lang="uk-UA" sz="2400" dirty="0"/>
              <a:t> </a:t>
            </a:r>
            <a:endParaRPr lang="uk-UA" sz="2400" dirty="0" smtClean="0"/>
          </a:p>
          <a:p>
            <a:pPr algn="just"/>
            <a:r>
              <a:rPr lang="uk-UA" sz="2400" dirty="0" smtClean="0"/>
              <a:t>Значення </a:t>
            </a:r>
            <a:r>
              <a:rPr lang="uk-UA" sz="2400" dirty="0"/>
              <a:t>атрибута задає максимальне число символів для введення в поле</a:t>
            </a:r>
            <a:r>
              <a:rPr lang="uk-UA" sz="2400" dirty="0" smtClean="0"/>
              <a:t>.</a:t>
            </a:r>
          </a:p>
          <a:p>
            <a:pPr algn="just"/>
            <a:endParaRPr lang="uk-UA" sz="2400" b="1" dirty="0">
              <a:solidFill>
                <a:srgbClr val="FF0000"/>
              </a:solidFill>
            </a:endParaRPr>
          </a:p>
          <a:p>
            <a:pPr algn="just"/>
            <a:r>
              <a:rPr lang="uk-UA" sz="2400" dirty="0" err="1">
                <a:solidFill>
                  <a:srgbClr val="FF0000"/>
                </a:solidFill>
              </a:rPr>
              <a:t>placeholder</a:t>
            </a:r>
            <a:r>
              <a:rPr lang="uk-UA" sz="2400" dirty="0"/>
              <a:t> </a:t>
            </a:r>
            <a:endParaRPr lang="uk-UA" sz="2400" dirty="0" smtClean="0"/>
          </a:p>
          <a:p>
            <a:pPr algn="just"/>
            <a:r>
              <a:rPr lang="uk-UA" sz="2400" dirty="0" smtClean="0"/>
              <a:t>Визначає </a:t>
            </a:r>
            <a:r>
              <a:rPr lang="uk-UA" sz="2400" dirty="0"/>
              <a:t>коротку текстову підказку, яка описує очікуване </a:t>
            </a:r>
            <a:r>
              <a:rPr lang="uk-UA" sz="2400" dirty="0" smtClean="0"/>
              <a:t>для вводу </a:t>
            </a:r>
            <a:r>
              <a:rPr lang="uk-UA" sz="2400" dirty="0"/>
              <a:t>значення</a:t>
            </a:r>
            <a:r>
              <a:rPr lang="uk-UA" sz="2400" dirty="0" smtClean="0"/>
              <a:t>.</a:t>
            </a:r>
          </a:p>
          <a:p>
            <a:pPr algn="just"/>
            <a:endParaRPr lang="uk-UA" sz="2400" b="1" dirty="0">
              <a:solidFill>
                <a:srgbClr val="FF0000"/>
              </a:solidFill>
            </a:endParaRPr>
          </a:p>
          <a:p>
            <a:pPr algn="just"/>
            <a:r>
              <a:rPr lang="uk-UA" sz="2400" dirty="0" err="1">
                <a:solidFill>
                  <a:srgbClr val="FF0000"/>
                </a:solidFill>
              </a:rPr>
              <a:t>readonly</a:t>
            </a:r>
            <a:r>
              <a:rPr lang="uk-UA" sz="2400" dirty="0">
                <a:solidFill>
                  <a:srgbClr val="FF0000"/>
                </a:solidFill>
              </a:rPr>
              <a:t> </a:t>
            </a:r>
            <a:endParaRPr lang="uk-UA" sz="2400" dirty="0" smtClean="0">
              <a:solidFill>
                <a:srgbClr val="FF0000"/>
              </a:solidFill>
            </a:endParaRPr>
          </a:p>
          <a:p>
            <a:pPr algn="just"/>
            <a:r>
              <a:rPr lang="uk-UA" sz="2400" dirty="0" smtClean="0"/>
              <a:t>Вимикає </a:t>
            </a:r>
            <a:r>
              <a:rPr lang="uk-UA" sz="2400" dirty="0"/>
              <a:t>можливість редагування вмісту поля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Текстові поля введення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/>
              <a:t>Атрибути </a:t>
            </a:r>
            <a:r>
              <a:rPr lang="uk-UA" sz="2400" dirty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textarea</a:t>
            </a:r>
            <a:r>
              <a:rPr lang="uk-UA" sz="2400" dirty="0" smtClean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uk-UA" sz="2400" b="1" dirty="0">
              <a:solidFill>
                <a:srgbClr val="FF0000"/>
              </a:solidFill>
            </a:endParaRPr>
          </a:p>
          <a:p>
            <a:pPr algn="just"/>
            <a:r>
              <a:rPr lang="uk-UA" sz="2400" dirty="0" err="1">
                <a:solidFill>
                  <a:srgbClr val="FF0000"/>
                </a:solidFill>
              </a:rPr>
              <a:t>required</a:t>
            </a:r>
            <a:r>
              <a:rPr lang="uk-UA" sz="2400" dirty="0"/>
              <a:t> </a:t>
            </a:r>
          </a:p>
          <a:p>
            <a:pPr algn="just"/>
            <a:r>
              <a:rPr lang="uk-UA" sz="2400" dirty="0" smtClean="0"/>
              <a:t>Виводить </a:t>
            </a:r>
            <a:r>
              <a:rPr lang="uk-UA" sz="2400" dirty="0"/>
              <a:t>повідомлення про те, що дане поле є обов'язковим для заповнення</a:t>
            </a:r>
            <a:r>
              <a:rPr lang="uk-UA" sz="2400" dirty="0" smtClean="0"/>
              <a:t>.</a:t>
            </a:r>
          </a:p>
          <a:p>
            <a:pPr algn="just"/>
            <a:endParaRPr lang="uk-UA" sz="2400" b="1" dirty="0">
              <a:solidFill>
                <a:srgbClr val="FF0000"/>
              </a:solidFill>
            </a:endParaRPr>
          </a:p>
          <a:p>
            <a:pPr algn="just"/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err="1" smtClean="0"/>
              <a:t>Випадаючий</a:t>
            </a:r>
            <a:r>
              <a:rPr lang="uk-UA" sz="2400" b="1" dirty="0" smtClean="0"/>
              <a:t> список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806" y="1556792"/>
            <a:ext cx="8747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err="1" smtClean="0"/>
              <a:t>Випадаючі</a:t>
            </a:r>
            <a:r>
              <a:rPr lang="uk-UA" sz="2400" dirty="0" smtClean="0"/>
              <a:t> </a:t>
            </a:r>
            <a:r>
              <a:rPr lang="uk-UA" sz="2400" dirty="0"/>
              <a:t>списки створюються за допомогою елемента </a:t>
            </a:r>
            <a:endParaRPr lang="uk-UA" sz="2400" dirty="0" smtClean="0"/>
          </a:p>
          <a:p>
            <a:r>
              <a:rPr lang="uk-UA" sz="2400" dirty="0" smtClean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select</a:t>
            </a:r>
            <a:r>
              <a:rPr lang="uk-UA" sz="2400" dirty="0">
                <a:solidFill>
                  <a:srgbClr val="FF0000"/>
                </a:solidFill>
              </a:rPr>
              <a:t>&gt; ... </a:t>
            </a:r>
            <a:r>
              <a:rPr lang="uk-UA" sz="2400" dirty="0" smtClean="0">
                <a:solidFill>
                  <a:srgbClr val="FF0000"/>
                </a:solidFill>
              </a:rPr>
              <a:t>&lt;/</a:t>
            </a:r>
            <a:r>
              <a:rPr lang="uk-UA" sz="2400" dirty="0" err="1" smtClean="0">
                <a:solidFill>
                  <a:srgbClr val="FF0000"/>
                </a:solidFill>
              </a:rPr>
              <a:t>select</a:t>
            </a:r>
            <a:r>
              <a:rPr lang="uk-UA" sz="2400" dirty="0">
                <a:solidFill>
                  <a:srgbClr val="FF0000"/>
                </a:solidFill>
              </a:rPr>
              <a:t>&gt;</a:t>
            </a:r>
            <a:r>
              <a:rPr lang="uk-UA" sz="2400" dirty="0"/>
              <a:t>. Вони дозволяють вибрати одне або кілька значень із </a:t>
            </a:r>
            <a:r>
              <a:rPr lang="uk-UA" sz="2400" dirty="0" smtClean="0"/>
              <a:t>запропонованих. </a:t>
            </a:r>
            <a:r>
              <a:rPr lang="uk-UA" sz="2400" dirty="0"/>
              <a:t>За замовчанням у переліку відображається його перший елемент.</a:t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Щоб додати до списку </a:t>
            </a:r>
            <a:r>
              <a:rPr lang="uk-UA" sz="2400" dirty="0" smtClean="0"/>
              <a:t>пункти використовується </a:t>
            </a:r>
          </a:p>
          <a:p>
            <a:r>
              <a:rPr lang="uk-UA" sz="2400" dirty="0" smtClean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option</a:t>
            </a:r>
            <a:r>
              <a:rPr lang="uk-UA" sz="2400" dirty="0">
                <a:solidFill>
                  <a:srgbClr val="FF0000"/>
                </a:solidFill>
              </a:rPr>
              <a:t>&gt; ... </a:t>
            </a:r>
            <a:r>
              <a:rPr lang="uk-UA" sz="2400" dirty="0" smtClean="0">
                <a:solidFill>
                  <a:srgbClr val="FF0000"/>
                </a:solidFill>
              </a:rPr>
              <a:t>&lt;/</a:t>
            </a:r>
            <a:r>
              <a:rPr lang="uk-UA" sz="2400" dirty="0" err="1" smtClean="0">
                <a:solidFill>
                  <a:srgbClr val="FF0000"/>
                </a:solidFill>
              </a:rPr>
              <a:t>option</a:t>
            </a:r>
            <a:r>
              <a:rPr lang="uk-UA" sz="2400" dirty="0">
                <a:solidFill>
                  <a:srgbClr val="FF0000"/>
                </a:solidFill>
              </a:rPr>
              <a:t>&gt;</a:t>
            </a:r>
            <a:r>
              <a:rPr lang="uk-UA" sz="2400" dirty="0"/>
              <a:t>, які розташовуються </a:t>
            </a:r>
            <a:r>
              <a:rPr lang="uk-UA" sz="2400" dirty="0" smtClean="0"/>
              <a:t>всередині </a:t>
            </a:r>
            <a:r>
              <a:rPr lang="uk-UA" sz="2400" dirty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select</a:t>
            </a:r>
            <a:r>
              <a:rPr lang="uk-UA" sz="2400" dirty="0">
                <a:solidFill>
                  <a:srgbClr val="FF0000"/>
                </a:solidFill>
              </a:rPr>
              <a:t>&gt;</a:t>
            </a:r>
            <a:r>
              <a:rPr lang="uk-UA" sz="2400" dirty="0"/>
              <a:t>.</a:t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Для систематизації списків застосовується елемент </a:t>
            </a:r>
            <a:endParaRPr lang="uk-UA" sz="2400" dirty="0" smtClean="0"/>
          </a:p>
          <a:p>
            <a:r>
              <a:rPr lang="uk-UA" sz="2400" dirty="0" smtClean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optgroup</a:t>
            </a:r>
            <a:r>
              <a:rPr lang="uk-UA" sz="2400" dirty="0">
                <a:solidFill>
                  <a:srgbClr val="FF0000"/>
                </a:solidFill>
              </a:rPr>
              <a:t>&gt; ... &lt;/ </a:t>
            </a:r>
            <a:r>
              <a:rPr lang="uk-UA" sz="2400" dirty="0" err="1">
                <a:solidFill>
                  <a:srgbClr val="FF0000"/>
                </a:solidFill>
              </a:rPr>
              <a:t>optgroup</a:t>
            </a:r>
            <a:r>
              <a:rPr lang="uk-UA" sz="2400" dirty="0">
                <a:solidFill>
                  <a:srgbClr val="FF0000"/>
                </a:solidFill>
              </a:rPr>
              <a:t>&gt;</a:t>
            </a:r>
            <a:r>
              <a:rPr lang="uk-UA" sz="2400" dirty="0"/>
              <a:t>, який створює заголовки в списках.</a:t>
            </a:r>
            <a:endParaRPr lang="uk-UA" sz="2400" b="1" dirty="0">
              <a:solidFill>
                <a:srgbClr val="FF0000"/>
              </a:solidFill>
            </a:endParaRPr>
          </a:p>
          <a:p>
            <a:pPr algn="just"/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HTML форми є елементами управління, які застосовуються для збору інформації від відвідувачів веб-сайту.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err="1"/>
              <a:t>Веб-форми</a:t>
            </a:r>
            <a:r>
              <a:rPr lang="uk-UA" sz="2000" dirty="0"/>
              <a:t> складаються з набору текстових полів, кнопок, списків і інших елементів </a:t>
            </a:r>
            <a:r>
              <a:rPr lang="uk-UA" sz="2000" dirty="0" smtClean="0"/>
              <a:t>управління. </a:t>
            </a:r>
            <a:r>
              <a:rPr lang="uk-UA" sz="2000" dirty="0"/>
              <a:t>Технічно форми передають дані від користувача </a:t>
            </a:r>
            <a:r>
              <a:rPr lang="uk-UA" sz="2000" dirty="0" smtClean="0"/>
              <a:t>до віддаленого </a:t>
            </a:r>
            <a:r>
              <a:rPr lang="uk-UA" sz="2000" dirty="0"/>
              <a:t>сервера.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Для отримання і обробки даних форм використовуються мови </a:t>
            </a:r>
            <a:r>
              <a:rPr lang="uk-UA" sz="2000" dirty="0" err="1"/>
              <a:t>веб-програмування</a:t>
            </a:r>
            <a:r>
              <a:rPr lang="uk-UA" sz="2000" dirty="0"/>
              <a:t>, такі як PHP, </a:t>
            </a:r>
            <a:r>
              <a:rPr lang="uk-UA" sz="2000" dirty="0" err="1" smtClean="0"/>
              <a:t>Perl</a:t>
            </a:r>
            <a:r>
              <a:rPr lang="uk-UA" sz="2000" dirty="0" smtClean="0"/>
              <a:t>…</a:t>
            </a:r>
          </a:p>
          <a:p>
            <a:endParaRPr lang="uk-UA" sz="2000" dirty="0"/>
          </a:p>
          <a:p>
            <a:r>
              <a:rPr lang="uk-UA" sz="2000" dirty="0"/>
              <a:t>До появи HTML5 </a:t>
            </a:r>
            <a:r>
              <a:rPr lang="uk-UA" sz="2000" dirty="0" err="1"/>
              <a:t>веб-форми</a:t>
            </a:r>
            <a:r>
              <a:rPr lang="uk-UA" sz="2000" dirty="0"/>
              <a:t> представляли собою набір декількох </a:t>
            </a:r>
            <a:r>
              <a:rPr lang="uk-UA" sz="2000" dirty="0" smtClean="0"/>
              <a:t>елементів.</a:t>
            </a:r>
          </a:p>
          <a:p>
            <a:r>
              <a:rPr lang="uk-UA" sz="2000" dirty="0"/>
              <a:t>Крім того, форми вимагали застосування </a:t>
            </a:r>
            <a:r>
              <a:rPr lang="uk-UA" sz="2000" dirty="0" err="1"/>
              <a:t>JavaScript</a:t>
            </a:r>
            <a:r>
              <a:rPr lang="uk-UA" sz="2000" dirty="0"/>
              <a:t> для перевірки введених даних, а також були позбавлені специфічних типів полів введення для </a:t>
            </a:r>
            <a:r>
              <a:rPr lang="uk-UA" sz="2000" dirty="0" smtClean="0"/>
              <a:t>інформації </a:t>
            </a:r>
            <a:r>
              <a:rPr lang="uk-UA" sz="2000" dirty="0"/>
              <a:t>типу дат, адрес електронної пошти та URL-адрес.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31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err="1" smtClean="0"/>
              <a:t>Випадаючий</a:t>
            </a:r>
            <a:r>
              <a:rPr lang="uk-UA" sz="2400" b="1" dirty="0" smtClean="0"/>
              <a:t> список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349" y="1366232"/>
            <a:ext cx="87476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Атрибути </a:t>
            </a:r>
            <a:r>
              <a:rPr lang="uk-UA" dirty="0" err="1"/>
              <a:t>тега</a:t>
            </a:r>
            <a:r>
              <a:rPr lang="uk-UA" dirty="0"/>
              <a:t>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select</a:t>
            </a:r>
            <a:r>
              <a:rPr lang="uk-UA" dirty="0" smtClean="0">
                <a:solidFill>
                  <a:srgbClr val="FF0000"/>
                </a:solidFill>
              </a:rPr>
              <a:t>&gt;</a:t>
            </a:r>
          </a:p>
          <a:p>
            <a:endParaRPr lang="uk-UA" b="1" dirty="0">
              <a:solidFill>
                <a:srgbClr val="FF0000"/>
              </a:solidFill>
            </a:endParaRPr>
          </a:p>
          <a:p>
            <a:r>
              <a:rPr lang="uk-UA" dirty="0" err="1">
                <a:solidFill>
                  <a:srgbClr val="FF0000"/>
                </a:solidFill>
              </a:rPr>
              <a:t>autofocus</a:t>
            </a:r>
            <a:r>
              <a:rPr lang="uk-UA" dirty="0"/>
              <a:t> Встановлює автоматичний фокус на елементі при завантаженні сторінки.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disabled</a:t>
            </a:r>
            <a:r>
              <a:rPr lang="uk-UA" dirty="0" smtClean="0"/>
              <a:t> Вимикає список.</a:t>
            </a:r>
            <a:r>
              <a:rPr lang="uk-UA" dirty="0"/>
              <a:t/>
            </a:r>
            <a:br>
              <a:rPr lang="uk-UA" dirty="0"/>
            </a:br>
            <a:r>
              <a:rPr lang="uk-UA" dirty="0" err="1" smtClean="0">
                <a:solidFill>
                  <a:srgbClr val="FF0000"/>
                </a:solidFill>
              </a:rPr>
              <a:t>form</a:t>
            </a:r>
            <a:r>
              <a:rPr lang="uk-UA" dirty="0" smtClean="0"/>
              <a:t> </a:t>
            </a:r>
            <a:r>
              <a:rPr lang="uk-UA" dirty="0"/>
              <a:t>Визначає форму, </a:t>
            </a:r>
            <a:r>
              <a:rPr lang="uk-UA" dirty="0" smtClean="0"/>
              <a:t>якій </a:t>
            </a:r>
            <a:r>
              <a:rPr lang="uk-UA" dirty="0"/>
              <a:t>належить даний список. Як значення атрибута вказується ідентифікатор форми.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multiple</a:t>
            </a:r>
            <a:r>
              <a:rPr lang="uk-UA" dirty="0" smtClean="0"/>
              <a:t> </a:t>
            </a:r>
            <a:r>
              <a:rPr lang="uk-UA" dirty="0"/>
              <a:t>Дає можливість вибору одного або декількох пунктів, для цього при виборі потрібно натиснути і утримувати клавішу </a:t>
            </a:r>
            <a:r>
              <a:rPr lang="uk-UA" dirty="0" err="1">
                <a:solidFill>
                  <a:srgbClr val="FF0000"/>
                </a:solidFill>
              </a:rPr>
              <a:t>Ctrl</a:t>
            </a:r>
            <a:r>
              <a:rPr lang="uk-UA" dirty="0"/>
              <a:t>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name</a:t>
            </a:r>
            <a:r>
              <a:rPr lang="uk-UA" dirty="0" smtClean="0"/>
              <a:t> </a:t>
            </a:r>
            <a:r>
              <a:rPr lang="uk-UA" dirty="0"/>
              <a:t>Визначає ім'я для списку. 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required</a:t>
            </a:r>
            <a:r>
              <a:rPr lang="uk-UA" dirty="0" smtClean="0"/>
              <a:t> </a:t>
            </a:r>
            <a:r>
              <a:rPr lang="uk-UA" dirty="0"/>
              <a:t>Виводить повідомлення про те, що користувач повинен вибрати значення зі списку перед відправкою форми.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size</a:t>
            </a:r>
            <a:r>
              <a:rPr lang="uk-UA" dirty="0" smtClean="0"/>
              <a:t> </a:t>
            </a:r>
            <a:r>
              <a:rPr lang="uk-UA" dirty="0"/>
              <a:t>Задає кількість одночасно видимих </a:t>
            </a:r>
            <a:r>
              <a:rPr lang="uk-UA" dirty="0" err="1"/>
              <a:t>​​на</a:t>
            </a:r>
            <a:r>
              <a:rPr lang="uk-UA" dirty="0"/>
              <a:t> екрані елементів списку. Якщо кількість елементів списку перевищує встановлену кількість, з'являється смуга прокрутки. Значення атрибута задається цілим позитивним числом.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err="1" smtClean="0"/>
              <a:t>Випадаючий</a:t>
            </a:r>
            <a:r>
              <a:rPr lang="uk-UA" sz="2400" b="1" dirty="0" smtClean="0"/>
              <a:t> список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349" y="1366232"/>
            <a:ext cx="87476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Атрибути </a:t>
            </a:r>
            <a:r>
              <a:rPr lang="uk-UA" dirty="0" err="1"/>
              <a:t>тега</a:t>
            </a:r>
            <a:r>
              <a:rPr lang="uk-UA" dirty="0"/>
              <a:t> </a:t>
            </a:r>
            <a:r>
              <a:rPr lang="en-US" dirty="0">
                <a:solidFill>
                  <a:srgbClr val="FF0000"/>
                </a:solidFill>
              </a:rPr>
              <a:t>&lt;option&gt;</a:t>
            </a:r>
            <a:endParaRPr lang="uk-UA" b="1" dirty="0">
              <a:solidFill>
                <a:srgbClr val="FF0000"/>
              </a:solidFill>
            </a:endParaRPr>
          </a:p>
          <a:p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disabled</a:t>
            </a:r>
            <a:r>
              <a:rPr lang="uk-UA" dirty="0" smtClean="0"/>
              <a:t> </a:t>
            </a:r>
            <a:r>
              <a:rPr lang="uk-UA" dirty="0"/>
              <a:t>Робить недоступним для вибору елемент списку.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label</a:t>
            </a:r>
            <a:r>
              <a:rPr lang="uk-UA" dirty="0" smtClean="0"/>
              <a:t> </a:t>
            </a:r>
            <a:r>
              <a:rPr lang="uk-UA" dirty="0"/>
              <a:t>Задає </a:t>
            </a:r>
            <a:r>
              <a:rPr lang="uk-UA" dirty="0" smtClean="0"/>
              <a:t>скорочену </a:t>
            </a:r>
            <a:r>
              <a:rPr lang="uk-UA" dirty="0"/>
              <a:t>версію для елемента, яка буде відображатися в </a:t>
            </a:r>
            <a:r>
              <a:rPr lang="uk-UA" dirty="0" err="1"/>
              <a:t>випадаючому</a:t>
            </a:r>
            <a:r>
              <a:rPr lang="uk-UA" dirty="0"/>
              <a:t> списку. Значення атрибута містить текст, що описує відповідний пункт списку.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selected</a:t>
            </a:r>
            <a:r>
              <a:rPr lang="uk-UA" dirty="0" smtClean="0"/>
              <a:t> </a:t>
            </a:r>
            <a:r>
              <a:rPr lang="uk-UA" dirty="0"/>
              <a:t>Відображення </a:t>
            </a:r>
            <a:r>
              <a:rPr lang="uk-UA" dirty="0" smtClean="0"/>
              <a:t>вибраний </a:t>
            </a:r>
            <a:r>
              <a:rPr lang="uk-UA" dirty="0"/>
              <a:t>елемент списку за замовчуванням при завантаженні сторінки браузером.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value</a:t>
            </a:r>
            <a:r>
              <a:rPr lang="uk-UA" dirty="0" smtClean="0"/>
              <a:t> </a:t>
            </a:r>
            <a:r>
              <a:rPr lang="uk-UA" dirty="0"/>
              <a:t>Вказує значення, яке буде відправлено на сервер при відправці форми.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err="1" smtClean="0"/>
              <a:t>Випадаючий</a:t>
            </a:r>
            <a:r>
              <a:rPr lang="uk-UA" sz="2400" b="1" dirty="0" smtClean="0"/>
              <a:t> список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349" y="1366232"/>
            <a:ext cx="8747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Атрибути </a:t>
            </a:r>
            <a:r>
              <a:rPr lang="uk-UA" dirty="0" err="1"/>
              <a:t>тега</a:t>
            </a:r>
            <a:r>
              <a:rPr lang="uk-UA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optgroup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uk-UA" dirty="0" smtClean="0">
              <a:solidFill>
                <a:srgbClr val="FF0000"/>
              </a:solidFill>
            </a:endParaRPr>
          </a:p>
          <a:p>
            <a:endParaRPr lang="uk-UA" dirty="0"/>
          </a:p>
          <a:p>
            <a:r>
              <a:rPr lang="uk-UA" dirty="0" err="1" smtClean="0">
                <a:solidFill>
                  <a:srgbClr val="FF0000"/>
                </a:solidFill>
              </a:rPr>
              <a:t>disabled</a:t>
            </a:r>
            <a:r>
              <a:rPr lang="uk-UA" dirty="0" smtClean="0"/>
              <a:t> </a:t>
            </a:r>
            <a:r>
              <a:rPr lang="uk-UA" dirty="0"/>
              <a:t>Вимикає дану групу елементів списку для вибору.</a:t>
            </a:r>
            <a:br>
              <a:rPr lang="uk-UA" dirty="0"/>
            </a:br>
            <a:endParaRPr lang="uk-UA" dirty="0" smtClean="0"/>
          </a:p>
          <a:p>
            <a:r>
              <a:rPr lang="uk-UA" dirty="0" err="1" smtClean="0">
                <a:solidFill>
                  <a:srgbClr val="FF0000"/>
                </a:solidFill>
              </a:rPr>
              <a:t>label</a:t>
            </a:r>
            <a:r>
              <a:rPr lang="uk-UA" dirty="0" smtClean="0"/>
              <a:t> </a:t>
            </a:r>
            <a:r>
              <a:rPr lang="uk-UA" dirty="0"/>
              <a:t>Задає заголовок для групи елементів списку. Значення атрибута містить текст, недоступний для вибору, який буде розташовуватися над відповідними пунктами списку. Текст виділяється в браузері жирним шрифтом.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Надписи </a:t>
            </a:r>
            <a:r>
              <a:rPr lang="uk-UA" sz="2400" b="1" dirty="0"/>
              <a:t>до полів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349" y="1366232"/>
            <a:ext cx="874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Написи до елементів форми створюються за допомогою елемента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label</a:t>
            </a:r>
            <a:r>
              <a:rPr lang="uk-UA" dirty="0">
                <a:solidFill>
                  <a:srgbClr val="FF0000"/>
                </a:solidFill>
              </a:rPr>
              <a:t>&gt; ... &lt;/ </a:t>
            </a:r>
            <a:r>
              <a:rPr lang="uk-UA" dirty="0" err="1">
                <a:solidFill>
                  <a:srgbClr val="FF0000"/>
                </a:solidFill>
              </a:rPr>
              <a:t>label</a:t>
            </a:r>
            <a:r>
              <a:rPr lang="uk-UA" dirty="0">
                <a:solidFill>
                  <a:srgbClr val="FF0000"/>
                </a:solidFill>
              </a:rPr>
              <a:t>&gt;</a:t>
            </a:r>
            <a:r>
              <a:rPr lang="uk-UA" dirty="0"/>
              <a:t>. Існує два способи </a:t>
            </a:r>
            <a:r>
              <a:rPr lang="uk-UA" dirty="0" smtClean="0"/>
              <a:t>групування написів </a:t>
            </a:r>
            <a:r>
              <a:rPr lang="uk-UA" dirty="0"/>
              <a:t>і поля.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поле знаходиться всередині елемента &lt;</a:t>
            </a:r>
            <a:r>
              <a:rPr lang="uk-UA" dirty="0" err="1"/>
              <a:t>label</a:t>
            </a:r>
            <a:r>
              <a:rPr lang="uk-UA" dirty="0"/>
              <a:t>&gt;, то атрибут </a:t>
            </a:r>
            <a:r>
              <a:rPr lang="uk-UA" dirty="0" err="1">
                <a:solidFill>
                  <a:srgbClr val="FF0000"/>
                </a:solidFill>
              </a:rPr>
              <a:t>for</a:t>
            </a:r>
            <a:r>
              <a:rPr lang="uk-UA" dirty="0"/>
              <a:t> вказувати не потрібно.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32" y="2546453"/>
            <a:ext cx="690879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1927" y="5517232"/>
            <a:ext cx="8402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FF0000"/>
                </a:solidFill>
              </a:rPr>
              <a:t>for</a:t>
            </a:r>
            <a:r>
              <a:rPr lang="uk-UA" dirty="0"/>
              <a:t> Визначає, до якого </a:t>
            </a:r>
            <a:r>
              <a:rPr lang="uk-UA" dirty="0" smtClean="0"/>
              <a:t>поля </a:t>
            </a:r>
            <a:r>
              <a:rPr lang="uk-UA" dirty="0"/>
              <a:t>форми прив'язаний даний елемент. </a:t>
            </a:r>
            <a:endParaRPr lang="uk-UA" dirty="0" smtClean="0"/>
          </a:p>
          <a:p>
            <a:r>
              <a:rPr lang="uk-UA" dirty="0" smtClean="0"/>
              <a:t>Можна </a:t>
            </a:r>
            <a:r>
              <a:rPr lang="uk-UA" dirty="0"/>
              <a:t>створювати пояснюючі написи до наступних елементів форми: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input</a:t>
            </a:r>
            <a:r>
              <a:rPr lang="uk-UA" dirty="0">
                <a:solidFill>
                  <a:srgbClr val="FF0000"/>
                </a:solidFill>
              </a:rPr>
              <a:t>&gt;, &lt;</a:t>
            </a:r>
            <a:r>
              <a:rPr lang="uk-UA" dirty="0" err="1">
                <a:solidFill>
                  <a:srgbClr val="FF0000"/>
                </a:solidFill>
              </a:rPr>
              <a:t>textarea</a:t>
            </a:r>
            <a:r>
              <a:rPr lang="uk-UA" dirty="0">
                <a:solidFill>
                  <a:srgbClr val="FF0000"/>
                </a:solidFill>
              </a:rPr>
              <a:t>&gt;, &lt;</a:t>
            </a:r>
            <a:r>
              <a:rPr lang="uk-UA" dirty="0" err="1">
                <a:solidFill>
                  <a:srgbClr val="FF0000"/>
                </a:solidFill>
              </a:rPr>
              <a:t>select</a:t>
            </a:r>
            <a:r>
              <a:rPr lang="uk-UA" dirty="0">
                <a:solidFill>
                  <a:srgbClr val="FF0000"/>
                </a:solidFill>
              </a:rPr>
              <a:t>&gt;</a:t>
            </a:r>
            <a:r>
              <a:rPr lang="uk-UA" dirty="0"/>
              <a:t>. Значення атрибута містить ідентифікатор поля форми.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6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Прапорці і перемикачі в формах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349" y="1366232"/>
            <a:ext cx="87476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Прапорці в формах задаються за допомогою конструкції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input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 err="1">
                <a:solidFill>
                  <a:srgbClr val="FF0000"/>
                </a:solidFill>
              </a:rPr>
              <a:t>type</a:t>
            </a:r>
            <a:r>
              <a:rPr lang="uk-UA" sz="2000" dirty="0">
                <a:solidFill>
                  <a:srgbClr val="FF0000"/>
                </a:solidFill>
              </a:rPr>
              <a:t> = "</a:t>
            </a:r>
            <a:r>
              <a:rPr lang="uk-UA" sz="2000" dirty="0" err="1">
                <a:solidFill>
                  <a:srgbClr val="FF0000"/>
                </a:solidFill>
              </a:rPr>
              <a:t>checkbox</a:t>
            </a:r>
            <a:r>
              <a:rPr lang="uk-UA" sz="2000" dirty="0">
                <a:solidFill>
                  <a:srgbClr val="FF0000"/>
                </a:solidFill>
              </a:rPr>
              <a:t>"&gt;</a:t>
            </a:r>
            <a:r>
              <a:rPr lang="uk-UA" sz="2000" dirty="0"/>
              <a:t>, а перемикач - за допомогою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input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 err="1">
                <a:solidFill>
                  <a:srgbClr val="FF0000"/>
                </a:solidFill>
              </a:rPr>
              <a:t>type</a:t>
            </a:r>
            <a:r>
              <a:rPr lang="uk-UA" sz="2000" dirty="0">
                <a:solidFill>
                  <a:srgbClr val="FF0000"/>
                </a:solidFill>
              </a:rPr>
              <a:t> = "</a:t>
            </a:r>
            <a:r>
              <a:rPr lang="uk-UA" sz="2000" dirty="0" err="1">
                <a:solidFill>
                  <a:srgbClr val="FF0000"/>
                </a:solidFill>
              </a:rPr>
              <a:t>radio</a:t>
            </a:r>
            <a:r>
              <a:rPr lang="uk-UA" sz="2000" dirty="0">
                <a:solidFill>
                  <a:srgbClr val="FF0000"/>
                </a:solidFill>
              </a:rPr>
              <a:t>"&gt;</a:t>
            </a:r>
            <a:r>
              <a:rPr lang="uk-UA" sz="2000" dirty="0"/>
              <a:t>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Прапорців, на відміну від перемикачів, в одній формі може бути встановлено кілька. Якщо для прапорців вказано атрибут </a:t>
            </a:r>
            <a:r>
              <a:rPr lang="uk-UA" sz="2000" dirty="0" err="1">
                <a:solidFill>
                  <a:srgbClr val="FF0000"/>
                </a:solidFill>
              </a:rPr>
              <a:t>checked</a:t>
            </a:r>
            <a:r>
              <a:rPr lang="uk-UA" sz="2000" dirty="0"/>
              <a:t>, то при завантаженні </a:t>
            </a:r>
            <a:r>
              <a:rPr lang="uk-UA" sz="2000" dirty="0" smtClean="0"/>
              <a:t>на </a:t>
            </a:r>
            <a:r>
              <a:rPr lang="uk-UA" sz="2000" dirty="0"/>
              <a:t>відповідних полях форми прапорці вже </a:t>
            </a:r>
            <a:r>
              <a:rPr lang="uk-UA" sz="2000" dirty="0" smtClean="0"/>
              <a:t>будуть </a:t>
            </a:r>
            <a:r>
              <a:rPr lang="uk-UA" sz="2000" dirty="0"/>
              <a:t>встановлено.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Елемент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label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застосовується при реалізації вибору за допомогою перемикачів і прапорців. Можна вибрати потрібний пункт, просто клацаючи кнопкою миші на тексті, пов'язаному з ним. </a:t>
            </a:r>
            <a:endParaRPr lang="uk-UA" sz="2000" dirty="0" smtClean="0"/>
          </a:p>
          <a:p>
            <a:r>
              <a:rPr lang="uk-UA" sz="2000" dirty="0" smtClean="0"/>
              <a:t>Для </a:t>
            </a:r>
            <a:r>
              <a:rPr lang="uk-UA" sz="2000" dirty="0"/>
              <a:t>цього потрібно помістити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input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всередину елемента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label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93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9501" y="692696"/>
            <a:ext cx="87476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Тег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keygen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використовується для генерації пари ключів (закритого і відкритого). При відправці форми на сервер закритий ключ зберігається на локальному комп'ютері, а відкритий - передається разом з формою. Ці ключі необхідні для шифрування і розшифрування даних, для створення і перевірки цифрового підпису.</a:t>
            </a:r>
            <a:br>
              <a:rPr lang="uk-UA" sz="2000" dirty="0"/>
            </a:br>
            <a:r>
              <a:rPr lang="uk-UA" sz="2000" dirty="0"/>
              <a:t>Атрибути </a:t>
            </a:r>
            <a:r>
              <a:rPr lang="uk-UA" sz="2000" dirty="0" err="1"/>
              <a:t>тега</a:t>
            </a:r>
            <a:r>
              <a:rPr lang="uk-UA" sz="2000" dirty="0"/>
              <a:t> &lt;</a:t>
            </a:r>
            <a:r>
              <a:rPr lang="uk-UA" sz="2000" dirty="0" err="1"/>
              <a:t>keygen</a:t>
            </a:r>
            <a:r>
              <a:rPr lang="uk-UA" sz="2000" dirty="0"/>
              <a:t>&gt;</a:t>
            </a:r>
            <a:br>
              <a:rPr lang="uk-UA" sz="2000" dirty="0"/>
            </a:br>
            <a:r>
              <a:rPr lang="uk-UA" sz="2000" b="1" dirty="0" err="1" smtClean="0">
                <a:solidFill>
                  <a:srgbClr val="FF0000"/>
                </a:solidFill>
              </a:rPr>
              <a:t>autofocus</a:t>
            </a:r>
            <a:r>
              <a:rPr lang="uk-UA" sz="2000" dirty="0" err="1"/>
              <a:t>    А</a:t>
            </a:r>
            <a:r>
              <a:rPr lang="uk-UA" sz="2000" dirty="0"/>
              <a:t>втоматичне отримання фокусу при завантаженні сторінки.</a:t>
            </a:r>
            <a:br>
              <a:rPr lang="uk-UA" sz="2000" dirty="0"/>
            </a:br>
            <a:r>
              <a:rPr lang="uk-UA" sz="2000" dirty="0" err="1" smtClean="0">
                <a:solidFill>
                  <a:srgbClr val="FF0000"/>
                </a:solidFill>
              </a:rPr>
              <a:t>challenge</a:t>
            </a:r>
            <a:r>
              <a:rPr lang="uk-UA" sz="2000" dirty="0"/>
              <a:t>    Вказує, що значення елемента змінюється при відправці форми на сервер.</a:t>
            </a:r>
            <a:br>
              <a:rPr lang="uk-UA" sz="2000" dirty="0"/>
            </a:br>
            <a:r>
              <a:rPr lang="uk-UA" sz="2000" dirty="0" err="1" smtClean="0">
                <a:solidFill>
                  <a:srgbClr val="FF0000"/>
                </a:solidFill>
              </a:rPr>
              <a:t>disabled</a:t>
            </a:r>
            <a:r>
              <a:rPr lang="uk-UA" sz="2000" dirty="0" err="1"/>
              <a:t> </a:t>
            </a:r>
            <a:r>
              <a:rPr lang="uk-UA" sz="2000" dirty="0"/>
              <a:t>   Вказує, що елемент </a:t>
            </a:r>
            <a:r>
              <a:rPr lang="uk-UA" sz="2000" dirty="0" smtClean="0"/>
              <a:t>заблокований</a:t>
            </a:r>
            <a:r>
              <a:rPr lang="uk-UA" sz="2000" dirty="0"/>
              <a:t>.</a:t>
            </a:r>
            <a:br>
              <a:rPr lang="uk-UA" sz="2000" dirty="0"/>
            </a:br>
            <a:r>
              <a:rPr lang="uk-UA" sz="2000" dirty="0" err="1" smtClean="0">
                <a:solidFill>
                  <a:srgbClr val="FF0000"/>
                </a:solidFill>
              </a:rPr>
              <a:t>keytype</a:t>
            </a:r>
            <a:r>
              <a:rPr lang="uk-UA" sz="2000" dirty="0" err="1"/>
              <a:t>    </a:t>
            </a:r>
            <a:r>
              <a:rPr lang="uk-UA" sz="2000" dirty="0"/>
              <a:t>Алгоритм шифрування ключа. Можливі значення: </a:t>
            </a:r>
            <a:r>
              <a:rPr lang="uk-UA" sz="2000" dirty="0" err="1">
                <a:solidFill>
                  <a:srgbClr val="FF0000"/>
                </a:solidFill>
              </a:rPr>
              <a:t>rsa</a:t>
            </a:r>
            <a:r>
              <a:rPr lang="uk-UA" sz="2000" dirty="0">
                <a:solidFill>
                  <a:srgbClr val="FF0000"/>
                </a:solidFill>
              </a:rPr>
              <a:t>, </a:t>
            </a:r>
            <a:r>
              <a:rPr lang="uk-UA" sz="2000" dirty="0" err="1">
                <a:solidFill>
                  <a:srgbClr val="FF0000"/>
                </a:solidFill>
              </a:rPr>
              <a:t>dsa</a:t>
            </a:r>
            <a:r>
              <a:rPr lang="uk-UA" sz="2000" dirty="0">
                <a:solidFill>
                  <a:srgbClr val="FF0000"/>
                </a:solidFill>
              </a:rPr>
              <a:t>, </a:t>
            </a:r>
            <a:r>
              <a:rPr lang="uk-UA" sz="2000" dirty="0" err="1">
                <a:solidFill>
                  <a:srgbClr val="FF0000"/>
                </a:solidFill>
              </a:rPr>
              <a:t>ec</a:t>
            </a:r>
            <a:r>
              <a:rPr lang="uk-UA" sz="2000" dirty="0" smtClean="0"/>
              <a:t>.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68153"/>
            <a:ext cx="6840760" cy="235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7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9501" y="692696"/>
            <a:ext cx="87476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Тег </a:t>
            </a:r>
            <a:r>
              <a:rPr lang="uk-UA" sz="2000" b="1" dirty="0">
                <a:solidFill>
                  <a:srgbClr val="FF0000"/>
                </a:solidFill>
              </a:rPr>
              <a:t>&lt;</a:t>
            </a:r>
            <a:r>
              <a:rPr lang="uk-UA" sz="2000" b="1" dirty="0" err="1">
                <a:solidFill>
                  <a:srgbClr val="FF0000"/>
                </a:solidFill>
              </a:rPr>
              <a:t>datalist</a:t>
            </a:r>
            <a:r>
              <a:rPr lang="uk-UA" sz="2000" b="1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задає список варіантів, які можна вибрати при введенні інформації в текстове поле.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Цей список з'являється при отриманні полем введення фокуса (Internet Explorer 10 і </a:t>
            </a:r>
            <a:r>
              <a:rPr lang="uk-UA" sz="2000" dirty="0" err="1"/>
              <a:t>Opera</a:t>
            </a:r>
            <a:r>
              <a:rPr lang="uk-UA" sz="2000" dirty="0"/>
              <a:t>), або при початку набору тексту (</a:t>
            </a:r>
            <a:r>
              <a:rPr lang="uk-UA" sz="2000" dirty="0" err="1"/>
              <a:t>Firefox</a:t>
            </a:r>
            <a:r>
              <a:rPr lang="uk-UA" sz="2000" dirty="0"/>
              <a:t> і </a:t>
            </a:r>
            <a:r>
              <a:rPr lang="uk-UA" sz="2000" dirty="0" err="1"/>
              <a:t>Chrome</a:t>
            </a:r>
            <a:r>
              <a:rPr lang="uk-UA" sz="2000" dirty="0"/>
              <a:t>).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Список варіантів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datalist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задається розробником і відображається завжди в одному і тому ж вигляді, незалежно від даних, введених користувачем раніше. Користувач може проігнорувати список з варіантами і просто ввести будь-яке значення.</a:t>
            </a:r>
            <a:br>
              <a:rPr lang="uk-UA" sz="2000" dirty="0"/>
            </a:br>
            <a:endParaRPr lang="en-US" sz="2000" dirty="0" smtClean="0"/>
          </a:p>
          <a:p>
            <a:r>
              <a:rPr lang="uk-UA" sz="2000" dirty="0" smtClean="0"/>
              <a:t>Атрибут </a:t>
            </a:r>
            <a:r>
              <a:rPr lang="uk-UA" sz="2000" dirty="0" err="1"/>
              <a:t>тега</a:t>
            </a:r>
            <a:r>
              <a:rPr lang="uk-UA" sz="2000" dirty="0"/>
              <a:t> &lt;</a:t>
            </a:r>
            <a:r>
              <a:rPr lang="uk-UA" sz="2000" dirty="0" err="1"/>
              <a:t>datalist</a:t>
            </a:r>
            <a:r>
              <a:rPr lang="uk-UA" sz="2000" dirty="0"/>
              <a:t>&gt;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b="1" dirty="0" err="1" smtClean="0">
                <a:solidFill>
                  <a:srgbClr val="FF0000"/>
                </a:solidFill>
              </a:rPr>
              <a:t>id</a:t>
            </a:r>
            <a:r>
              <a:rPr lang="uk-UA" sz="2000" b="1" dirty="0" err="1">
                <a:solidFill>
                  <a:srgbClr val="FF0000"/>
                </a:solidFill>
              </a:rPr>
              <a:t> </a:t>
            </a:r>
            <a:r>
              <a:rPr lang="uk-UA" sz="2000" dirty="0" err="1"/>
              <a:t>   Ідентифіка</a:t>
            </a:r>
            <a:r>
              <a:rPr lang="uk-UA" sz="2000" dirty="0"/>
              <a:t>тор списку для зв'язку списку варіантів з текстовим полем введення. Його значення має збігатися зі значенням атрибута </a:t>
            </a:r>
            <a:r>
              <a:rPr lang="uk-UA" sz="2000" dirty="0" err="1">
                <a:solidFill>
                  <a:srgbClr val="FF0000"/>
                </a:solidFill>
              </a:rPr>
              <a:t>list</a:t>
            </a:r>
            <a:r>
              <a:rPr lang="uk-UA" sz="2000" dirty="0"/>
              <a:t> елемента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input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629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8392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502744" y="836712"/>
            <a:ext cx="420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https://codepen.io/semegen/pen/XEYLOM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98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02402" y="692696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Тег </a:t>
            </a:r>
            <a:r>
              <a:rPr lang="uk-UA" b="1" dirty="0">
                <a:solidFill>
                  <a:srgbClr val="FF0000"/>
                </a:solidFill>
              </a:rPr>
              <a:t>&lt;</a:t>
            </a:r>
            <a:r>
              <a:rPr lang="uk-UA" b="1" dirty="0" err="1">
                <a:solidFill>
                  <a:srgbClr val="FF0000"/>
                </a:solidFill>
              </a:rPr>
              <a:t>meter</a:t>
            </a:r>
            <a:r>
              <a:rPr lang="uk-UA" b="1" dirty="0">
                <a:solidFill>
                  <a:srgbClr val="FF0000"/>
                </a:solidFill>
              </a:rPr>
              <a:t>&gt;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Тег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meter</a:t>
            </a:r>
            <a:r>
              <a:rPr lang="uk-UA" dirty="0">
                <a:solidFill>
                  <a:srgbClr val="FF0000"/>
                </a:solidFill>
              </a:rPr>
              <a:t>&gt;</a:t>
            </a:r>
            <a:r>
              <a:rPr lang="uk-UA" dirty="0"/>
              <a:t> є датчиком і використовується для виведення значення в певному діапазоні. Наприклад, для відображення використання диска, або відсотка тих, хто </a:t>
            </a:r>
            <a:r>
              <a:rPr lang="uk-UA" dirty="0" smtClean="0"/>
              <a:t>проголосував.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Атрибути </a:t>
            </a:r>
            <a:r>
              <a:rPr lang="uk-UA" dirty="0" err="1"/>
              <a:t>тега</a:t>
            </a:r>
            <a:r>
              <a:rPr lang="uk-UA" dirty="0"/>
              <a:t> &lt;</a:t>
            </a:r>
            <a:r>
              <a:rPr lang="uk-UA" dirty="0" err="1"/>
              <a:t>meter</a:t>
            </a:r>
            <a:r>
              <a:rPr lang="uk-UA" dirty="0"/>
              <a:t>&gt;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b="1" dirty="0" err="1" smtClean="0">
                <a:solidFill>
                  <a:srgbClr val="FF0000"/>
                </a:solidFill>
              </a:rPr>
              <a:t>value</a:t>
            </a:r>
            <a:r>
              <a:rPr lang="uk-UA" dirty="0" err="1"/>
              <a:t>    П</a:t>
            </a:r>
            <a:r>
              <a:rPr lang="uk-UA" dirty="0"/>
              <a:t>оточне значення в діапазоні. За </a:t>
            </a:r>
            <a:r>
              <a:rPr lang="uk-UA" dirty="0" smtClean="0"/>
              <a:t>замовчуванням </a:t>
            </a:r>
            <a:r>
              <a:rPr lang="uk-UA" dirty="0"/>
              <a:t>0.</a:t>
            </a:r>
            <a:br>
              <a:rPr lang="uk-UA" dirty="0"/>
            </a:br>
            <a:r>
              <a:rPr lang="uk-UA" b="1" dirty="0" err="1" smtClean="0">
                <a:solidFill>
                  <a:srgbClr val="FF0000"/>
                </a:solidFill>
              </a:rPr>
              <a:t>min</a:t>
            </a:r>
            <a:r>
              <a:rPr lang="uk-UA" dirty="0" err="1"/>
              <a:t>    Н</a:t>
            </a:r>
            <a:r>
              <a:rPr lang="uk-UA" dirty="0"/>
              <a:t>ижня межа діапазону. За замовчуванням</a:t>
            </a:r>
            <a:r>
              <a:rPr lang="uk-UA" dirty="0" smtClean="0"/>
              <a:t> </a:t>
            </a:r>
            <a:r>
              <a:rPr lang="uk-UA" dirty="0"/>
              <a:t>0.</a:t>
            </a:r>
            <a:br>
              <a:rPr lang="uk-UA" dirty="0"/>
            </a:br>
            <a:r>
              <a:rPr lang="uk-UA" b="1" dirty="0" err="1">
                <a:solidFill>
                  <a:srgbClr val="FF0000"/>
                </a:solidFill>
              </a:rPr>
              <a:t>max</a:t>
            </a:r>
            <a:r>
              <a:rPr lang="uk-UA" dirty="0" err="1"/>
              <a:t>    Ве</a:t>
            </a:r>
            <a:r>
              <a:rPr lang="uk-UA" dirty="0"/>
              <a:t>рхня межа діапазону. За замовчуванням 1.</a:t>
            </a:r>
            <a:br>
              <a:rPr lang="uk-UA" dirty="0"/>
            </a:br>
            <a:r>
              <a:rPr lang="uk-UA" b="1" dirty="0" err="1">
                <a:solidFill>
                  <a:srgbClr val="FF0000"/>
                </a:solidFill>
              </a:rPr>
              <a:t>low</a:t>
            </a:r>
            <a:r>
              <a:rPr lang="uk-UA" dirty="0" err="1"/>
              <a:t>    Ве</a:t>
            </a:r>
            <a:r>
              <a:rPr lang="uk-UA" dirty="0"/>
              <a:t>рхня межа низьких значень, тобто з min до low - низькі значення, з low до high - середні значення. За замовчуванням </a:t>
            </a:r>
            <a:r>
              <a:rPr lang="uk-UA" dirty="0" err="1"/>
              <a:t>min</a:t>
            </a:r>
            <a:r>
              <a:rPr lang="uk-UA" dirty="0"/>
              <a:t>.</a:t>
            </a:r>
            <a:br>
              <a:rPr lang="uk-UA" dirty="0"/>
            </a:br>
            <a:r>
              <a:rPr lang="uk-UA" b="1" dirty="0" err="1" smtClean="0">
                <a:solidFill>
                  <a:srgbClr val="FF0000"/>
                </a:solidFill>
              </a:rPr>
              <a:t>high</a:t>
            </a:r>
            <a:r>
              <a:rPr lang="uk-UA" dirty="0" err="1"/>
              <a:t>    </a:t>
            </a:r>
            <a:r>
              <a:rPr lang="uk-UA" dirty="0"/>
              <a:t>Нижня межа високих значень, тобто з </a:t>
            </a:r>
            <a:r>
              <a:rPr lang="uk-UA" dirty="0" err="1"/>
              <a:t>low</a:t>
            </a:r>
            <a:r>
              <a:rPr lang="uk-UA" dirty="0"/>
              <a:t> до </a:t>
            </a:r>
            <a:r>
              <a:rPr lang="uk-UA" dirty="0" err="1"/>
              <a:t>high</a:t>
            </a:r>
            <a:r>
              <a:rPr lang="uk-UA" dirty="0"/>
              <a:t> - середні значення, з </a:t>
            </a:r>
            <a:r>
              <a:rPr lang="uk-UA" dirty="0" err="1"/>
              <a:t>high</a:t>
            </a:r>
            <a:r>
              <a:rPr lang="uk-UA" dirty="0"/>
              <a:t> до </a:t>
            </a:r>
            <a:r>
              <a:rPr lang="uk-UA" dirty="0" err="1"/>
              <a:t>max</a:t>
            </a:r>
            <a:r>
              <a:rPr lang="uk-UA" dirty="0"/>
              <a:t> - високі значення. За замовчуванням </a:t>
            </a:r>
            <a:r>
              <a:rPr lang="uk-UA" dirty="0" err="1"/>
              <a:t>max</a:t>
            </a:r>
            <a:r>
              <a:rPr lang="uk-UA" dirty="0"/>
              <a:t>.</a:t>
            </a:r>
            <a:br>
              <a:rPr lang="uk-UA" dirty="0"/>
            </a:br>
            <a:r>
              <a:rPr lang="uk-UA" b="1" dirty="0" err="1" smtClean="0">
                <a:solidFill>
                  <a:srgbClr val="FF0000"/>
                </a:solidFill>
              </a:rPr>
              <a:t>optimum</a:t>
            </a:r>
            <a:r>
              <a:rPr lang="uk-UA" b="1" dirty="0" err="1">
                <a:solidFill>
                  <a:srgbClr val="FF0000"/>
                </a:solidFill>
              </a:rPr>
              <a:t> </a:t>
            </a:r>
            <a:r>
              <a:rPr lang="uk-UA" dirty="0" err="1"/>
              <a:t>   Оп</a:t>
            </a:r>
            <a:r>
              <a:rPr lang="uk-UA" dirty="0"/>
              <a:t>тимальне значення. За замовчуванням (</a:t>
            </a:r>
            <a:r>
              <a:rPr lang="uk-UA" dirty="0" err="1"/>
              <a:t>min</a:t>
            </a:r>
            <a:r>
              <a:rPr lang="uk-UA" dirty="0"/>
              <a:t> + </a:t>
            </a:r>
            <a:r>
              <a:rPr lang="uk-UA" dirty="0" err="1"/>
              <a:t>max</a:t>
            </a:r>
            <a:r>
              <a:rPr lang="uk-UA" dirty="0"/>
              <a:t>) / 2.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Значення всіх </a:t>
            </a:r>
            <a:r>
              <a:rPr lang="uk-UA" dirty="0" smtClean="0"/>
              <a:t>атрибутів </a:t>
            </a:r>
            <a:r>
              <a:rPr lang="uk-UA" dirty="0"/>
              <a:t>можуть бути числами з плаваючою точкою.</a:t>
            </a:r>
          </a:p>
        </p:txBody>
      </p:sp>
    </p:spTree>
    <p:extLst>
      <p:ext uri="{BB962C8B-B14F-4D97-AF65-F5344CB8AC3E}">
        <p14:creationId xmlns:p14="http://schemas.microsoft.com/office/powerpoint/2010/main" val="39478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02402" y="692696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Тег </a:t>
            </a:r>
            <a:r>
              <a:rPr lang="uk-UA" b="1" dirty="0" smtClean="0">
                <a:solidFill>
                  <a:srgbClr val="FF0000"/>
                </a:solidFill>
              </a:rPr>
              <a:t>&lt;</a:t>
            </a:r>
            <a:r>
              <a:rPr lang="uk-UA" b="1" dirty="0" err="1" smtClean="0">
                <a:solidFill>
                  <a:srgbClr val="FF0000"/>
                </a:solidFill>
              </a:rPr>
              <a:t>meter</a:t>
            </a:r>
            <a:r>
              <a:rPr lang="uk-UA" b="1" dirty="0" smtClean="0">
                <a:solidFill>
                  <a:srgbClr val="FF0000"/>
                </a:solidFill>
              </a:rPr>
              <a:t>&gt;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Повинні виконуватися нерівності: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     </a:t>
            </a:r>
            <a:r>
              <a:rPr lang="uk-UA" b="1" dirty="0" err="1">
                <a:solidFill>
                  <a:srgbClr val="FF0000"/>
                </a:solidFill>
              </a:rPr>
              <a:t>min</a:t>
            </a:r>
            <a:r>
              <a:rPr lang="uk-UA" b="1" dirty="0">
                <a:solidFill>
                  <a:srgbClr val="FF0000"/>
                </a:solidFill>
              </a:rPr>
              <a:t> ≤ </a:t>
            </a:r>
            <a:r>
              <a:rPr lang="uk-UA" b="1" dirty="0" err="1">
                <a:solidFill>
                  <a:srgbClr val="FF0000"/>
                </a:solidFill>
              </a:rPr>
              <a:t>value</a:t>
            </a:r>
            <a:r>
              <a:rPr lang="uk-UA" b="1" dirty="0">
                <a:solidFill>
                  <a:srgbClr val="FF0000"/>
                </a:solidFill>
              </a:rPr>
              <a:t> ≤ </a:t>
            </a:r>
            <a:r>
              <a:rPr lang="uk-UA" b="1" dirty="0" err="1">
                <a:solidFill>
                  <a:srgbClr val="FF0000"/>
                </a:solidFill>
              </a:rPr>
              <a:t>max</a:t>
            </a:r>
            <a:r>
              <a:rPr lang="uk-UA" b="1" dirty="0">
                <a:solidFill>
                  <a:srgbClr val="FF0000"/>
                </a:solidFill>
              </a:rPr>
              <a:t/>
            </a:r>
            <a:br>
              <a:rPr lang="uk-UA" b="1" dirty="0">
                <a:solidFill>
                  <a:srgbClr val="FF0000"/>
                </a:solidFill>
              </a:rPr>
            </a:br>
            <a:r>
              <a:rPr lang="uk-UA" b="1" dirty="0">
                <a:solidFill>
                  <a:srgbClr val="FF0000"/>
                </a:solidFill>
              </a:rPr>
              <a:t>     </a:t>
            </a:r>
            <a:r>
              <a:rPr lang="uk-UA" b="1" dirty="0" err="1">
                <a:solidFill>
                  <a:srgbClr val="FF0000"/>
                </a:solidFill>
              </a:rPr>
              <a:t>min</a:t>
            </a:r>
            <a:r>
              <a:rPr lang="uk-UA" b="1" dirty="0">
                <a:solidFill>
                  <a:srgbClr val="FF0000"/>
                </a:solidFill>
              </a:rPr>
              <a:t> ≤ </a:t>
            </a:r>
            <a:r>
              <a:rPr lang="uk-UA" b="1" dirty="0" err="1">
                <a:solidFill>
                  <a:srgbClr val="FF0000"/>
                </a:solidFill>
              </a:rPr>
              <a:t>low</a:t>
            </a:r>
            <a:r>
              <a:rPr lang="uk-UA" b="1" dirty="0">
                <a:solidFill>
                  <a:srgbClr val="FF0000"/>
                </a:solidFill>
              </a:rPr>
              <a:t> ≤ </a:t>
            </a:r>
            <a:r>
              <a:rPr lang="uk-UA" b="1" dirty="0" err="1">
                <a:solidFill>
                  <a:srgbClr val="FF0000"/>
                </a:solidFill>
              </a:rPr>
              <a:t>high</a:t>
            </a:r>
            <a:r>
              <a:rPr lang="uk-UA" b="1" dirty="0">
                <a:solidFill>
                  <a:srgbClr val="FF0000"/>
                </a:solidFill>
              </a:rPr>
              <a:t> ≤ </a:t>
            </a:r>
            <a:r>
              <a:rPr lang="uk-UA" b="1" dirty="0" err="1">
                <a:solidFill>
                  <a:srgbClr val="FF0000"/>
                </a:solidFill>
              </a:rPr>
              <a:t>max</a:t>
            </a:r>
            <a:r>
              <a:rPr lang="uk-UA" b="1" dirty="0">
                <a:solidFill>
                  <a:srgbClr val="FF0000"/>
                </a:solidFill>
              </a:rPr>
              <a:t/>
            </a:r>
            <a:br>
              <a:rPr lang="uk-UA" b="1" dirty="0">
                <a:solidFill>
                  <a:srgbClr val="FF0000"/>
                </a:solidFill>
              </a:rPr>
            </a:br>
            <a:r>
              <a:rPr lang="uk-UA" b="1" dirty="0">
                <a:solidFill>
                  <a:srgbClr val="FF0000"/>
                </a:solidFill>
              </a:rPr>
              <a:t>     </a:t>
            </a:r>
            <a:r>
              <a:rPr lang="uk-UA" b="1" dirty="0" err="1">
                <a:solidFill>
                  <a:srgbClr val="FF0000"/>
                </a:solidFill>
              </a:rPr>
              <a:t>min</a:t>
            </a:r>
            <a:r>
              <a:rPr lang="uk-UA" b="1" dirty="0">
                <a:solidFill>
                  <a:srgbClr val="FF0000"/>
                </a:solidFill>
              </a:rPr>
              <a:t> ≤ </a:t>
            </a:r>
            <a:r>
              <a:rPr lang="uk-UA" b="1" dirty="0" err="1">
                <a:solidFill>
                  <a:srgbClr val="FF0000"/>
                </a:solidFill>
              </a:rPr>
              <a:t>optimum</a:t>
            </a:r>
            <a:r>
              <a:rPr lang="uk-UA" b="1" dirty="0">
                <a:solidFill>
                  <a:srgbClr val="FF0000"/>
                </a:solidFill>
              </a:rPr>
              <a:t> ≤ </a:t>
            </a:r>
            <a:r>
              <a:rPr lang="uk-UA" b="1" dirty="0" err="1">
                <a:solidFill>
                  <a:srgbClr val="FF0000"/>
                </a:solidFill>
              </a:rPr>
              <a:t>max</a:t>
            </a:r>
            <a:r>
              <a:rPr lang="uk-UA" b="1" dirty="0">
                <a:solidFill>
                  <a:srgbClr val="FF0000"/>
                </a:solidFill>
              </a:rPr>
              <a:t/>
            </a:r>
            <a:br>
              <a:rPr lang="uk-UA" b="1" dirty="0">
                <a:solidFill>
                  <a:srgbClr val="FF0000"/>
                </a:solidFill>
              </a:rPr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Браузери, що не відображають тег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meter</a:t>
            </a:r>
            <a:r>
              <a:rPr lang="uk-UA" dirty="0">
                <a:solidFill>
                  <a:srgbClr val="FF0000"/>
                </a:solidFill>
              </a:rPr>
              <a:t>&gt;</a:t>
            </a:r>
            <a:r>
              <a:rPr lang="uk-UA" dirty="0"/>
              <a:t> виводять текст з контейнера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meter</a:t>
            </a:r>
            <a:r>
              <a:rPr lang="uk-UA" dirty="0">
                <a:solidFill>
                  <a:srgbClr val="FF0000"/>
                </a:solidFill>
              </a:rPr>
              <a:t>&gt; ... &lt;/ </a:t>
            </a:r>
            <a:r>
              <a:rPr lang="uk-UA" dirty="0" err="1">
                <a:solidFill>
                  <a:srgbClr val="FF0000"/>
                </a:solidFill>
              </a:rPr>
              <a:t>meter</a:t>
            </a:r>
            <a:r>
              <a:rPr lang="uk-UA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4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HTML форми є елементами управління, які застосовуються для збору інформації від відвідувачів веб-сайту.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err="1"/>
              <a:t>Веб-форми</a:t>
            </a:r>
            <a:r>
              <a:rPr lang="uk-UA" sz="2000" dirty="0"/>
              <a:t> складаються з набору текстових полів, кнопок, списків і інших елементів </a:t>
            </a:r>
            <a:r>
              <a:rPr lang="uk-UA" sz="2000" dirty="0" smtClean="0"/>
              <a:t>управління. </a:t>
            </a:r>
            <a:r>
              <a:rPr lang="uk-UA" sz="2000" dirty="0"/>
              <a:t>Технічно форми передають дані від користувача </a:t>
            </a:r>
            <a:r>
              <a:rPr lang="uk-UA" sz="2000" dirty="0" smtClean="0"/>
              <a:t>до віддаленого </a:t>
            </a:r>
            <a:r>
              <a:rPr lang="uk-UA" sz="2000" dirty="0"/>
              <a:t>сервера.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Для отримання і обробки даних форм використовуються мови </a:t>
            </a:r>
            <a:r>
              <a:rPr lang="uk-UA" sz="2000" dirty="0" err="1"/>
              <a:t>веб-програмування</a:t>
            </a:r>
            <a:r>
              <a:rPr lang="uk-UA" sz="2000" dirty="0"/>
              <a:t>, такі як PHP, </a:t>
            </a:r>
            <a:r>
              <a:rPr lang="uk-UA" sz="2000" dirty="0" err="1" smtClean="0"/>
              <a:t>Perl</a:t>
            </a:r>
            <a:r>
              <a:rPr lang="uk-UA" sz="2000" dirty="0" smtClean="0"/>
              <a:t>…</a:t>
            </a:r>
          </a:p>
          <a:p>
            <a:endParaRPr lang="uk-UA" sz="2000" dirty="0"/>
          </a:p>
          <a:p>
            <a:r>
              <a:rPr lang="uk-UA" sz="2000" dirty="0"/>
              <a:t>До появи HTML5 </a:t>
            </a:r>
            <a:r>
              <a:rPr lang="uk-UA" sz="2000" dirty="0" err="1"/>
              <a:t>веб-форми</a:t>
            </a:r>
            <a:r>
              <a:rPr lang="uk-UA" sz="2000" dirty="0"/>
              <a:t> представляли собою набір декількох </a:t>
            </a:r>
            <a:r>
              <a:rPr lang="uk-UA" sz="2000" dirty="0" smtClean="0"/>
              <a:t>елементів.</a:t>
            </a:r>
          </a:p>
          <a:p>
            <a:r>
              <a:rPr lang="uk-UA" sz="2000" dirty="0"/>
              <a:t>Крім того, форми вимагали застосування </a:t>
            </a:r>
            <a:r>
              <a:rPr lang="uk-UA" sz="2000" dirty="0" err="1"/>
              <a:t>JavaScript</a:t>
            </a:r>
            <a:r>
              <a:rPr lang="uk-UA" sz="2000" dirty="0"/>
              <a:t> для перевірки введених даних, а також були позбавлені специфічних типів полів введення для </a:t>
            </a:r>
            <a:r>
              <a:rPr lang="uk-UA" sz="2000" dirty="0" smtClean="0"/>
              <a:t>інформації </a:t>
            </a:r>
            <a:r>
              <a:rPr lang="uk-UA" sz="2000" dirty="0"/>
              <a:t>типу дат, адрес електронної пошти та URL-адрес.</a:t>
            </a:r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1772816"/>
            <a:ext cx="72008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9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6" y="1556792"/>
            <a:ext cx="902174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323528" y="908720"/>
            <a:ext cx="4069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https://codepen.io/semegen/pen/YavbgZ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05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51520" y="692696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Приклади різних варіантів </a:t>
            </a:r>
            <a:r>
              <a:rPr lang="uk-UA" dirty="0" err="1"/>
              <a:t>тега</a:t>
            </a:r>
            <a:r>
              <a:rPr lang="uk-UA" dirty="0"/>
              <a:t> </a:t>
            </a:r>
            <a:r>
              <a:rPr lang="uk-UA" b="1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meter&gt;</a:t>
            </a:r>
            <a:r>
              <a:rPr lang="en-US" dirty="0"/>
              <a:t> (</a:t>
            </a:r>
            <a:r>
              <a:rPr lang="uk-UA" dirty="0"/>
              <a:t>за замовчуванням </a:t>
            </a:r>
            <a:r>
              <a:rPr lang="en-US" dirty="0"/>
              <a:t>min = 0, max = 1)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62028"/>
            <a:ext cx="3456384" cy="5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119959"/>
            <a:ext cx="3636404" cy="554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51520" y="692696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Приклади різних варіантів </a:t>
            </a:r>
            <a:r>
              <a:rPr lang="uk-UA" dirty="0" err="1"/>
              <a:t>тега</a:t>
            </a:r>
            <a:r>
              <a:rPr lang="uk-UA" dirty="0"/>
              <a:t> </a:t>
            </a:r>
            <a:r>
              <a:rPr lang="uk-UA" b="1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meter&gt;</a:t>
            </a:r>
            <a:r>
              <a:rPr lang="en-US" dirty="0"/>
              <a:t> (</a:t>
            </a:r>
            <a:r>
              <a:rPr lang="uk-UA" dirty="0"/>
              <a:t>за замовчуванням </a:t>
            </a:r>
            <a:r>
              <a:rPr lang="en-US" dirty="0"/>
              <a:t>min = 0, max = 1)</a:t>
            </a:r>
            <a:endParaRPr lang="uk-U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92880"/>
            <a:ext cx="6969888" cy="426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7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51520" y="692696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Приклади різних варіантів </a:t>
            </a:r>
            <a:r>
              <a:rPr lang="uk-UA" dirty="0" err="1"/>
              <a:t>тега</a:t>
            </a:r>
            <a:r>
              <a:rPr lang="uk-UA" dirty="0"/>
              <a:t> </a:t>
            </a:r>
            <a:r>
              <a:rPr lang="uk-UA" b="1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meter&gt;</a:t>
            </a:r>
            <a:r>
              <a:rPr lang="en-US" dirty="0"/>
              <a:t> (</a:t>
            </a:r>
            <a:r>
              <a:rPr lang="uk-UA" dirty="0"/>
              <a:t>за замовчуванням </a:t>
            </a:r>
            <a:r>
              <a:rPr lang="en-US" dirty="0"/>
              <a:t>min = 0, max = 1)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865784" cy="426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5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373270" y="620688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/>
              <a:t>псевдоелементи</a:t>
            </a:r>
            <a:r>
              <a:rPr lang="uk-UA" dirty="0" smtClean="0"/>
              <a:t> </a:t>
            </a:r>
            <a:r>
              <a:rPr lang="uk-UA" dirty="0"/>
              <a:t>для стилізації елементів управління </a:t>
            </a:r>
            <a:r>
              <a:rPr lang="uk-UA" dirty="0" smtClean="0"/>
              <a:t>форми:</a:t>
            </a:r>
          </a:p>
          <a:p>
            <a:endParaRPr lang="uk-UA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css-live.ru/articles-css/spisok-psevdoelementov-dlya-stilizacii-elementov-upravleniya-formy.html</a:t>
            </a:r>
            <a:endParaRPr lang="uk-UA" dirty="0" smtClean="0"/>
          </a:p>
          <a:p>
            <a:endParaRPr lang="uk-UA" dirty="0"/>
          </a:p>
          <a:p>
            <a:r>
              <a:rPr lang="en-US" dirty="0">
                <a:hlinkClick r:id="rId3"/>
              </a:rPr>
              <a:t>https://habrahabr.ru/post/266895/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49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51520" y="69269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Тег </a:t>
            </a:r>
            <a:r>
              <a:rPr lang="uk-UA" sz="2000" b="1" dirty="0">
                <a:solidFill>
                  <a:srgbClr val="FF0000"/>
                </a:solidFill>
              </a:rPr>
              <a:t>&lt;</a:t>
            </a:r>
            <a:r>
              <a:rPr lang="uk-UA" sz="2000" b="1" dirty="0" err="1">
                <a:solidFill>
                  <a:srgbClr val="FF0000"/>
                </a:solidFill>
              </a:rPr>
              <a:t>progress</a:t>
            </a:r>
            <a:r>
              <a:rPr lang="uk-UA" sz="2000" b="1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Тег </a:t>
            </a:r>
            <a:r>
              <a:rPr lang="uk-UA" sz="2000" b="1" dirty="0">
                <a:solidFill>
                  <a:srgbClr val="FF0000"/>
                </a:solidFill>
              </a:rPr>
              <a:t>&lt;</a:t>
            </a:r>
            <a:r>
              <a:rPr lang="uk-UA" sz="2000" b="1" dirty="0" err="1">
                <a:solidFill>
                  <a:srgbClr val="FF0000"/>
                </a:solidFill>
              </a:rPr>
              <a:t>progress</a:t>
            </a:r>
            <a:r>
              <a:rPr lang="uk-UA" sz="2000" b="1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є індикатором ходу виконання завдання. Наприклад, завантаження </a:t>
            </a:r>
            <a:r>
              <a:rPr lang="uk-UA" sz="2000" dirty="0" smtClean="0"/>
              <a:t>файлу.</a:t>
            </a:r>
            <a:r>
              <a:rPr lang="uk-UA" sz="2000" dirty="0"/>
              <a:t/>
            </a:r>
            <a:br>
              <a:rPr lang="uk-UA" sz="2000" dirty="0"/>
            </a:br>
            <a:endParaRPr lang="uk-UA" sz="2000" dirty="0" smtClean="0"/>
          </a:p>
          <a:p>
            <a:r>
              <a:rPr lang="uk-UA" sz="2000" dirty="0" smtClean="0"/>
              <a:t>Атрибути </a:t>
            </a:r>
            <a:r>
              <a:rPr lang="uk-UA" sz="2000" dirty="0" err="1"/>
              <a:t>тега</a:t>
            </a:r>
            <a:r>
              <a:rPr lang="uk-UA" sz="2000" dirty="0"/>
              <a:t> &lt;</a:t>
            </a:r>
            <a:r>
              <a:rPr lang="uk-UA" sz="2000" dirty="0" err="1"/>
              <a:t>progress</a:t>
            </a:r>
            <a:r>
              <a:rPr lang="uk-UA" sz="2000" dirty="0"/>
              <a:t>&gt;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b="1" dirty="0" err="1" smtClean="0">
                <a:solidFill>
                  <a:srgbClr val="FF0000"/>
                </a:solidFill>
              </a:rPr>
              <a:t>value</a:t>
            </a:r>
            <a:r>
              <a:rPr lang="uk-UA" sz="2000" dirty="0"/>
              <a:t>     Поточне значення.</a:t>
            </a:r>
            <a:br>
              <a:rPr lang="uk-UA" sz="2000" dirty="0"/>
            </a:br>
            <a:r>
              <a:rPr lang="uk-UA" sz="2000" b="1" dirty="0" err="1">
                <a:solidFill>
                  <a:srgbClr val="FF0000"/>
                </a:solidFill>
              </a:rPr>
              <a:t>max</a:t>
            </a:r>
            <a:r>
              <a:rPr lang="uk-UA" sz="2000" b="1" dirty="0">
                <a:solidFill>
                  <a:srgbClr val="FF0000"/>
                </a:solidFill>
              </a:rPr>
              <a:t> </a:t>
            </a:r>
            <a:r>
              <a:rPr lang="uk-UA" sz="2000" dirty="0"/>
              <a:t>    Максимальне значення (за замовчуванням 1).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Повинна </a:t>
            </a:r>
            <a:r>
              <a:rPr lang="uk-UA" sz="2000" dirty="0"/>
              <a:t>виконуватися нерівність: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     </a:t>
            </a:r>
            <a:r>
              <a:rPr lang="uk-UA" sz="2000" b="1" dirty="0">
                <a:solidFill>
                  <a:srgbClr val="FF0000"/>
                </a:solidFill>
              </a:rPr>
              <a:t>0 ≤ </a:t>
            </a:r>
            <a:r>
              <a:rPr lang="uk-UA" sz="2000" b="1" dirty="0" err="1">
                <a:solidFill>
                  <a:srgbClr val="FF0000"/>
                </a:solidFill>
              </a:rPr>
              <a:t>value</a:t>
            </a:r>
            <a:r>
              <a:rPr lang="uk-UA" sz="2000" b="1" dirty="0">
                <a:solidFill>
                  <a:srgbClr val="FF0000"/>
                </a:solidFill>
              </a:rPr>
              <a:t> ≤ </a:t>
            </a:r>
            <a:r>
              <a:rPr lang="uk-UA" sz="2000" b="1" dirty="0" err="1">
                <a:solidFill>
                  <a:srgbClr val="FF0000"/>
                </a:solidFill>
              </a:rPr>
              <a:t>max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Числове значення </a:t>
            </a:r>
            <a:r>
              <a:rPr lang="uk-UA" sz="2000" dirty="0" err="1">
                <a:solidFill>
                  <a:srgbClr val="FF0000"/>
                </a:solidFill>
              </a:rPr>
              <a:t>value</a:t>
            </a:r>
            <a:r>
              <a:rPr lang="uk-UA" sz="2000" dirty="0"/>
              <a:t> можна міняти за допомогою </a:t>
            </a:r>
            <a:r>
              <a:rPr lang="uk-UA" sz="2000" dirty="0" err="1"/>
              <a:t>JavaScript</a:t>
            </a:r>
            <a:r>
              <a:rPr lang="uk-UA" sz="2000" dirty="0"/>
              <a:t>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Зовнішній </a:t>
            </a:r>
            <a:r>
              <a:rPr lang="uk-UA" sz="2000" dirty="0"/>
              <a:t>вигляд елемента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progress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залежить від операційної системи і браузера</a:t>
            </a:r>
          </a:p>
        </p:txBody>
      </p:sp>
    </p:spTree>
    <p:extLst>
      <p:ext uri="{BB962C8B-B14F-4D97-AF65-F5344CB8AC3E}">
        <p14:creationId xmlns:p14="http://schemas.microsoft.com/office/powerpoint/2010/main" val="3116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7" y="1450198"/>
            <a:ext cx="8901199" cy="399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323528" y="836712"/>
            <a:ext cx="41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https://codepen.io/semegen/pen/XEYvGB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33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51520" y="836712"/>
            <a:ext cx="8799973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/>
              <a:t>Повзунок</a:t>
            </a:r>
          </a:p>
          <a:p>
            <a:endParaRPr lang="uk-UA" sz="2000" dirty="0"/>
          </a:p>
          <a:p>
            <a:r>
              <a:rPr lang="uk-UA" sz="2000" dirty="0"/>
              <a:t>Повзунок призначений для введення чисел у вказаному діапазоні, але на </a:t>
            </a:r>
            <a:endParaRPr lang="uk-UA" sz="2000" dirty="0" smtClean="0"/>
          </a:p>
          <a:p>
            <a:r>
              <a:rPr lang="uk-UA" sz="2000" dirty="0" smtClean="0"/>
              <a:t>відміну </a:t>
            </a:r>
            <a:r>
              <a:rPr lang="uk-UA" sz="2000" dirty="0"/>
              <a:t>від поля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input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 err="1">
                <a:solidFill>
                  <a:srgbClr val="FF0000"/>
                </a:solidFill>
              </a:rPr>
              <a:t>type</a:t>
            </a:r>
            <a:r>
              <a:rPr lang="uk-UA" sz="2000" dirty="0">
                <a:solidFill>
                  <a:srgbClr val="FF0000"/>
                </a:solidFill>
              </a:rPr>
              <a:t> = "</a:t>
            </a:r>
            <a:r>
              <a:rPr lang="uk-UA" sz="2000" dirty="0" err="1">
                <a:solidFill>
                  <a:srgbClr val="FF0000"/>
                </a:solidFill>
              </a:rPr>
              <a:t>number</a:t>
            </a:r>
            <a:r>
              <a:rPr lang="uk-UA" sz="2000" dirty="0">
                <a:solidFill>
                  <a:srgbClr val="FF0000"/>
                </a:solidFill>
              </a:rPr>
              <a:t>"&gt;</a:t>
            </a:r>
            <a:r>
              <a:rPr lang="uk-UA" sz="2000" dirty="0"/>
              <a:t> має інший інтерфейс і застосовується </a:t>
            </a:r>
            <a:endParaRPr lang="uk-UA" sz="2000" dirty="0" smtClean="0"/>
          </a:p>
          <a:p>
            <a:r>
              <a:rPr lang="uk-UA" sz="2000" dirty="0" smtClean="0"/>
              <a:t>в </a:t>
            </a:r>
            <a:r>
              <a:rPr lang="uk-UA" sz="2000" dirty="0"/>
              <a:t>тих випадках, коли не дуже важливо вказувати точне значення. </a:t>
            </a:r>
            <a:endParaRPr lang="uk-UA" sz="2000" dirty="0" smtClean="0"/>
          </a:p>
          <a:p>
            <a:r>
              <a:rPr lang="uk-UA" sz="2000" dirty="0" smtClean="0"/>
              <a:t>В </a:t>
            </a:r>
            <a:r>
              <a:rPr lang="uk-UA" sz="2000" dirty="0"/>
              <a:t>різних </a:t>
            </a:r>
            <a:r>
              <a:rPr lang="uk-UA" sz="2000" dirty="0" smtClean="0"/>
              <a:t>браузерах відображаються по-різному.</a:t>
            </a:r>
          </a:p>
          <a:p>
            <a:endParaRPr lang="uk-UA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&lt;input type="range" min="0" max="100" step="1" value="50</a:t>
            </a:r>
            <a:r>
              <a:rPr lang="en-US" sz="2000" b="1" dirty="0" smtClean="0">
                <a:solidFill>
                  <a:srgbClr val="FF0000"/>
                </a:solidFill>
              </a:rPr>
              <a:t>"&gt;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endParaRPr lang="uk-UA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min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uk-UA" sz="2000" dirty="0"/>
              <a:t>мінімальне число в діапазоні (за замовчуванням 0), </a:t>
            </a:r>
            <a:endParaRPr lang="uk-UA" sz="2000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max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uk-UA" sz="2000" dirty="0"/>
              <a:t>максимальне число (за умовчанням 100), </a:t>
            </a:r>
            <a:endParaRPr lang="uk-UA" sz="2000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step </a:t>
            </a:r>
            <a:r>
              <a:rPr lang="en-US" sz="2000" dirty="0"/>
              <a:t>- </a:t>
            </a:r>
            <a:r>
              <a:rPr lang="uk-UA" sz="2000" dirty="0"/>
              <a:t>крок зміни чисел (за замовчуванням 1), </a:t>
            </a:r>
            <a:r>
              <a:rPr lang="en-US" sz="2000" dirty="0"/>
              <a:t>value - </a:t>
            </a:r>
            <a:r>
              <a:rPr lang="uk-UA" sz="2000" dirty="0"/>
              <a:t>поточне значення. </a:t>
            </a:r>
            <a:endParaRPr lang="uk-UA" sz="2000" dirty="0" smtClean="0"/>
          </a:p>
          <a:p>
            <a:r>
              <a:rPr lang="uk-UA" sz="2000" dirty="0" smtClean="0"/>
              <a:t>За </a:t>
            </a:r>
            <a:r>
              <a:rPr lang="uk-UA" sz="2000" dirty="0"/>
              <a:t>замовчуванням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 </a:t>
            </a:r>
            <a:r>
              <a:rPr lang="uk-UA" sz="2000" dirty="0"/>
              <a:t>обчислюється за формулою</a:t>
            </a:r>
            <a:r>
              <a:rPr lang="uk-UA" sz="2000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uk-UA" sz="2000" b="1" dirty="0" smtClean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uk-UA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max</a:t>
            </a:r>
            <a:r>
              <a:rPr lang="uk-UA" sz="2000" b="1" dirty="0" smtClean="0">
                <a:solidFill>
                  <a:srgbClr val="FF0000"/>
                </a:solidFill>
              </a:rPr>
              <a:t>+</a:t>
            </a:r>
            <a:r>
              <a:rPr lang="en-US" sz="2000" b="1" dirty="0" smtClean="0">
                <a:solidFill>
                  <a:srgbClr val="FF0000"/>
                </a:solidFill>
              </a:rPr>
              <a:t>min</a:t>
            </a:r>
            <a:r>
              <a:rPr lang="uk-UA" sz="2000" b="1" dirty="0" smtClean="0">
                <a:solidFill>
                  <a:srgbClr val="FF0000"/>
                </a:solidFill>
              </a:rPr>
              <a:t>)/2</a:t>
            </a:r>
          </a:p>
          <a:p>
            <a:endParaRPr lang="uk-UA" sz="2000" b="1" dirty="0">
              <a:solidFill>
                <a:srgbClr val="FF0000"/>
              </a:solidFill>
            </a:endParaRPr>
          </a:p>
          <a:p>
            <a:r>
              <a:rPr lang="uk-UA" sz="2000" dirty="0"/>
              <a:t>Якщо значення </a:t>
            </a:r>
            <a:r>
              <a:rPr lang="uk-UA" sz="2000" dirty="0" err="1">
                <a:solidFill>
                  <a:srgbClr val="FF0000"/>
                </a:solidFill>
              </a:rPr>
              <a:t>max</a:t>
            </a:r>
            <a:r>
              <a:rPr lang="uk-UA" sz="2000" dirty="0"/>
              <a:t> менше, ніж значення </a:t>
            </a:r>
            <a:r>
              <a:rPr lang="uk-UA" sz="2000" dirty="0" err="1">
                <a:solidFill>
                  <a:srgbClr val="FF0000"/>
                </a:solidFill>
              </a:rPr>
              <a:t>min</a:t>
            </a:r>
            <a:r>
              <a:rPr lang="uk-UA" sz="2000" dirty="0"/>
              <a:t>, то </a:t>
            </a:r>
            <a:r>
              <a:rPr lang="uk-UA" sz="2000" dirty="0" err="1">
                <a:solidFill>
                  <a:srgbClr val="FF0000"/>
                </a:solidFill>
              </a:rPr>
              <a:t>value</a:t>
            </a:r>
            <a:r>
              <a:rPr lang="uk-UA" sz="2000" dirty="0"/>
              <a:t> </a:t>
            </a:r>
            <a:r>
              <a:rPr lang="uk-UA" sz="2000" dirty="0" smtClean="0"/>
              <a:t>дорівнює </a:t>
            </a:r>
            <a:r>
              <a:rPr lang="uk-UA" sz="2000" dirty="0" err="1">
                <a:solidFill>
                  <a:srgbClr val="FF0000"/>
                </a:solidFill>
              </a:rPr>
              <a:t>min</a:t>
            </a:r>
            <a:r>
              <a:rPr lang="uk-U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3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0" y="1556792"/>
            <a:ext cx="8994104" cy="432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323528" y="836712"/>
            <a:ext cx="414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https://codepen.io/semegen/pen/eMjOLa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65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764704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Тег </a:t>
            </a:r>
            <a:r>
              <a:rPr lang="uk-UA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>
                <a:solidFill>
                  <a:srgbClr val="FF0000"/>
                </a:solidFill>
              </a:rPr>
              <a:t>output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endParaRPr lang="uk-UA" sz="2000" dirty="0" smtClean="0"/>
          </a:p>
          <a:p>
            <a:r>
              <a:rPr lang="uk-UA" sz="2000" dirty="0" smtClean="0"/>
              <a:t>Тег </a:t>
            </a:r>
            <a:r>
              <a:rPr lang="uk-UA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>
                <a:solidFill>
                  <a:srgbClr val="FF0000"/>
                </a:solidFill>
              </a:rPr>
              <a:t>output&gt;</a:t>
            </a:r>
            <a:r>
              <a:rPr lang="en-US" sz="2000" dirty="0"/>
              <a:t> </a:t>
            </a:r>
            <a:r>
              <a:rPr lang="uk-UA" sz="2000" dirty="0"/>
              <a:t>визначає область виведення результатів обчислень, зазвичай отриманих за допомогою </a:t>
            </a:r>
            <a:r>
              <a:rPr lang="uk-UA" sz="2000" dirty="0" err="1"/>
              <a:t>скриптів</a:t>
            </a:r>
            <a:r>
              <a:rPr lang="uk-UA" sz="2000" dirty="0" smtClean="0"/>
              <a:t>.</a:t>
            </a:r>
          </a:p>
          <a:p>
            <a:endParaRPr lang="uk-UA" sz="2000" dirty="0"/>
          </a:p>
          <a:p>
            <a:r>
              <a:rPr lang="uk-UA" sz="2000" dirty="0" smtClean="0"/>
              <a:t>Може </a:t>
            </a:r>
            <a:r>
              <a:rPr lang="uk-UA" sz="2000" dirty="0"/>
              <a:t>розташовуватися як всередині форми, так і окремо, посилаючись на форму за допомогою атрибута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Атрибути </a:t>
            </a:r>
            <a:r>
              <a:rPr lang="uk-UA" sz="2000" dirty="0" err="1"/>
              <a:t>тега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uk-UA" sz="2000" dirty="0" smtClean="0">
              <a:solidFill>
                <a:srgbClr val="FF0000"/>
              </a:solidFill>
            </a:endParaRPr>
          </a:p>
          <a:p>
            <a:endParaRPr lang="uk-UA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uk-UA" sz="2000" dirty="0"/>
              <a:t>Ідентифікатор елемента форми або кілька розділених пробілами ідентифікаторів елементів форми, пов'язаних з елементом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uk-UA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form</a:t>
            </a:r>
            <a:r>
              <a:rPr lang="en-US" sz="2000" dirty="0" smtClean="0"/>
              <a:t> </a:t>
            </a:r>
            <a:r>
              <a:rPr lang="uk-UA" sz="2000" dirty="0"/>
              <a:t>Ідентифікатор форми, до якої відноситься елемент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uk-UA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 </a:t>
            </a:r>
            <a:r>
              <a:rPr lang="uk-UA" sz="2000" dirty="0"/>
              <a:t>Ім'я елемента.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40474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/>
              <a:t>Елемент &lt;</a:t>
            </a:r>
            <a:r>
              <a:rPr lang="uk-UA" sz="2000" b="1" dirty="0" err="1"/>
              <a:t>form</a:t>
            </a:r>
            <a:r>
              <a:rPr lang="uk-UA" sz="2000" b="1" dirty="0"/>
              <a:t>&gt;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008" y="1556792"/>
            <a:ext cx="8964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Основу будь-якої форми становить елемент </a:t>
            </a:r>
            <a:r>
              <a:rPr lang="uk-UA" sz="2400" dirty="0">
                <a:solidFill>
                  <a:srgbClr val="FF0000"/>
                </a:solidFill>
              </a:rPr>
              <a:t>&lt;</a:t>
            </a:r>
            <a:r>
              <a:rPr lang="uk-UA" sz="2400" dirty="0" err="1">
                <a:solidFill>
                  <a:srgbClr val="FF0000"/>
                </a:solidFill>
              </a:rPr>
              <a:t>form</a:t>
            </a:r>
            <a:r>
              <a:rPr lang="uk-UA" sz="2400" dirty="0">
                <a:solidFill>
                  <a:srgbClr val="FF0000"/>
                </a:solidFill>
              </a:rPr>
              <a:t>&gt; ... &lt;/ </a:t>
            </a:r>
            <a:r>
              <a:rPr lang="uk-UA" sz="2400" dirty="0" err="1">
                <a:solidFill>
                  <a:srgbClr val="FF0000"/>
                </a:solidFill>
              </a:rPr>
              <a:t>form</a:t>
            </a:r>
            <a:r>
              <a:rPr lang="uk-UA" sz="2400" dirty="0">
                <a:solidFill>
                  <a:srgbClr val="FF0000"/>
                </a:solidFill>
              </a:rPr>
              <a:t>&gt;</a:t>
            </a:r>
            <a:r>
              <a:rPr lang="uk-UA" sz="2400" dirty="0"/>
              <a:t>. </a:t>
            </a:r>
            <a:endParaRPr lang="uk-UA" sz="2400" dirty="0" smtClean="0"/>
          </a:p>
          <a:p>
            <a:r>
              <a:rPr lang="uk-UA" sz="2400" dirty="0" smtClean="0"/>
              <a:t>Він </a:t>
            </a:r>
            <a:r>
              <a:rPr lang="uk-UA" sz="2400" dirty="0"/>
              <a:t>не передбачає введення даних, так як є контейнером, утримуючи разом всі елементи управління форми - поля. Атрибути цього елемента містять інформацію, загальну для всіх полів форми, тому в одну форму потрібно включати поля, об'єднані логічно.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080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" y="1628800"/>
            <a:ext cx="891099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251520" y="836712"/>
            <a:ext cx="411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https://codepen.io/semegen/pen/LdBYPb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85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51520" y="836712"/>
            <a:ext cx="411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https://codepen.io/semegen/pen/Yajzyx</a:t>
            </a:r>
            <a:endParaRPr lang="uk-U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0" y="1628800"/>
            <a:ext cx="888398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0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3" name="Прямокутник 2"/>
          <p:cNvSpPr/>
          <p:nvPr/>
        </p:nvSpPr>
        <p:spPr>
          <a:xfrm>
            <a:off x="251520" y="836712"/>
            <a:ext cx="76128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Використання та стилізація форм на практиці з покроковими поясненнями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Link 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Link2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378797" y="2923808"/>
            <a:ext cx="549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hlinkClick r:id="rId4"/>
              </a:rPr>
              <a:t>Приклад розробки сторінки реєстрації з поясненнями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252716" y="3967896"/>
            <a:ext cx="19694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Bootstrap &amp; forms:</a:t>
            </a:r>
          </a:p>
          <a:p>
            <a:endParaRPr lang="uk-UA" dirty="0" smtClean="0"/>
          </a:p>
          <a:p>
            <a:r>
              <a:rPr lang="uk-UA" dirty="0" smtClean="0">
                <a:hlinkClick r:id="rId5"/>
              </a:rPr>
              <a:t>Документація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>
                <a:hlinkClick r:id="rId6"/>
              </a:rPr>
              <a:t>Приклад</a:t>
            </a:r>
            <a:endParaRPr lang="uk-UA" dirty="0"/>
          </a:p>
        </p:txBody>
      </p:sp>
      <p:cxnSp>
        <p:nvCxnSpPr>
          <p:cNvPr id="7" name="Пряма сполучна лінія 6"/>
          <p:cNvCxnSpPr/>
          <p:nvPr/>
        </p:nvCxnSpPr>
        <p:spPr>
          <a:xfrm>
            <a:off x="378797" y="2636912"/>
            <a:ext cx="736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 сполучна лінія 8"/>
          <p:cNvCxnSpPr/>
          <p:nvPr/>
        </p:nvCxnSpPr>
        <p:spPr>
          <a:xfrm>
            <a:off x="377168" y="3717032"/>
            <a:ext cx="736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 smtClean="0"/>
              <a:t>Атрибути елемента </a:t>
            </a:r>
            <a:r>
              <a:rPr lang="uk-UA" sz="2000" b="1" dirty="0"/>
              <a:t>&lt;</a:t>
            </a:r>
            <a:r>
              <a:rPr lang="uk-UA" sz="2000" b="1" dirty="0" err="1"/>
              <a:t>form</a:t>
            </a:r>
            <a:r>
              <a:rPr lang="uk-UA" sz="2000" b="1" dirty="0"/>
              <a:t>&gt;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008" y="1556792"/>
            <a:ext cx="8964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action</a:t>
            </a:r>
            <a:endParaRPr lang="uk-UA" sz="2000" dirty="0" smtClean="0">
              <a:solidFill>
                <a:srgbClr val="FF0000"/>
              </a:solidFill>
            </a:endParaRPr>
          </a:p>
          <a:p>
            <a:pPr algn="just"/>
            <a:r>
              <a:rPr lang="uk-UA" sz="2000" dirty="0"/>
              <a:t>обов'язковий атрибут, який вказує </a:t>
            </a:r>
            <a:r>
              <a:rPr lang="uk-UA" sz="2000" dirty="0" err="1">
                <a:solidFill>
                  <a:srgbClr val="FF0000"/>
                </a:solidFill>
              </a:rPr>
              <a:t>url</a:t>
            </a:r>
            <a:r>
              <a:rPr lang="uk-UA" sz="2000" dirty="0"/>
              <a:t> обробника форми на сервері, якому передаються дані. Являє собою файл (наприклад, </a:t>
            </a:r>
            <a:r>
              <a:rPr lang="uk-UA" sz="2000" dirty="0" err="1"/>
              <a:t>action.php</a:t>
            </a:r>
            <a:r>
              <a:rPr lang="uk-UA" sz="2000" dirty="0"/>
              <a:t>), в якому описано, що потрібно робити з даними форми</a:t>
            </a:r>
            <a:r>
              <a:rPr lang="uk-UA" sz="2000" dirty="0" smtClean="0"/>
              <a:t>.</a:t>
            </a:r>
          </a:p>
          <a:p>
            <a:pPr algn="just"/>
            <a:r>
              <a:rPr lang="uk-UA" sz="2000" dirty="0"/>
              <a:t>У разі, якщо вся робота буде виконуватися на стороні клієнта сценаріями </a:t>
            </a:r>
            <a:r>
              <a:rPr lang="uk-UA" sz="2000" dirty="0" err="1">
                <a:solidFill>
                  <a:srgbClr val="FF0000"/>
                </a:solidFill>
              </a:rPr>
              <a:t>JavaScript</a:t>
            </a:r>
            <a:r>
              <a:rPr lang="uk-UA" sz="2000" dirty="0"/>
              <a:t>, то для атрибута </a:t>
            </a:r>
            <a:r>
              <a:rPr lang="uk-UA" sz="2000" dirty="0" err="1">
                <a:solidFill>
                  <a:srgbClr val="FF0000"/>
                </a:solidFill>
              </a:rPr>
              <a:t>action</a:t>
            </a:r>
            <a:r>
              <a:rPr lang="uk-UA" sz="2000" dirty="0"/>
              <a:t> можна вказати значення </a:t>
            </a:r>
            <a:r>
              <a:rPr lang="uk-UA" sz="2000" dirty="0" smtClean="0">
                <a:solidFill>
                  <a:srgbClr val="FF0000"/>
                </a:solidFill>
              </a:rPr>
              <a:t>#</a:t>
            </a:r>
            <a:r>
              <a:rPr lang="uk-UA" sz="2000" dirty="0" smtClean="0"/>
              <a:t>.</a:t>
            </a:r>
          </a:p>
          <a:p>
            <a:pPr algn="just"/>
            <a:r>
              <a:rPr lang="uk-UA" sz="2000" dirty="0"/>
              <a:t>Також можна зробити так, щоб заповнена відвідувачем форма приходила вам на </a:t>
            </a:r>
            <a:r>
              <a:rPr lang="uk-UA" sz="2000" dirty="0" smtClean="0"/>
              <a:t>пошту:</a:t>
            </a:r>
          </a:p>
          <a:p>
            <a:pPr algn="ctr"/>
            <a:endParaRPr lang="en-US" sz="2000" dirty="0" smtClean="0">
              <a:solidFill>
                <a:srgbClr val="00B05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&lt;</a:t>
            </a:r>
            <a:r>
              <a:rPr lang="en-US" sz="2000" dirty="0">
                <a:solidFill>
                  <a:srgbClr val="00B050"/>
                </a:solidFill>
              </a:rPr>
              <a:t>form action="</a:t>
            </a:r>
            <a:r>
              <a:rPr lang="en-US" sz="2000" dirty="0" smtClean="0">
                <a:solidFill>
                  <a:srgbClr val="00B050"/>
                </a:solidFill>
              </a:rPr>
              <a:t>mailto:youremail@mail.com</a:t>
            </a:r>
            <a:r>
              <a:rPr lang="ru-RU" sz="2000" dirty="0" smtClean="0">
                <a:solidFill>
                  <a:srgbClr val="00B050"/>
                </a:solidFill>
              </a:rPr>
              <a:t>" </a:t>
            </a:r>
            <a:r>
              <a:rPr lang="en-US" sz="2000" dirty="0" smtClean="0">
                <a:solidFill>
                  <a:srgbClr val="00B050"/>
                </a:solidFill>
              </a:rPr>
              <a:t>&gt;&lt;/</a:t>
            </a:r>
            <a:r>
              <a:rPr lang="en-US" sz="2000" dirty="0">
                <a:solidFill>
                  <a:srgbClr val="00B050"/>
                </a:solidFill>
              </a:rPr>
              <a:t>form&gt;</a:t>
            </a:r>
            <a:endParaRPr lang="ru-RU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 smtClean="0"/>
              <a:t>Атрибути елемента </a:t>
            </a:r>
            <a:r>
              <a:rPr lang="uk-UA" sz="2000" b="1" dirty="0"/>
              <a:t>&lt;</a:t>
            </a:r>
            <a:r>
              <a:rPr lang="uk-UA" sz="2000" b="1" dirty="0" err="1"/>
              <a:t>form</a:t>
            </a:r>
            <a:r>
              <a:rPr lang="uk-UA" sz="2000" b="1" dirty="0"/>
              <a:t>&gt;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008" y="1556792"/>
            <a:ext cx="8964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Autocomplete</a:t>
            </a:r>
          </a:p>
          <a:p>
            <a:r>
              <a:rPr lang="uk-UA" sz="2000" dirty="0"/>
              <a:t>Відповідає за запам'ятовування введених в текстове поле значень і </a:t>
            </a:r>
            <a:r>
              <a:rPr lang="uk-UA" sz="2000" dirty="0" err="1"/>
              <a:t>автопідстановку</a:t>
            </a:r>
            <a:r>
              <a:rPr lang="uk-UA" sz="2000" dirty="0"/>
              <a:t> їх при подальшому введенні:</a:t>
            </a:r>
            <a:br>
              <a:rPr lang="uk-UA" sz="2000" dirty="0"/>
            </a:br>
            <a:r>
              <a:rPr lang="uk-UA" sz="2000" dirty="0" err="1">
                <a:solidFill>
                  <a:srgbClr val="FF0000"/>
                </a:solidFill>
              </a:rPr>
              <a:t>on</a:t>
            </a:r>
            <a:r>
              <a:rPr lang="uk-UA" sz="2000" dirty="0"/>
              <a:t> - означає, що поле не захищене, і його значення можна зберігати і витягувати,</a:t>
            </a:r>
            <a:br>
              <a:rPr lang="uk-UA" sz="2000" dirty="0"/>
            </a:br>
            <a:r>
              <a:rPr lang="uk-UA" sz="2000" dirty="0" err="1">
                <a:solidFill>
                  <a:srgbClr val="FF0000"/>
                </a:solidFill>
              </a:rPr>
              <a:t>off</a:t>
            </a:r>
            <a:r>
              <a:rPr lang="uk-UA" sz="2000" dirty="0"/>
              <a:t> - відключає </a:t>
            </a:r>
            <a:r>
              <a:rPr lang="uk-UA" sz="2000" dirty="0" err="1"/>
              <a:t>автозаповнення</a:t>
            </a:r>
            <a:r>
              <a:rPr lang="uk-UA" sz="2000" dirty="0"/>
              <a:t> для полів форм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uk-UA" sz="2000" dirty="0"/>
              <a:t>Задає спосіб передачі даних форми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name</a:t>
            </a:r>
          </a:p>
          <a:p>
            <a:r>
              <a:rPr lang="uk-UA" sz="2000" dirty="0"/>
              <a:t>Задає ім'я форми, яке буде використовуватися для доступу до елементів форми через сценарії, наприклад, </a:t>
            </a:r>
            <a:r>
              <a:rPr lang="uk-UA" sz="2000" dirty="0" err="1"/>
              <a:t>name</a:t>
            </a:r>
            <a:r>
              <a:rPr lang="uk-UA" sz="2000" dirty="0"/>
              <a:t> = </a:t>
            </a:r>
            <a:r>
              <a:rPr lang="uk-UA" sz="2000" dirty="0" smtClean="0"/>
              <a:t>"</a:t>
            </a:r>
            <a:r>
              <a:rPr lang="uk-UA" sz="2000" dirty="0" err="1" smtClean="0">
                <a:solidFill>
                  <a:srgbClr val="00B050"/>
                </a:solidFill>
              </a:rPr>
              <a:t>name</a:t>
            </a:r>
            <a:r>
              <a:rPr lang="en-US" sz="2000" dirty="0" smtClean="0">
                <a:solidFill>
                  <a:srgbClr val="00B050"/>
                </a:solidFill>
              </a:rPr>
              <a:t>form</a:t>
            </a:r>
            <a:r>
              <a:rPr lang="uk-UA" sz="2000" dirty="0" smtClean="0"/>
              <a:t>".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 smtClean="0"/>
              <a:t>Атрибути елемента </a:t>
            </a:r>
            <a:r>
              <a:rPr lang="uk-UA" sz="2000" b="1" dirty="0"/>
              <a:t>&lt;</a:t>
            </a:r>
            <a:r>
              <a:rPr lang="uk-UA" sz="2000" b="1" dirty="0" err="1"/>
              <a:t>form</a:t>
            </a:r>
            <a:r>
              <a:rPr lang="uk-UA" sz="2000" b="1" dirty="0"/>
              <a:t>&gt;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008" y="1556792"/>
            <a:ext cx="8964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target</a:t>
            </a:r>
          </a:p>
          <a:p>
            <a:r>
              <a:rPr lang="uk-UA" sz="2000" dirty="0"/>
              <a:t>Вказує вікно, в яке буде направлено інформацію:</a:t>
            </a:r>
            <a:br>
              <a:rPr lang="uk-UA" sz="2000" dirty="0"/>
            </a:br>
            <a:r>
              <a:rPr lang="uk-UA" sz="2000" dirty="0" err="1">
                <a:solidFill>
                  <a:srgbClr val="FF0000"/>
                </a:solidFill>
              </a:rPr>
              <a:t>_bla</a:t>
            </a:r>
            <a:r>
              <a:rPr lang="uk-UA" sz="2000" dirty="0">
                <a:solidFill>
                  <a:srgbClr val="FF0000"/>
                </a:solidFill>
              </a:rPr>
              <a:t>nk</a:t>
            </a:r>
            <a:r>
              <a:rPr lang="uk-UA" sz="2000" dirty="0"/>
              <a:t> - нове вікно</a:t>
            </a:r>
            <a:br>
              <a:rPr lang="uk-UA" sz="2000" dirty="0"/>
            </a:br>
            <a:r>
              <a:rPr lang="uk-UA" sz="2000" dirty="0">
                <a:solidFill>
                  <a:srgbClr val="FF0000"/>
                </a:solidFill>
              </a:rPr>
              <a:t>_self </a:t>
            </a:r>
            <a:r>
              <a:rPr lang="uk-UA" sz="2000" dirty="0"/>
              <a:t>- той же фрейм</a:t>
            </a:r>
            <a:br>
              <a:rPr lang="uk-UA" sz="2000" dirty="0"/>
            </a:br>
            <a:r>
              <a:rPr lang="uk-UA" sz="2000" dirty="0">
                <a:solidFill>
                  <a:srgbClr val="FF0000"/>
                </a:solidFill>
              </a:rPr>
              <a:t>_parent </a:t>
            </a:r>
            <a:r>
              <a:rPr lang="uk-UA" sz="2000" dirty="0"/>
              <a:t>- батьківський фрейм (якщо він існує, якщо немає - то в поточний)</a:t>
            </a:r>
            <a:br>
              <a:rPr lang="uk-UA" sz="2000" dirty="0"/>
            </a:br>
            <a:r>
              <a:rPr lang="uk-UA" sz="2000" dirty="0">
                <a:solidFill>
                  <a:srgbClr val="FF0000"/>
                </a:solidFill>
              </a:rPr>
              <a:t>_top </a:t>
            </a:r>
            <a:r>
              <a:rPr lang="uk-UA" sz="2000" dirty="0"/>
              <a:t>- вікно верхнього рівня по відношенню до даного кадру. Якщо виклик відбувається не з дочірнього </a:t>
            </a:r>
            <a:r>
              <a:rPr lang="uk-UA" sz="2000" dirty="0" err="1"/>
              <a:t>фрейма</a:t>
            </a:r>
            <a:r>
              <a:rPr lang="uk-UA" sz="2000" dirty="0"/>
              <a:t>, то в той же фрейм.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Групування </a:t>
            </a:r>
            <a:r>
              <a:rPr lang="uk-UA" sz="2400" b="1" dirty="0"/>
              <a:t>елементів форми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008" y="1556792"/>
            <a:ext cx="8964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/>
              <a:t>Елемент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fieldset</a:t>
            </a:r>
            <a:r>
              <a:rPr lang="uk-UA" sz="2000" dirty="0">
                <a:solidFill>
                  <a:srgbClr val="FF0000"/>
                </a:solidFill>
              </a:rPr>
              <a:t>&gt; ... </a:t>
            </a:r>
            <a:r>
              <a:rPr lang="uk-UA" sz="2000" dirty="0" smtClean="0">
                <a:solidFill>
                  <a:srgbClr val="FF0000"/>
                </a:solidFill>
              </a:rPr>
              <a:t>&lt;/</a:t>
            </a:r>
            <a:r>
              <a:rPr lang="uk-UA" sz="2000" dirty="0" err="1" smtClean="0">
                <a:solidFill>
                  <a:srgbClr val="FF0000"/>
                </a:solidFill>
              </a:rPr>
              <a:t>fieldset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 призначений для </a:t>
            </a:r>
            <a:r>
              <a:rPr lang="uk-UA" sz="2000" dirty="0" smtClean="0"/>
              <a:t>групування </a:t>
            </a:r>
            <a:r>
              <a:rPr lang="uk-UA" sz="2000" dirty="0"/>
              <a:t>елементів, пов'язаних один з одним, розділяючи таким чином форму на логічні фрагменти.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Кожній групі елементів можна привласнити назву за допомогою елемента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legend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, який йде відразу за тегом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fieldset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. Назва групи проявляється зліва </a:t>
            </a:r>
            <a:r>
              <a:rPr lang="uk-UA" sz="2000" dirty="0" smtClean="0"/>
              <a:t>зверху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fieldset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. 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&lt;form&gt;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0872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Групування </a:t>
            </a:r>
            <a:r>
              <a:rPr lang="uk-UA" sz="2400" b="1" dirty="0"/>
              <a:t>елементів форми</a:t>
            </a: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5696682" cy="265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3312368" cy="26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7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1510</Words>
  <Application>Microsoft Office PowerPoint</Application>
  <PresentationFormat>Экран (4:3)</PresentationFormat>
  <Paragraphs>247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Arial</vt:lpstr>
      <vt:lpstr>Calibri</vt:lpstr>
      <vt:lpstr>Тема Office</vt:lpstr>
      <vt:lpstr>HTML.&lt;form&gt;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  <vt:lpstr>&lt;form&gt;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&lt;div&gt; &lt;form&gt; PHP</dc:title>
  <dc:creator>user</dc:creator>
  <cp:lastModifiedBy>Іван Глушак</cp:lastModifiedBy>
  <cp:revision>82</cp:revision>
  <dcterms:created xsi:type="dcterms:W3CDTF">2016-10-04T11:47:29Z</dcterms:created>
  <dcterms:modified xsi:type="dcterms:W3CDTF">2021-11-06T23:44:14Z</dcterms:modified>
</cp:coreProperties>
</file>