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4" r:id="rId6"/>
    <p:sldId id="268" r:id="rId7"/>
    <p:sldId id="269" r:id="rId8"/>
    <p:sldId id="270" r:id="rId9"/>
    <p:sldId id="271" r:id="rId10"/>
    <p:sldId id="272" r:id="rId11"/>
    <p:sldId id="273" r:id="rId12"/>
    <p:sldId id="261" r:id="rId13"/>
    <p:sldId id="266" r:id="rId14"/>
    <p:sldId id="265" r:id="rId15"/>
    <p:sldId id="259" r:id="rId16"/>
    <p:sldId id="258" r:id="rId17"/>
    <p:sldId id="267" r:id="rId18"/>
    <p:sldId id="260" r:id="rId1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26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794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679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533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286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282" y="4866979"/>
            <a:ext cx="11503718" cy="895244"/>
          </a:xfrm>
        </p:spPr>
        <p:txBody>
          <a:bodyPr rtlCol="0">
            <a:noAutofit/>
          </a:bodyPr>
          <a:lstStyle/>
          <a:p>
            <a:pPr rtl="0"/>
            <a:r>
              <a:rPr lang="ru-RU" sz="4400" dirty="0" err="1">
                <a:solidFill>
                  <a:schemeClr val="bg1"/>
                </a:solidFill>
              </a:rPr>
              <a:t>Прогнозування</a:t>
            </a:r>
            <a:r>
              <a:rPr lang="ru-RU" sz="4400" dirty="0">
                <a:solidFill>
                  <a:schemeClr val="bg1"/>
                </a:solidFill>
              </a:rPr>
              <a:t> </a:t>
            </a:r>
            <a:r>
              <a:rPr lang="ru-RU" sz="4400" dirty="0" err="1">
                <a:solidFill>
                  <a:schemeClr val="bg1"/>
                </a:solidFill>
              </a:rPr>
              <a:t>цін</a:t>
            </a:r>
            <a:r>
              <a:rPr lang="ru-RU" sz="4400" dirty="0">
                <a:solidFill>
                  <a:schemeClr val="bg1"/>
                </a:solidFill>
              </a:rPr>
              <a:t> на </a:t>
            </a:r>
            <a:r>
              <a:rPr lang="ru-RU" sz="4400" dirty="0" err="1">
                <a:solidFill>
                  <a:schemeClr val="bg1"/>
                </a:solidFill>
              </a:rPr>
              <a:t>елекроенергію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72BF38DE-999D-41F4-8DAA-154C92FA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 useBgFill="1">
        <p:nvSpPr>
          <p:cNvPr id="13" name="Прямоугольник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Объект 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 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30" y="1550133"/>
            <a:ext cx="7213600" cy="1121871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ru-RU" sz="1800" dirty="0"/>
              <a:t>За </a:t>
            </a:r>
            <a:r>
              <a:rPr lang="ru-RU" sz="1800" dirty="0" err="1"/>
              <a:t>замовчуванням</a:t>
            </a:r>
            <a:r>
              <a:rPr lang="ru-RU" sz="1800" dirty="0"/>
              <a:t> </a:t>
            </a:r>
            <a:r>
              <a:rPr lang="ru-RU" sz="1800" dirty="0" err="1"/>
              <a:t>бібліотека</a:t>
            </a:r>
            <a:r>
              <a:rPr lang="ru-RU" sz="1800" dirty="0"/>
              <a:t> </a:t>
            </a:r>
            <a:r>
              <a:rPr lang="ru-RU" sz="1800" dirty="0" err="1"/>
              <a:t>надає</a:t>
            </a:r>
            <a:r>
              <a:rPr lang="ru-RU" sz="1800" dirty="0"/>
              <a:t> </a:t>
            </a:r>
            <a:r>
              <a:rPr lang="ru-RU" sz="1800" dirty="0" err="1"/>
              <a:t>багато</a:t>
            </a:r>
            <a:r>
              <a:rPr lang="ru-RU" sz="1800" dirty="0"/>
              <a:t> </a:t>
            </a:r>
            <a:r>
              <a:rPr lang="ru-RU" sz="1800" dirty="0" err="1"/>
              <a:t>багатослівного</a:t>
            </a:r>
            <a:r>
              <a:rPr lang="ru-RU" sz="1800" dirty="0"/>
              <a:t> </a:t>
            </a:r>
            <a:r>
              <a:rPr lang="ru-RU" sz="1800" dirty="0" err="1"/>
              <a:t>висновку</a:t>
            </a:r>
            <a:r>
              <a:rPr lang="ru-RU" sz="1800" dirty="0"/>
              <a:t> у </a:t>
            </a:r>
            <a:r>
              <a:rPr lang="ru-RU" sz="1800" dirty="0" err="1"/>
              <a:t>процесі</a:t>
            </a:r>
            <a:r>
              <a:rPr lang="ru-RU" sz="1800" dirty="0"/>
              <a:t> </a:t>
            </a:r>
            <a:r>
              <a:rPr lang="ru-RU" sz="1800" dirty="0" err="1"/>
              <a:t>навчання</a:t>
            </a:r>
            <a:r>
              <a:rPr lang="ru-RU" sz="1800" dirty="0"/>
              <a:t>. 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 err="1"/>
              <a:t>висновок</a:t>
            </a:r>
            <a:r>
              <a:rPr lang="ru-RU" sz="1800" dirty="0"/>
              <a:t> </a:t>
            </a:r>
            <a:r>
              <a:rPr lang="ru-RU" sz="1800" dirty="0" err="1"/>
              <a:t>підсумовує</a:t>
            </a:r>
            <a:r>
              <a:rPr lang="ru-RU" sz="1800" dirty="0"/>
              <a:t> те, </a:t>
            </a:r>
            <a:r>
              <a:rPr lang="ru-RU" sz="1800" dirty="0" err="1"/>
              <a:t>що</a:t>
            </a:r>
            <a:r>
              <a:rPr lang="ru-RU" sz="1800" dirty="0"/>
              <a:t> </a:t>
            </a:r>
            <a:r>
              <a:rPr lang="ru-RU" sz="1800" dirty="0" err="1"/>
              <a:t>сталося</a:t>
            </a:r>
            <a:r>
              <a:rPr lang="ru-RU" sz="1800" dirty="0"/>
              <a:t> у </a:t>
            </a:r>
            <a:r>
              <a:rPr lang="ru-RU" sz="1800" dirty="0" err="1"/>
              <a:t>процесі</a:t>
            </a:r>
            <a:r>
              <a:rPr lang="ru-RU" sz="1800" dirty="0"/>
              <a:t> </a:t>
            </a:r>
            <a:r>
              <a:rPr lang="ru-RU" sz="1800" dirty="0" err="1"/>
              <a:t>навчання</a:t>
            </a:r>
            <a:r>
              <a:rPr lang="ru-RU" sz="1800" dirty="0"/>
              <a:t> </a:t>
            </a:r>
            <a:r>
              <a:rPr lang="ru-RU" sz="1800" dirty="0" err="1"/>
              <a:t>моделі</a:t>
            </a:r>
            <a:r>
              <a:rPr lang="ru-RU" sz="1800" dirty="0"/>
              <a:t>, </a:t>
            </a:r>
            <a:r>
              <a:rPr lang="ru-RU" sz="1800" dirty="0" err="1"/>
              <a:t>зокрема</a:t>
            </a:r>
            <a:r>
              <a:rPr lang="ru-RU" sz="1800" dirty="0"/>
              <a:t>, </a:t>
            </a:r>
            <a:r>
              <a:rPr lang="ru-RU" sz="1800" dirty="0" err="1"/>
              <a:t>процеси</a:t>
            </a:r>
            <a:r>
              <a:rPr lang="ru-RU" sz="1800" dirty="0"/>
              <a:t> </a:t>
            </a:r>
            <a:r>
              <a:rPr lang="ru-RU" sz="1800" dirty="0" err="1"/>
              <a:t>оптимізації</a:t>
            </a:r>
            <a:r>
              <a:rPr lang="ru-RU" sz="1800" dirty="0"/>
              <a:t>, </a:t>
            </a:r>
            <a:r>
              <a:rPr lang="ru-RU" sz="1800" dirty="0" err="1"/>
              <a:t>які</a:t>
            </a:r>
            <a:r>
              <a:rPr lang="ru-RU" sz="1800" dirty="0"/>
              <a:t> </a:t>
            </a:r>
            <a:r>
              <a:rPr lang="ru-RU" sz="1800" dirty="0" err="1"/>
              <a:t>виконувались</a:t>
            </a:r>
            <a:r>
              <a:rPr lang="ru-RU" sz="1800" dirty="0"/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A5A742-02CD-43DC-BD98-4FA13DA32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29" y="3977196"/>
            <a:ext cx="6638518" cy="117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3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 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FE882D-7CC5-403B-A2B3-B57C2016A620}"/>
              </a:ext>
            </a:extLst>
          </p:cNvPr>
          <p:cNvSpPr txBox="1"/>
          <p:nvPr/>
        </p:nvSpPr>
        <p:spPr>
          <a:xfrm>
            <a:off x="671902" y="5309720"/>
            <a:ext cx="5027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функція </a:t>
            </a:r>
            <a:r>
              <a:rPr lang="en-US" dirty="0" err="1">
                <a:solidFill>
                  <a:schemeClr val="bg1"/>
                </a:solidFill>
              </a:rPr>
              <a:t>Prophet.plot_components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uk-UA" dirty="0">
                <a:solidFill>
                  <a:schemeClr val="bg1"/>
                </a:solidFill>
              </a:rPr>
              <a:t>дозволяє подивитися окремо на компоненти: тренд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uk-UA" dirty="0">
                <a:solidFill>
                  <a:schemeClr val="bg1"/>
                </a:solidFill>
              </a:rPr>
              <a:t>та річну сезонність.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3028424-3910-4575-96CF-9332D7C1C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39" y="711529"/>
            <a:ext cx="6449325" cy="427732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312899-E436-44F3-A2B5-4E4AF8735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36" y="2707690"/>
            <a:ext cx="4511160" cy="81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9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72BF38DE-999D-41F4-8DAA-154C92FA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 useBgFill="1">
        <p:nvSpPr>
          <p:cNvPr id="13" name="Прямоугольник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Объект 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 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dirty="0" err="1"/>
              <a:t>Вивід</a:t>
            </a:r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A17B03-D8C4-431B-9408-4A0232C97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094" y="2517716"/>
            <a:ext cx="582058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648276-9E6C-4541-AE76-E35264CF4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928" y="1926454"/>
            <a:ext cx="9240143" cy="4800391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5C75FD97-8CCF-4447-86C7-AA86D1B4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Для візуалізації використаємо </a:t>
            </a:r>
            <a:r>
              <a:rPr lang="en-US" dirty="0" err="1"/>
              <a:t>plotly</a:t>
            </a:r>
            <a:r>
              <a:rPr lang="uk-UA" dirty="0"/>
              <a:t>, щоб зробити графік інтерактивним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09BE9-F578-4F82-A8A1-5134EC23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Оц</a:t>
            </a:r>
            <a:r>
              <a:rPr lang="uk-UA" dirty="0"/>
              <a:t>інка якості</a:t>
            </a:r>
            <a:endParaRPr lang="LID4096" dirty="0"/>
          </a:p>
        </p:txBody>
      </p:sp>
      <p:pic>
        <p:nvPicPr>
          <p:cNvPr id="5" name="Объект 4" descr="Диаграммы">
            <a:extLst>
              <a:ext uri="{FF2B5EF4-FFF2-40B4-BE49-F238E27FC236}">
                <a16:creationId xmlns:a16="http://schemas.microsoft.com/office/drawing/2014/main" id="{54C0C6B4-2307-4747-967A-571D9A55F9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11973" y="2588303"/>
            <a:ext cx="5422900" cy="3625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0828B9-5C8A-4CBC-9D51-0185509B6A02}"/>
              </a:ext>
            </a:extLst>
          </p:cNvPr>
          <p:cNvSpPr txBox="1"/>
          <p:nvPr/>
        </p:nvSpPr>
        <p:spPr>
          <a:xfrm>
            <a:off x="7128769" y="2505670"/>
            <a:ext cx="3799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MAPE - </a:t>
            </a:r>
            <a:r>
              <a:rPr lang="ru-RU" dirty="0" err="1"/>
              <a:t>Показує</a:t>
            </a:r>
            <a:r>
              <a:rPr lang="ru-RU" dirty="0"/>
              <a:t> </a:t>
            </a:r>
            <a:r>
              <a:rPr lang="ru-RU" dirty="0" err="1"/>
              <a:t>наскільки</a:t>
            </a:r>
            <a:r>
              <a:rPr lang="ru-RU" dirty="0"/>
              <a:t> </a:t>
            </a:r>
            <a:r>
              <a:rPr lang="ru-RU" dirty="0" err="1"/>
              <a:t>великі</a:t>
            </a:r>
            <a:r>
              <a:rPr lang="ru-RU" dirty="0"/>
              <a:t> </a:t>
            </a:r>
            <a:r>
              <a:rPr lang="ru-RU" dirty="0" err="1"/>
              <a:t>помилки</a:t>
            </a:r>
            <a:r>
              <a:rPr lang="ru-RU" dirty="0"/>
              <a:t> в </a:t>
            </a:r>
            <a:r>
              <a:rPr lang="ru-RU" dirty="0" err="1"/>
              <a:t>порівнянні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значеннями</a:t>
            </a:r>
            <a:r>
              <a:rPr lang="ru-RU" dirty="0"/>
              <a:t> ряду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0DC9A-0449-4376-9B0A-A3FC73F46B83}"/>
              </a:ext>
            </a:extLst>
          </p:cNvPr>
          <p:cNvSpPr txBox="1"/>
          <p:nvPr/>
        </p:nvSpPr>
        <p:spPr>
          <a:xfrm>
            <a:off x="7128769" y="4203667"/>
            <a:ext cx="3426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MAE </a:t>
            </a:r>
            <a:r>
              <a:rPr lang="ru-RU" dirty="0" err="1"/>
              <a:t>являє</a:t>
            </a:r>
            <a:r>
              <a:rPr lang="ru-RU" dirty="0"/>
              <a:t> собою </a:t>
            </a:r>
            <a:r>
              <a:rPr lang="ru-RU" dirty="0" err="1"/>
              <a:t>різницю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вихідними</a:t>
            </a:r>
            <a:r>
              <a:rPr lang="ru-RU" dirty="0"/>
              <a:t> та </a:t>
            </a:r>
            <a:r>
              <a:rPr lang="ru-RU" dirty="0" err="1"/>
              <a:t>передбаченими</a:t>
            </a:r>
            <a:r>
              <a:rPr lang="ru-RU" dirty="0"/>
              <a:t> </a:t>
            </a:r>
            <a:r>
              <a:rPr lang="ru-RU" dirty="0" err="1"/>
              <a:t>значеннями</a:t>
            </a:r>
            <a:r>
              <a:rPr lang="ru-RU" dirty="0"/>
              <a:t>, </a:t>
            </a:r>
            <a:r>
              <a:rPr lang="ru-RU" dirty="0" err="1"/>
              <a:t>отриману</a:t>
            </a:r>
            <a:r>
              <a:rPr lang="ru-RU" dirty="0"/>
              <a:t> шляхом </a:t>
            </a:r>
            <a:r>
              <a:rPr lang="ru-RU" dirty="0" err="1"/>
              <a:t>усереднення</a:t>
            </a:r>
            <a:r>
              <a:rPr lang="ru-RU" dirty="0"/>
              <a:t> </a:t>
            </a:r>
            <a:r>
              <a:rPr lang="ru-RU" dirty="0" err="1"/>
              <a:t>абсолютної</a:t>
            </a:r>
            <a:r>
              <a:rPr lang="ru-RU" dirty="0"/>
              <a:t> </a:t>
            </a:r>
            <a:r>
              <a:rPr lang="ru-RU" dirty="0" err="1"/>
              <a:t>різниці</a:t>
            </a:r>
            <a:r>
              <a:rPr lang="ru-RU" dirty="0"/>
              <a:t> за набором </a:t>
            </a:r>
            <a:r>
              <a:rPr lang="ru-RU" dirty="0" err="1"/>
              <a:t>даних</a:t>
            </a:r>
            <a:endParaRPr lang="LID4096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30A6DB-B9E2-434B-87D0-042F5A51A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061" y="3535533"/>
            <a:ext cx="2467319" cy="2762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B89747-0D60-4875-A9AB-26A5CD5A8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814" y="5752018"/>
            <a:ext cx="2095792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3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5" name="Рисунок 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 dirty="0" err="1">
                <a:solidFill>
                  <a:srgbClr val="FFFFFF"/>
                </a:solidFill>
              </a:rPr>
              <a:t>Дякуємо</a:t>
            </a:r>
            <a:r>
              <a:rPr lang="ru-RU" dirty="0">
                <a:solidFill>
                  <a:srgbClr val="FFFFFF"/>
                </a:solidFill>
              </a:rPr>
              <a:t> за </a:t>
            </a:r>
            <a:r>
              <a:rPr lang="ru-RU" dirty="0" err="1">
                <a:solidFill>
                  <a:srgbClr val="FFFFFF"/>
                </a:solidFill>
              </a:rPr>
              <a:t>увагу</a:t>
            </a:r>
            <a:r>
              <a:rPr lang="ru-RU" dirty="0">
                <a:solidFill>
                  <a:srgbClr val="FFFFFF"/>
                </a:solidFill>
              </a:rPr>
              <a:t>!</a:t>
            </a:r>
          </a:p>
        </p:txBody>
      </p:sp>
      <p:grpSp>
        <p:nvGrpSpPr>
          <p:cNvPr id="14" name="Группа 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EF3AC-43E3-43BB-B156-D6743390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прогнозування</a:t>
            </a:r>
            <a:r>
              <a:rPr lang="ru-RU" dirty="0"/>
              <a:t> </a:t>
            </a:r>
            <a:r>
              <a:rPr lang="ru-RU" dirty="0" err="1"/>
              <a:t>цін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FF6865-49D6-4ACC-A5FB-58A547D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843064" cy="3678303"/>
          </a:xfrm>
        </p:spPr>
        <p:txBody>
          <a:bodyPr/>
          <a:lstStyle/>
          <a:p>
            <a:r>
              <a:rPr lang="ru-RU" dirty="0"/>
              <a:t>•	</a:t>
            </a:r>
            <a:r>
              <a:rPr lang="ru-RU" dirty="0" err="1"/>
              <a:t>Фундаментальний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— коли </a:t>
            </a:r>
            <a:r>
              <a:rPr lang="ru-RU" dirty="0" err="1"/>
              <a:t>оцінюється</a:t>
            </a:r>
            <a:r>
              <a:rPr lang="ru-RU" dirty="0"/>
              <a:t> </a:t>
            </a:r>
            <a:r>
              <a:rPr lang="ru-RU" dirty="0" err="1"/>
              <a:t>інформація</a:t>
            </a:r>
            <a:r>
              <a:rPr lang="ru-RU" dirty="0"/>
              <a:t>, яка </a:t>
            </a:r>
            <a:r>
              <a:rPr lang="ru-RU" dirty="0" err="1"/>
              <a:t>стосується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компаніі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акцій</a:t>
            </a:r>
            <a:r>
              <a:rPr lang="ru-RU" dirty="0"/>
              <a:t>. </a:t>
            </a:r>
            <a:r>
              <a:rPr lang="ru-RU" dirty="0" err="1"/>
              <a:t>Рішення</a:t>
            </a:r>
            <a:r>
              <a:rPr lang="ru-RU" dirty="0"/>
              <a:t> </a:t>
            </a:r>
            <a:r>
              <a:rPr lang="ru-RU" dirty="0" err="1"/>
              <a:t>стосовно</a:t>
            </a:r>
            <a:r>
              <a:rPr lang="ru-RU" dirty="0"/>
              <a:t> тих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 </a:t>
            </a:r>
            <a:r>
              <a:rPr lang="ru-RU" dirty="0" err="1"/>
              <a:t>приймаються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оінки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 в </a:t>
            </a:r>
            <a:r>
              <a:rPr lang="ru-RU" dirty="0" err="1"/>
              <a:t>минулому</a:t>
            </a:r>
            <a:r>
              <a:rPr lang="ru-RU" dirty="0"/>
              <a:t>.</a:t>
            </a:r>
          </a:p>
          <a:p>
            <a:r>
              <a:rPr lang="ru-RU" dirty="0"/>
              <a:t>•	</a:t>
            </a:r>
            <a:r>
              <a:rPr lang="ru-RU" dirty="0" err="1"/>
              <a:t>Технічний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— </a:t>
            </a:r>
            <a:r>
              <a:rPr lang="ru-RU" dirty="0" err="1"/>
              <a:t>розглядається</a:t>
            </a:r>
            <a:r>
              <a:rPr lang="ru-RU" dirty="0"/>
              <a:t> </a:t>
            </a:r>
            <a:r>
              <a:rPr lang="ru-RU" dirty="0" err="1"/>
              <a:t>поведінка</a:t>
            </a:r>
            <a:r>
              <a:rPr lang="ru-RU" dirty="0"/>
              <a:t> </a:t>
            </a:r>
            <a:r>
              <a:rPr lang="ru-RU" dirty="0" err="1"/>
              <a:t>ціни</a:t>
            </a:r>
            <a:r>
              <a:rPr lang="ru-RU" dirty="0"/>
              <a:t> і як результат </a:t>
            </a:r>
            <a:r>
              <a:rPr lang="ru-RU" dirty="0" err="1"/>
              <a:t>виявляються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паттерни</a:t>
            </a:r>
            <a:r>
              <a:rPr lang="ru-RU" dirty="0"/>
              <a:t> (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часових</a:t>
            </a:r>
            <a:r>
              <a:rPr lang="ru-RU" dirty="0"/>
              <a:t> </a:t>
            </a:r>
            <a:r>
              <a:rPr lang="ru-RU" dirty="0" err="1"/>
              <a:t>рядів</a:t>
            </a:r>
            <a:r>
              <a:rPr lang="ru-RU" dirty="0"/>
              <a:t>).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4ED5CB-7BC4-456E-98E8-B459CF1BB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281" y="2180496"/>
            <a:ext cx="5850279" cy="350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7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25EA1-43AE-4AED-9391-ED891EC6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ЧАСОВІ РЯДИ</a:t>
            </a:r>
            <a:endParaRPr lang="LID4096" dirty="0"/>
          </a:p>
        </p:txBody>
      </p:sp>
      <p:pic>
        <p:nvPicPr>
          <p:cNvPr id="2050" name="Picture 2" descr="WIIKI.RU: Финансовая математика - золотой ключ к тайнам Вселенной">
            <a:extLst>
              <a:ext uri="{FF2B5EF4-FFF2-40B4-BE49-F238E27FC236}">
                <a16:creationId xmlns:a16="http://schemas.microsoft.com/office/drawing/2014/main" id="{D5FCCD97-F17D-4D2C-BA2D-0FBCC88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436" y="3705225"/>
            <a:ext cx="48768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A90AC-68AB-4523-8F2C-77F44A0FEC81}"/>
              </a:ext>
            </a:extLst>
          </p:cNvPr>
          <p:cNvSpPr txBox="1"/>
          <p:nvPr/>
        </p:nvSpPr>
        <p:spPr>
          <a:xfrm>
            <a:off x="1047565" y="1979720"/>
            <a:ext cx="9721048" cy="155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dirty="0"/>
              <a:t>Часові ряди використовуються в статистиці, обробці сигналів, розпізнаванні образів, економетриці, фінансовій математиці, прогнозуванні погоди, розумному транспорті та передбаченні траєкторій, передбаченні землетрусів, </a:t>
            </a:r>
            <a:r>
              <a:rPr lang="uk-UA" dirty="0" err="1"/>
              <a:t>електроенцефалографії</a:t>
            </a:r>
            <a:r>
              <a:rPr lang="uk-UA" dirty="0"/>
              <a:t>, автоматичному керуванні, астрономії, технологіях зв'язку, а також значною мірою в будь-якій області прикладної науки та інженерії, яка включає часові вимірювання.</a:t>
            </a:r>
          </a:p>
        </p:txBody>
      </p:sp>
    </p:spTree>
    <p:extLst>
      <p:ext uri="{BB962C8B-B14F-4D97-AF65-F5344CB8AC3E}">
        <p14:creationId xmlns:p14="http://schemas.microsoft.com/office/powerpoint/2010/main" val="73736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F2AEC-28AD-4A2A-8972-EFE94FBA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МЕТОДИ ПРОГНОЗУВАННЯ ЧАСОВИХ РЯДІВ</a:t>
            </a:r>
            <a:endParaRPr lang="LID4096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D85AE6F-4E5D-4B51-A82F-EA33FFF6D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391" y="2181225"/>
            <a:ext cx="7583217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9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D53B3-D55E-4B56-820C-363E83C7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ТРЕНД, СЕЗОННІСТЬ, СВЯТА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B1386-7BF8-48C1-81B7-F30EF676FC6D}"/>
              </a:ext>
            </a:extLst>
          </p:cNvPr>
          <p:cNvSpPr txBox="1"/>
          <p:nvPr/>
        </p:nvSpPr>
        <p:spPr>
          <a:xfrm>
            <a:off x="581192" y="2257337"/>
            <a:ext cx="10427119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Ми </a:t>
            </a:r>
            <a:r>
              <a:rPr lang="ru-RU" dirty="0" err="1"/>
              <a:t>використовуємо</a:t>
            </a:r>
            <a:r>
              <a:rPr lang="ru-RU" dirty="0"/>
              <a:t> модель часового ряду з </a:t>
            </a:r>
            <a:r>
              <a:rPr lang="ru-RU" dirty="0" err="1"/>
              <a:t>трьома</a:t>
            </a:r>
            <a:r>
              <a:rPr lang="ru-RU" dirty="0"/>
              <a:t> </a:t>
            </a:r>
            <a:r>
              <a:rPr lang="ru-RU" dirty="0" err="1"/>
              <a:t>основними</a:t>
            </a:r>
            <a:r>
              <a:rPr lang="ru-RU" dirty="0"/>
              <a:t> компонентами </a:t>
            </a:r>
            <a:r>
              <a:rPr lang="ru-RU" dirty="0" err="1"/>
              <a:t>моделі</a:t>
            </a:r>
            <a:r>
              <a:rPr lang="ru-RU" dirty="0"/>
              <a:t>: тренд, </a:t>
            </a:r>
            <a:r>
              <a:rPr lang="ru-RU" dirty="0" err="1"/>
              <a:t>сезонність</a:t>
            </a:r>
            <a:r>
              <a:rPr lang="ru-RU" dirty="0"/>
              <a:t> та свята. Вони </a:t>
            </a:r>
            <a:r>
              <a:rPr lang="ru-RU" dirty="0" err="1"/>
              <a:t>об'єднані</a:t>
            </a:r>
            <a:r>
              <a:rPr lang="ru-RU" dirty="0"/>
              <a:t> у </a:t>
            </a:r>
            <a:r>
              <a:rPr lang="ru-RU" dirty="0" err="1"/>
              <a:t>наступне</a:t>
            </a:r>
            <a:r>
              <a:rPr lang="ru-RU" dirty="0"/>
              <a:t> </a:t>
            </a:r>
            <a:r>
              <a:rPr lang="ru-RU" dirty="0" err="1"/>
              <a:t>рівняння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BE2E41-4C1B-46F8-8239-3A3E25E1515A}"/>
                  </a:ext>
                </a:extLst>
              </p:cNvPr>
              <p:cNvSpPr txBox="1"/>
              <p:nvPr/>
            </p:nvSpPr>
            <p:spPr>
              <a:xfrm>
                <a:off x="686726" y="4010538"/>
                <a:ext cx="6619596" cy="2460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/>
                  <a:t>g(t) - </a:t>
                </a:r>
                <a:r>
                  <a:rPr lang="uk-UA" dirty="0"/>
                  <a:t>функція тренду, яка моделює неперіодичні зміни у значенні часового ряду</a:t>
                </a:r>
                <a:endParaRPr lang="en-US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uk-UA" dirty="0"/>
                  <a:t> </a:t>
                </a:r>
                <a:r>
                  <a:rPr lang="en-US" dirty="0"/>
                  <a:t>s(t) </a:t>
                </a:r>
                <a:r>
                  <a:rPr lang="uk-UA" dirty="0"/>
                  <a:t>представляє періодичні зміни (наприклад, тижневу та річну сезонність)</a:t>
                </a:r>
                <a:endParaRPr lang="en-US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/>
                  <a:t>h(t) </a:t>
                </a:r>
                <a:r>
                  <a:rPr lang="uk-UA" dirty="0"/>
                  <a:t>представляє наслідки свят, що відбуваються за потенційно нерегулярним графіком протягом одного або кілька днів</a:t>
                </a:r>
                <a:endParaRPr lang="en-US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dirty="0"/>
                  <a:t>представляє будь-які зміни, які не враховуються моделлю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BE2E41-4C1B-46F8-8239-3A3E25E15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26" y="4010538"/>
                <a:ext cx="6619596" cy="2460802"/>
              </a:xfrm>
              <a:prstGeom prst="rect">
                <a:avLst/>
              </a:prstGeom>
              <a:blipFill>
                <a:blip r:embed="rId2"/>
                <a:stretch>
                  <a:fillRect l="-829" t="-1485" r="-1197" b="-2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C14FC0-9404-4B9B-B68E-C9A60B7C3BC1}"/>
                  </a:ext>
                </a:extLst>
              </p:cNvPr>
              <p:cNvSpPr txBox="1"/>
              <p:nvPr/>
            </p:nvSpPr>
            <p:spPr>
              <a:xfrm>
                <a:off x="3320248" y="3222936"/>
                <a:ext cx="53842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LID4096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C14FC0-9404-4B9B-B68E-C9A60B7C3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248" y="3222936"/>
                <a:ext cx="538423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81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49687-A5E3-4461-B2FC-E76E4A02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5EB45-5DFF-4247-A886-6BB1D955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28" y="1070789"/>
            <a:ext cx="11029615" cy="3030694"/>
          </a:xfrm>
        </p:spPr>
        <p:txBody>
          <a:bodyPr/>
          <a:lstStyle/>
          <a:p>
            <a:r>
              <a:rPr lang="ru-RU" dirty="0"/>
              <a:t>У РОБОТІ ВИКОРИСТАНА БІБЛІОТЕКА </a:t>
            </a:r>
            <a:r>
              <a:rPr lang="en-US" dirty="0"/>
              <a:t>FACEBOOK PROPHET, </a:t>
            </a:r>
            <a:r>
              <a:rPr lang="uk-UA" dirty="0"/>
              <a:t>ЯКА ВИКОРИСТОВУЄ МЕОД НЕПАРАМЕТРИЧНОЇ РЕГРЕСІЇ</a:t>
            </a:r>
            <a:endParaRPr lang="uk-UA" dirty="0">
              <a:latin typeface="+mj-lt"/>
            </a:endParaRPr>
          </a:p>
          <a:p>
            <a:r>
              <a:rPr lang="uk-UA" dirty="0">
                <a:latin typeface="+mj-lt"/>
              </a:rPr>
              <a:t>ОКРІМ ІНШИХ ПЕРЕВАГ, </a:t>
            </a:r>
            <a:r>
              <a:rPr lang="uk-UA" sz="1800" dirty="0">
                <a:effectLst/>
                <a:latin typeface="+mj-lt"/>
                <a:ea typeface="Times New Roman" panose="02020603050405020304" pitchFamily="18" charset="0"/>
              </a:rPr>
              <a:t>ПРОГНОЗ ЗРОБЛЕНИЙ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PROPHET</a:t>
            </a:r>
            <a:r>
              <a:rPr lang="uk-UA" sz="1800" dirty="0">
                <a:effectLst/>
                <a:latin typeface="+mj-lt"/>
                <a:ea typeface="Times New Roman" panose="02020603050405020304" pitchFamily="18" charset="0"/>
              </a:rPr>
              <a:t> МАЄ ЗНАЧНО МЕНШУ ПОМИЛКУ ПЕРЕДБАЧЕННЯ, НІЖ ІНШІ АВТОМАТИЗОВАНІ МЕТОДИ ПРОГНОЗУВАННЯ</a:t>
            </a:r>
            <a:endParaRPr lang="LID4096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2642AF-129A-49E0-8D6C-9920C93000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0209" y="3179697"/>
            <a:ext cx="5051581" cy="36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4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85D5B-7788-4087-A200-CE431AAA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z="1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Моделювання часових рядів</a:t>
            </a:r>
            <a:br>
              <a:rPr lang="uk-UA" sz="18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LID4096" b="1" dirty="0">
              <a:latin typeface="Garamond" panose="02020404030301010803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2998A1E-44D6-4BB5-B8A1-8539A553EF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68" y="2181225"/>
            <a:ext cx="6540463" cy="3678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19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39C3A-3D31-4273-844C-2A113A6D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Графіки  часових рядів для </a:t>
            </a:r>
            <a:r>
              <a:rPr lang="uk-UA" dirty="0" err="1"/>
              <a:t>европейської</a:t>
            </a:r>
            <a:r>
              <a:rPr lang="uk-UA" dirty="0"/>
              <a:t> та сибірської цінових зон ринку</a:t>
            </a:r>
            <a:endParaRPr lang="LID4096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3E07462-6A2B-48E4-9903-AB0AA41EF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10037" r="-1807"/>
          <a:stretch/>
        </p:blipFill>
        <p:spPr>
          <a:xfrm>
            <a:off x="481551" y="1908699"/>
            <a:ext cx="11228898" cy="513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3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 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5574228-7120-4F18-A64D-330C74A3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14" y="1931848"/>
            <a:ext cx="3883833" cy="20009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FE882D-7CC5-403B-A2B3-B57C2016A620}"/>
              </a:ext>
            </a:extLst>
          </p:cNvPr>
          <p:cNvSpPr txBox="1"/>
          <p:nvPr/>
        </p:nvSpPr>
        <p:spPr>
          <a:xfrm>
            <a:off x="858334" y="5448221"/>
            <a:ext cx="297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Приводимо до потрібного формату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A68135-961C-4114-98B4-10FD03031336}"/>
              </a:ext>
            </a:extLst>
          </p:cNvPr>
          <p:cNvSpPr txBox="1"/>
          <p:nvPr/>
        </p:nvSpPr>
        <p:spPr>
          <a:xfrm>
            <a:off x="6897949" y="5448220"/>
            <a:ext cx="411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Створюємо об’єкт класу </a:t>
            </a:r>
            <a:r>
              <a:rPr lang="en-US" dirty="0">
                <a:solidFill>
                  <a:schemeClr val="bg1"/>
                </a:solidFill>
              </a:rPr>
              <a:t>Prophet </a:t>
            </a:r>
            <a:r>
              <a:rPr lang="uk-UA" dirty="0">
                <a:solidFill>
                  <a:schemeClr val="bg1"/>
                </a:solidFill>
              </a:rPr>
              <a:t>та навчаємо його, будуємо прогноз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84E1F20-69A0-4F19-BDD1-B94CA39B6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95001"/>
            <a:ext cx="5290327" cy="29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0</TotalTime>
  <Words>384</Words>
  <Application>Microsoft Office PowerPoint</Application>
  <PresentationFormat>Широкоэкранный</PresentationFormat>
  <Paragraphs>36</Paragraphs>
  <Slides>15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Calibri</vt:lpstr>
      <vt:lpstr>Cambria Math</vt:lpstr>
      <vt:lpstr>Corbel</vt:lpstr>
      <vt:lpstr>Garamond</vt:lpstr>
      <vt:lpstr>Gill Sans MT</vt:lpstr>
      <vt:lpstr>Wingdings 2</vt:lpstr>
      <vt:lpstr>Дивиденд</vt:lpstr>
      <vt:lpstr>Прогнозування цін на елекроенергію</vt:lpstr>
      <vt:lpstr>методи прогнозування цін:</vt:lpstr>
      <vt:lpstr>ЧАСОВІ РЯДИ</vt:lpstr>
      <vt:lpstr>МЕТОДИ ПРОГНОЗУВАННЯ ЧАСОВИХ РЯДІВ</vt:lpstr>
      <vt:lpstr>ТРЕНД, СЕЗОННІСТЬ, СВЯТА</vt:lpstr>
      <vt:lpstr>PROPHET</vt:lpstr>
      <vt:lpstr>Моделювання часових рядів </vt:lpstr>
      <vt:lpstr>Графіки  часових рядів для европейської та сибірської цінових зон ринку</vt:lpstr>
      <vt:lpstr>Презентация PowerPoint</vt:lpstr>
      <vt:lpstr>За замовчуванням бібліотека надає багато багатослівного висновку у процесі навчання.   висновок підсумовує те, що сталося у процесі навчання моделі, зокрема, процеси оптимізації, які виконувались.</vt:lpstr>
      <vt:lpstr>Презентация PowerPoint</vt:lpstr>
      <vt:lpstr>Вивід </vt:lpstr>
      <vt:lpstr>Для візуалізації використаємо plotly, щоб зробити графік інтерактивним </vt:lpstr>
      <vt:lpstr>Оцінка якості</vt:lpstr>
      <vt:lpstr>Дякуємо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2021-12-25T17:08:14Z</dcterms:created>
  <dcterms:modified xsi:type="dcterms:W3CDTF">2021-12-25T19:55:01Z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