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56" r:id="rId2"/>
    <p:sldId id="259" r:id="rId3"/>
    <p:sldId id="264" r:id="rId4"/>
    <p:sldId id="267" r:id="rId5"/>
    <p:sldId id="270" r:id="rId6"/>
    <p:sldId id="269" r:id="rId7"/>
    <p:sldId id="268"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D3B3C7E-BC2D-4436-8B03-AC421FA66787}"/>
              </a:ext>
            </a:extLst>
          </p:cNvPr>
          <p:cNvSpPr/>
          <p:nvPr/>
        </p:nvSpPr>
        <p:spPr>
          <a:xfrm>
            <a:off x="160920" y="157606"/>
            <a:ext cx="11870161" cy="65427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6887E-4265-46F7-9DE0-605FFFC90761}"/>
              </a:ext>
            </a:extLst>
          </p:cNvPr>
          <p:cNvSpPr>
            <a:spLocks noGrp="1"/>
          </p:cNvSpPr>
          <p:nvPr>
            <p:ph type="ctrTitle" hasCustomPrompt="1"/>
          </p:nvPr>
        </p:nvSpPr>
        <p:spPr>
          <a:xfrm>
            <a:off x="2035130" y="1066800"/>
            <a:ext cx="8112369" cy="2073119"/>
          </a:xfrm>
        </p:spPr>
        <p:txBody>
          <a:bodyPr anchor="b">
            <a:normAutofit/>
          </a:bodyPr>
          <a:lstStyle>
            <a:lvl1pPr algn="ctr">
              <a:lnSpc>
                <a:spcPct val="110000"/>
              </a:lnSpc>
              <a:defRPr sz="2800" cap="all" spc="390" baseline="0"/>
            </a:lvl1pPr>
          </a:lstStyle>
          <a:p>
            <a:r>
              <a:rPr lang="en-US" dirty="0"/>
              <a:t>CLICK TO EDIT MASTER TITLE STYLE</a:t>
            </a:r>
          </a:p>
        </p:txBody>
      </p:sp>
      <p:sp>
        <p:nvSpPr>
          <p:cNvPr id="3" name="Subtitle 2">
            <a:extLst>
              <a:ext uri="{FF2B5EF4-FFF2-40B4-BE49-F238E27FC236}">
                <a16:creationId xmlns:a16="http://schemas.microsoft.com/office/drawing/2014/main" id="{7EDB1A74-54F5-45CA-8922-87FFD57515D4}"/>
              </a:ext>
            </a:extLst>
          </p:cNvPr>
          <p:cNvSpPr>
            <a:spLocks noGrp="1"/>
          </p:cNvSpPr>
          <p:nvPr>
            <p:ph type="subTitle" idx="1"/>
          </p:nvPr>
        </p:nvSpPr>
        <p:spPr>
          <a:xfrm>
            <a:off x="2175804" y="4876802"/>
            <a:ext cx="7821637" cy="1028697"/>
          </a:xfrm>
        </p:spPr>
        <p:txBody>
          <a:bodyPr>
            <a:normAutofit/>
          </a:bodyPr>
          <a:lstStyle>
            <a:lvl1pPr marL="0" indent="0" algn="ct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B6BE6EF-9D0F-4ABF-B92C-E967FE3F16CF}"/>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5" name="Footer Placeholder 4">
            <a:extLst>
              <a:ext uri="{FF2B5EF4-FFF2-40B4-BE49-F238E27FC236}">
                <a16:creationId xmlns:a16="http://schemas.microsoft.com/office/drawing/2014/main" id="{4E4AB150-954C-4F02-89AC-DA7163D75C39}"/>
              </a:ext>
            </a:extLst>
          </p:cNvPr>
          <p:cNvSpPr>
            <a:spLocks noGrp="1"/>
          </p:cNvSpPr>
          <p:nvPr>
            <p:ph type="ftr" sz="quarter" idx="11"/>
          </p:nvPr>
        </p:nvSpPr>
        <p:spPr>
          <a:xfrm>
            <a:off x="7279965" y="6245352"/>
            <a:ext cx="4114800" cy="365125"/>
          </a:xfrm>
        </p:spPr>
        <p:txBody>
          <a:bodyPr/>
          <a:lstStyle/>
          <a:p>
            <a:endParaRPr lang="en-US"/>
          </a:p>
        </p:txBody>
      </p:sp>
      <p:sp>
        <p:nvSpPr>
          <p:cNvPr id="6" name="Slide Number Placeholder 5">
            <a:extLst>
              <a:ext uri="{FF2B5EF4-FFF2-40B4-BE49-F238E27FC236}">
                <a16:creationId xmlns:a16="http://schemas.microsoft.com/office/drawing/2014/main" id="{E8E16270-CBD7-4ACC-BFC5-9CADE7226688}"/>
              </a:ext>
            </a:extLst>
          </p:cNvPr>
          <p:cNvSpPr>
            <a:spLocks noGrp="1"/>
          </p:cNvSpPr>
          <p:nvPr>
            <p:ph type="sldNum" sz="quarter" idx="12"/>
          </p:nvPr>
        </p:nvSpPr>
        <p:spPr/>
        <p:txBody>
          <a:bodyPr/>
          <a:lstStyle/>
          <a:p>
            <a:fld id="{19590046-DA73-4BBF-84B5-C08E6F75191A}" type="slidenum">
              <a:rPr lang="en-US" smtClean="0"/>
              <a:t>‹#›</a:t>
            </a:fld>
            <a:endParaRPr lang="en-US"/>
          </a:p>
        </p:txBody>
      </p:sp>
      <p:grpSp>
        <p:nvGrpSpPr>
          <p:cNvPr id="7" name="Group 6">
            <a:extLst>
              <a:ext uri="{FF2B5EF4-FFF2-40B4-BE49-F238E27FC236}">
                <a16:creationId xmlns:a16="http://schemas.microsoft.com/office/drawing/2014/main" id="{79B5D0C1-066E-4C02-A6B8-59FAE4A19724}"/>
              </a:ext>
            </a:extLst>
          </p:cNvPr>
          <p:cNvGrpSpPr/>
          <p:nvPr/>
        </p:nvGrpSpPr>
        <p:grpSpPr>
          <a:xfrm>
            <a:off x="5662258" y="4240546"/>
            <a:ext cx="867485" cy="115439"/>
            <a:chOff x="8910933" y="1861308"/>
            <a:chExt cx="867485" cy="115439"/>
          </a:xfrm>
        </p:grpSpPr>
        <p:sp>
          <p:nvSpPr>
            <p:cNvPr id="8" name="Rectangle 7">
              <a:extLst>
                <a:ext uri="{FF2B5EF4-FFF2-40B4-BE49-F238E27FC236}">
                  <a16:creationId xmlns:a16="http://schemas.microsoft.com/office/drawing/2014/main" id="{D4386904-AFDC-449E-8D1B-906B305EBDA7}"/>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70778F2-11E8-428C-8324-479CA9D6FE92}"/>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A0BE89E-CB2D-48BA-A8D2-533FAAAA725F}"/>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718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126-542A-43AD-8078-EE356516544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4A5F98B-5F32-4561-BFBC-9F6E5DA0A347}"/>
              </a:ext>
            </a:extLst>
          </p:cNvPr>
          <p:cNvSpPr>
            <a:spLocks noGrp="1"/>
          </p:cNvSpPr>
          <p:nvPr>
            <p:ph type="body" orient="vert" idx="1"/>
          </p:nvPr>
        </p:nvSpPr>
        <p:spPr>
          <a:xfrm>
            <a:off x="1028700" y="2161903"/>
            <a:ext cx="10134600" cy="374359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73D0DD-B04E-4E48-8EE1-51E46131A9A2}"/>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5" name="Footer Placeholder 4">
            <a:extLst>
              <a:ext uri="{FF2B5EF4-FFF2-40B4-BE49-F238E27FC236}">
                <a16:creationId xmlns:a16="http://schemas.microsoft.com/office/drawing/2014/main" id="{0481352D-F9C0-4442-9601-A09A7655E6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FC0801-9C45-40AE-AB33-5742CDA4DAC7}"/>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45645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946561-59BF-4566-AD2C-9B05C4771DF4}"/>
              </a:ext>
            </a:extLst>
          </p:cNvPr>
          <p:cNvSpPr>
            <a:spLocks noGrp="1"/>
          </p:cNvSpPr>
          <p:nvPr>
            <p:ph type="title" orient="vert"/>
          </p:nvPr>
        </p:nvSpPr>
        <p:spPr>
          <a:xfrm>
            <a:off x="9196250" y="723899"/>
            <a:ext cx="2271849" cy="54102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1DF7870-6CBD-47E2-854C-68141BAA101D}"/>
              </a:ext>
            </a:extLst>
          </p:cNvPr>
          <p:cNvSpPr>
            <a:spLocks noGrp="1"/>
          </p:cNvSpPr>
          <p:nvPr>
            <p:ph type="body" orient="vert" idx="1"/>
          </p:nvPr>
        </p:nvSpPr>
        <p:spPr>
          <a:xfrm>
            <a:off x="723900" y="723899"/>
            <a:ext cx="8302534" cy="5410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712FAF3-C106-49CB-A845-1FC7F731399D}"/>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5" name="Footer Placeholder 4">
            <a:extLst>
              <a:ext uri="{FF2B5EF4-FFF2-40B4-BE49-F238E27FC236}">
                <a16:creationId xmlns:a16="http://schemas.microsoft.com/office/drawing/2014/main" id="{E34D5CCC-00E8-48FA-91A6-921E7B6440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E1751-E7AA-406D-A977-1ACEF1FBD134}"/>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6071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DC87-4B97-4A7C-BC4C-6E772456161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B59FD9-57FD-4ABA-9FCD-7954052534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7BD40E-B0AA-47B8-900F-488A8AEC1BC2}"/>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5" name="Footer Placeholder 4">
            <a:extLst>
              <a:ext uri="{FF2B5EF4-FFF2-40B4-BE49-F238E27FC236}">
                <a16:creationId xmlns:a16="http://schemas.microsoft.com/office/drawing/2014/main" id="{865E623C-1E35-4485-A5B4-A71969BE7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C6BB9-EF4F-465E-985B-34521F68C583}"/>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7205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87F5577-D71B-4279-B07A-62F703E5D1DC}"/>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5" name="Footer Placeholder 4">
            <a:extLst>
              <a:ext uri="{FF2B5EF4-FFF2-40B4-BE49-F238E27FC236}">
                <a16:creationId xmlns:a16="http://schemas.microsoft.com/office/drawing/2014/main" id="{F648367D-C35C-4023-BEBE-F834D033B0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BFCF8A-B8C6-496A-98A5-BBB52DB70F16}"/>
              </a:ext>
            </a:extLst>
          </p:cNvPr>
          <p:cNvSpPr>
            <a:spLocks noGrp="1"/>
          </p:cNvSpPr>
          <p:nvPr>
            <p:ph type="sldNum" sz="quarter" idx="12"/>
          </p:nvPr>
        </p:nvSpPr>
        <p:spPr/>
        <p:txBody>
          <a:bodyPr/>
          <a:lstStyle/>
          <a:p>
            <a:fld id="{19590046-DA73-4BBF-84B5-C08E6F75191A}" type="slidenum">
              <a:rPr lang="en-US" smtClean="0"/>
              <a:t>‹#›</a:t>
            </a:fld>
            <a:endParaRPr lang="en-US"/>
          </a:p>
        </p:txBody>
      </p:sp>
      <p:sp>
        <p:nvSpPr>
          <p:cNvPr id="11" name="Rectangle 5">
            <a:extLst>
              <a:ext uri="{FF2B5EF4-FFF2-40B4-BE49-F238E27FC236}">
                <a16:creationId xmlns:a16="http://schemas.microsoft.com/office/drawing/2014/main" id="{CDE45C10-227D-42DF-A888-EEFD3784FA8E}"/>
              </a:ext>
              <a:ext uri="{C183D7F6-B498-43B3-948B-1728B52AA6E4}">
                <adec:decorative xmlns:adec="http://schemas.microsoft.com/office/drawing/2017/decorative" val="1"/>
              </a:ext>
            </a:extLst>
          </p:cNvPr>
          <p:cNvSpPr/>
          <p:nvPr/>
        </p:nvSpPr>
        <p:spPr>
          <a:xfrm>
            <a:off x="723900" y="750338"/>
            <a:ext cx="4580642" cy="5494694"/>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6096000 w 6096000"/>
              <a:gd name="connsiteY2" fmla="*/ 6858000 h 6858000"/>
              <a:gd name="connsiteX3" fmla="*/ 3058886 w 6096000"/>
              <a:gd name="connsiteY3" fmla="*/ 6858000 h 6858000"/>
              <a:gd name="connsiteX4" fmla="*/ 0 w 6096000"/>
              <a:gd name="connsiteY4" fmla="*/ 6858000 h 6858000"/>
              <a:gd name="connsiteX5" fmla="*/ 0 w 6096000"/>
              <a:gd name="connsiteY5" fmla="*/ 0 h 6858000"/>
              <a:gd name="connsiteX0" fmla="*/ 0 w 6096000"/>
              <a:gd name="connsiteY0" fmla="*/ 0 h 6858000"/>
              <a:gd name="connsiteX1" fmla="*/ 6096000 w 6096000"/>
              <a:gd name="connsiteY1" fmla="*/ 0 h 6858000"/>
              <a:gd name="connsiteX2" fmla="*/ 6096000 w 6096000"/>
              <a:gd name="connsiteY2" fmla="*/ 6858000 h 6858000"/>
              <a:gd name="connsiteX3" fmla="*/ 3037115 w 6096000"/>
              <a:gd name="connsiteY3" fmla="*/ 5889172 h 6858000"/>
              <a:gd name="connsiteX4" fmla="*/ 0 w 6096000"/>
              <a:gd name="connsiteY4" fmla="*/ 6858000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6096000" y="0"/>
                </a:lnTo>
                <a:lnTo>
                  <a:pt x="6096000" y="6858000"/>
                </a:lnTo>
                <a:lnTo>
                  <a:pt x="3037115" y="5889172"/>
                </a:lnTo>
                <a:lnTo>
                  <a:pt x="0" y="6858000"/>
                </a:lnTo>
                <a:lnTo>
                  <a:pt x="0" y="0"/>
                </a:lnTo>
                <a:close/>
              </a:path>
            </a:pathLst>
          </a:custGeom>
          <a:solidFill>
            <a:schemeClr val="bg2">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A214944-8898-48BC-AE6F-065DA7BBB8E8}"/>
              </a:ext>
              <a:ext uri="{C183D7F6-B498-43B3-948B-1728B52AA6E4}">
                <adec:decorative xmlns:adec="http://schemas.microsoft.com/office/drawing/2017/decorative" val="1"/>
              </a:ext>
            </a:extLst>
          </p:cNvPr>
          <p:cNvGrpSpPr/>
          <p:nvPr/>
        </p:nvGrpSpPr>
        <p:grpSpPr>
          <a:xfrm>
            <a:off x="2580478" y="4714704"/>
            <a:ext cx="867485" cy="115439"/>
            <a:chOff x="8910933" y="1861308"/>
            <a:chExt cx="867485" cy="115439"/>
          </a:xfrm>
        </p:grpSpPr>
        <p:sp>
          <p:nvSpPr>
            <p:cNvPr id="8" name="Rectangle 7">
              <a:extLst>
                <a:ext uri="{FF2B5EF4-FFF2-40B4-BE49-F238E27FC236}">
                  <a16:creationId xmlns:a16="http://schemas.microsoft.com/office/drawing/2014/main" id="{B94B3AAB-30C4-441D-B481-D253F8325953}"/>
                </a:ext>
              </a:extLst>
            </p:cNvPr>
            <p:cNvSpPr/>
            <p:nvPr/>
          </p:nvSpPr>
          <p:spPr>
            <a:xfrm rot="18964825" flipH="1">
              <a:off x="9286956" y="1861308"/>
              <a:ext cx="115439" cy="115439"/>
            </a:xfrm>
            <a:prstGeom prst="rect">
              <a:avLst/>
            </a:prstGeom>
            <a:noFill/>
            <a:ln w="158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ffectLst>
                  <a:outerShdw blurRad="38100" dist="38100" dir="2700000" algn="tl">
                    <a:srgbClr val="000000">
                      <a:alpha val="43137"/>
                    </a:srgbClr>
                  </a:outerShdw>
                </a:effectLst>
              </a:endParaRPr>
            </a:p>
          </p:txBody>
        </p:sp>
        <p:cxnSp>
          <p:nvCxnSpPr>
            <p:cNvPr id="9" name="Straight Connector 8">
              <a:extLst>
                <a:ext uri="{FF2B5EF4-FFF2-40B4-BE49-F238E27FC236}">
                  <a16:creationId xmlns:a16="http://schemas.microsoft.com/office/drawing/2014/main" id="{FDCB6176-5585-40BC-BC9C-CA625F989F1B}"/>
                </a:ext>
              </a:extLst>
            </p:cNvPr>
            <p:cNvCxnSpPr/>
            <p:nvPr/>
          </p:nvCxnSpPr>
          <p:spPr>
            <a:xfrm>
              <a:off x="9426289"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7C4F1D9-97D8-43DD-A319-C56367F97FCE}"/>
                </a:ext>
              </a:extLst>
            </p:cNvPr>
            <p:cNvCxnSpPr/>
            <p:nvPr/>
          </p:nvCxnSpPr>
          <p:spPr>
            <a:xfrm>
              <a:off x="8910933" y="1919027"/>
              <a:ext cx="352129"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25E64ED-B373-4866-B5A2-E805D3168BBB}"/>
              </a:ext>
            </a:extLst>
          </p:cNvPr>
          <p:cNvSpPr>
            <a:spLocks noGrp="1"/>
          </p:cNvSpPr>
          <p:nvPr>
            <p:ph type="title"/>
          </p:nvPr>
        </p:nvSpPr>
        <p:spPr>
          <a:xfrm>
            <a:off x="1151291" y="1274475"/>
            <a:ext cx="3761832" cy="2823913"/>
          </a:xfrm>
        </p:spPr>
        <p:txBody>
          <a:bodyPr anchor="b">
            <a:normAutofit/>
          </a:bodyPr>
          <a:lstStyle>
            <a:lvl1pPr algn="ctr">
              <a:defRPr sz="3200" cap="all" spc="600" baseline="0"/>
            </a:lvl1pPr>
          </a:lstStyle>
          <a:p>
            <a:r>
              <a:rPr lang="en-US" dirty="0"/>
              <a:t>Click to edit Master title style</a:t>
            </a:r>
          </a:p>
        </p:txBody>
      </p:sp>
      <p:sp>
        <p:nvSpPr>
          <p:cNvPr id="3" name="Text Placeholder 2">
            <a:extLst>
              <a:ext uri="{FF2B5EF4-FFF2-40B4-BE49-F238E27FC236}">
                <a16:creationId xmlns:a16="http://schemas.microsoft.com/office/drawing/2014/main" id="{AB6D6168-DDAE-41B2-A0D5-42185A2D028C}"/>
              </a:ext>
            </a:extLst>
          </p:cNvPr>
          <p:cNvSpPr>
            <a:spLocks noGrp="1"/>
          </p:cNvSpPr>
          <p:nvPr>
            <p:ph type="body" idx="1"/>
          </p:nvPr>
        </p:nvSpPr>
        <p:spPr>
          <a:xfrm>
            <a:off x="6556756" y="2730304"/>
            <a:ext cx="4383030" cy="1397390"/>
          </a:xfrm>
        </p:spPr>
        <p:txBody>
          <a:bodyPr anchor="ctr">
            <a:normAutofit/>
          </a:bodyPr>
          <a:lstStyle>
            <a:lvl1pPr marL="0" indent="0" algn="ctr">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810613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25EB-71EE-41B3-89D2-47A0C7C359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662F7D-C4AD-4BD4-AAC8-F0223EE4A38B}"/>
              </a:ext>
            </a:extLst>
          </p:cNvPr>
          <p:cNvSpPr>
            <a:spLocks noGrp="1"/>
          </p:cNvSpPr>
          <p:nvPr>
            <p:ph sz="half" idx="1"/>
          </p:nvPr>
        </p:nvSpPr>
        <p:spPr>
          <a:xfrm>
            <a:off x="1037305" y="2155369"/>
            <a:ext cx="4953000" cy="399832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D0FB088-28C6-4667-8DF2-0DE32AE3EC30}"/>
              </a:ext>
            </a:extLst>
          </p:cNvPr>
          <p:cNvSpPr>
            <a:spLocks noGrp="1"/>
          </p:cNvSpPr>
          <p:nvPr>
            <p:ph sz="half" idx="2"/>
          </p:nvPr>
        </p:nvSpPr>
        <p:spPr>
          <a:xfrm>
            <a:off x="6172200" y="2155369"/>
            <a:ext cx="4953000" cy="39983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F36095F-AE34-4E94-B722-E3A1205AEEDC}"/>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6" name="Footer Placeholder 5">
            <a:extLst>
              <a:ext uri="{FF2B5EF4-FFF2-40B4-BE49-F238E27FC236}">
                <a16:creationId xmlns:a16="http://schemas.microsoft.com/office/drawing/2014/main" id="{6E06A8E6-BD94-48EA-8F35-DA0DF910A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78AEF-56B8-49F5-81E8-663B1FFA073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3944702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F873F-001F-4254-97F3-05329E6A7B67}"/>
              </a:ext>
            </a:extLst>
          </p:cNvPr>
          <p:cNvSpPr>
            <a:spLocks noGrp="1"/>
          </p:cNvSpPr>
          <p:nvPr>
            <p:ph type="title"/>
          </p:nvPr>
        </p:nvSpPr>
        <p:spPr>
          <a:xfrm>
            <a:off x="1028700" y="555171"/>
            <a:ext cx="10134600" cy="113551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4A37B575-060F-4296-A28A-93DA109F96F5}"/>
              </a:ext>
            </a:extLst>
          </p:cNvPr>
          <p:cNvSpPr>
            <a:spLocks noGrp="1"/>
          </p:cNvSpPr>
          <p:nvPr>
            <p:ph type="body" idx="1"/>
          </p:nvPr>
        </p:nvSpPr>
        <p:spPr>
          <a:xfrm>
            <a:off x="1037306" y="1801620"/>
            <a:ext cx="4849036"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BA581A51-F4D1-4A02-9918-C416F820B646}"/>
              </a:ext>
            </a:extLst>
          </p:cNvPr>
          <p:cNvSpPr>
            <a:spLocks noGrp="1"/>
          </p:cNvSpPr>
          <p:nvPr>
            <p:ph sz="half" idx="2"/>
          </p:nvPr>
        </p:nvSpPr>
        <p:spPr>
          <a:xfrm>
            <a:off x="1037306" y="2619103"/>
            <a:ext cx="4849036"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916D0-3DFE-455D-9888-3FDEFD3DE0CD}"/>
              </a:ext>
            </a:extLst>
          </p:cNvPr>
          <p:cNvSpPr>
            <a:spLocks noGrp="1"/>
          </p:cNvSpPr>
          <p:nvPr>
            <p:ph type="body" sz="quarter" idx="3"/>
          </p:nvPr>
        </p:nvSpPr>
        <p:spPr>
          <a:xfrm>
            <a:off x="6250108" y="1801620"/>
            <a:ext cx="4904585" cy="814387"/>
          </a:xfrm>
        </p:spPr>
        <p:txBody>
          <a:bodyPr anchor="b">
            <a:normAutofit/>
          </a:bodyPr>
          <a:lstStyle>
            <a:lvl1pPr marL="0" indent="0">
              <a:buNone/>
              <a:defRPr sz="18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093D763-0643-4A48-8007-93391C59F6D5}"/>
              </a:ext>
            </a:extLst>
          </p:cNvPr>
          <p:cNvSpPr>
            <a:spLocks noGrp="1"/>
          </p:cNvSpPr>
          <p:nvPr>
            <p:ph sz="quarter" idx="4"/>
          </p:nvPr>
        </p:nvSpPr>
        <p:spPr>
          <a:xfrm>
            <a:off x="6250108" y="2619103"/>
            <a:ext cx="4904585" cy="3514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A2D07B-3A5D-41C2-83B8-BD1AD6522CAD}"/>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8" name="Footer Placeholder 7">
            <a:extLst>
              <a:ext uri="{FF2B5EF4-FFF2-40B4-BE49-F238E27FC236}">
                <a16:creationId xmlns:a16="http://schemas.microsoft.com/office/drawing/2014/main" id="{0E2C1367-FE5A-4CDD-B85B-724FFFE5B5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2F244-23EB-4E1A-B74F-77F23F87978D}"/>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2983680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6C0A-BEF4-4DE4-A9D2-C60298FC7F9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67C0AC-3C98-4D68-AE72-CFFA1638CC02}"/>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4" name="Footer Placeholder 3">
            <a:extLst>
              <a:ext uri="{FF2B5EF4-FFF2-40B4-BE49-F238E27FC236}">
                <a16:creationId xmlns:a16="http://schemas.microsoft.com/office/drawing/2014/main" id="{FEA7722A-E2E4-45D2-8A20-4853ED6837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46B9201-B20B-4412-B745-F2F6A91487E8}"/>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706816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C4889A-9ABE-4409-BAD8-F84C36C1FA09}"/>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3" name="Footer Placeholder 2">
            <a:extLst>
              <a:ext uri="{FF2B5EF4-FFF2-40B4-BE49-F238E27FC236}">
                <a16:creationId xmlns:a16="http://schemas.microsoft.com/office/drawing/2014/main" id="{7DDA5A70-FE21-4CB6-A67B-1DC798E9E3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84AD11-7FD2-432C-A6AB-395BE9275C1B}"/>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990948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397CF-9CDD-4E78-8F35-A2FFE7867419}"/>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7194BFE-7A85-4123-B0F7-4DB1C141CE60}"/>
              </a:ext>
            </a:extLst>
          </p:cNvPr>
          <p:cNvSpPr>
            <a:spLocks noGrp="1"/>
          </p:cNvSpPr>
          <p:nvPr>
            <p:ph idx="1"/>
          </p:nvPr>
        </p:nvSpPr>
        <p:spPr>
          <a:xfrm>
            <a:off x="5183188" y="1066800"/>
            <a:ext cx="6172200" cy="48386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EFD6D-1929-4A73-A860-22A36FF5C17D}"/>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B399A5-94A1-4452-AFF0-918BDA8B14F9}"/>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6" name="Footer Placeholder 5">
            <a:extLst>
              <a:ext uri="{FF2B5EF4-FFF2-40B4-BE49-F238E27FC236}">
                <a16:creationId xmlns:a16="http://schemas.microsoft.com/office/drawing/2014/main" id="{489589D8-DD83-406C-A77A-176D23993B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46024-82ED-40EF-8846-F6CC44BC53DE}"/>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1202965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D12FA-83A4-42AF-98D7-312C4C5A7128}"/>
              </a:ext>
            </a:extLst>
          </p:cNvPr>
          <p:cNvSpPr>
            <a:spLocks noGrp="1"/>
          </p:cNvSpPr>
          <p:nvPr>
            <p:ph type="title"/>
          </p:nvPr>
        </p:nvSpPr>
        <p:spPr>
          <a:xfrm>
            <a:off x="1066800" y="457200"/>
            <a:ext cx="3705225"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6CF1DC8-2932-4C6E-BFBB-8BA1C9598425}"/>
              </a:ext>
            </a:extLst>
          </p:cNvPr>
          <p:cNvSpPr>
            <a:spLocks noGrp="1"/>
          </p:cNvSpPr>
          <p:nvPr>
            <p:ph type="pic" idx="1"/>
          </p:nvPr>
        </p:nvSpPr>
        <p:spPr>
          <a:xfrm>
            <a:off x="5183188" y="1066800"/>
            <a:ext cx="5942012" cy="4838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D6E0000-EF01-46A5-8A71-25FB7EA3F94A}"/>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1AD40B-9246-4532-9F73-5BA9061C3ABA}"/>
              </a:ext>
            </a:extLst>
          </p:cNvPr>
          <p:cNvSpPr>
            <a:spLocks noGrp="1"/>
          </p:cNvSpPr>
          <p:nvPr>
            <p:ph type="dt" sz="half" idx="10"/>
          </p:nvPr>
        </p:nvSpPr>
        <p:spPr/>
        <p:txBody>
          <a:bodyPr/>
          <a:lstStyle/>
          <a:p>
            <a:fld id="{C485584D-7D79-4248-9986-4CA35242F944}" type="datetimeFigureOut">
              <a:rPr lang="en-US" smtClean="0"/>
              <a:t>3/22/2025</a:t>
            </a:fld>
            <a:endParaRPr lang="en-US"/>
          </a:p>
        </p:txBody>
      </p:sp>
      <p:sp>
        <p:nvSpPr>
          <p:cNvPr id="6" name="Footer Placeholder 5">
            <a:extLst>
              <a:ext uri="{FF2B5EF4-FFF2-40B4-BE49-F238E27FC236}">
                <a16:creationId xmlns:a16="http://schemas.microsoft.com/office/drawing/2014/main" id="{8BE6B9A0-5B1C-4F7B-828A-EF74E51478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2E99FB-C932-4165-A612-8B302D8F7229}"/>
              </a:ext>
            </a:extLst>
          </p:cNvPr>
          <p:cNvSpPr>
            <a:spLocks noGrp="1"/>
          </p:cNvSpPr>
          <p:nvPr>
            <p:ph type="sldNum" sz="quarter" idx="12"/>
          </p:nvPr>
        </p:nvSpPr>
        <p:spPr/>
        <p:txBody>
          <a:bodyPr/>
          <a:lstStyle/>
          <a:p>
            <a:fld id="{19590046-DA73-4BBF-84B5-C08E6F75191A}" type="slidenum">
              <a:rPr lang="en-US" smtClean="0"/>
              <a:t>‹#›</a:t>
            </a:fld>
            <a:endParaRPr lang="en-US"/>
          </a:p>
        </p:txBody>
      </p:sp>
    </p:spTree>
    <p:extLst>
      <p:ext uri="{BB962C8B-B14F-4D97-AF65-F5344CB8AC3E}">
        <p14:creationId xmlns:p14="http://schemas.microsoft.com/office/powerpoint/2010/main" val="705961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CE7638-D991-46E7-BF2C-67D1AC829628}"/>
              </a:ext>
            </a:extLst>
          </p:cNvPr>
          <p:cNvSpPr>
            <a:spLocks noGrp="1"/>
          </p:cNvSpPr>
          <p:nvPr>
            <p:ph type="title"/>
          </p:nvPr>
        </p:nvSpPr>
        <p:spPr>
          <a:xfrm>
            <a:off x="1028700" y="723900"/>
            <a:ext cx="10134600" cy="128848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A7C6B9C-4923-4DAB-9748-D5CD289EB978}"/>
              </a:ext>
            </a:extLst>
          </p:cNvPr>
          <p:cNvSpPr>
            <a:spLocks noGrp="1"/>
          </p:cNvSpPr>
          <p:nvPr>
            <p:ph type="body" idx="1"/>
          </p:nvPr>
        </p:nvSpPr>
        <p:spPr>
          <a:xfrm>
            <a:off x="1028700" y="2161903"/>
            <a:ext cx="10134600" cy="3969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E7578CF6-4B33-40E4-B881-5F4C568378E1}"/>
              </a:ext>
            </a:extLst>
          </p:cNvPr>
          <p:cNvSpPr>
            <a:spLocks noGrp="1"/>
          </p:cNvSpPr>
          <p:nvPr>
            <p:ph type="sldNum" sz="quarter" idx="4"/>
          </p:nvPr>
        </p:nvSpPr>
        <p:spPr>
          <a:xfrm>
            <a:off x="11394765" y="6245032"/>
            <a:ext cx="524491" cy="365125"/>
          </a:xfrm>
          <a:prstGeom prst="rect">
            <a:avLst/>
          </a:prstGeom>
        </p:spPr>
        <p:txBody>
          <a:bodyPr vert="horz" lIns="91440" tIns="45720" rIns="91440" bIns="45720" rtlCol="0" anchor="ctr"/>
          <a:lstStyle>
            <a:lvl1pPr algn="r">
              <a:defRPr sz="1050">
                <a:solidFill>
                  <a:schemeClr val="tx2"/>
                </a:solidFill>
              </a:defRPr>
            </a:lvl1pPr>
          </a:lstStyle>
          <a:p>
            <a:fld id="{19590046-DA73-4BBF-84B5-C08E6F75191A}" type="slidenum">
              <a:rPr lang="en-US" smtClean="0"/>
              <a:t>‹#›</a:t>
            </a:fld>
            <a:endParaRPr lang="en-US"/>
          </a:p>
        </p:txBody>
      </p:sp>
      <p:sp>
        <p:nvSpPr>
          <p:cNvPr id="4" name="Date Placeholder 3">
            <a:extLst>
              <a:ext uri="{FF2B5EF4-FFF2-40B4-BE49-F238E27FC236}">
                <a16:creationId xmlns:a16="http://schemas.microsoft.com/office/drawing/2014/main" id="{25AE857E-F564-4539-9984-10435B6140AC}"/>
              </a:ext>
            </a:extLst>
          </p:cNvPr>
          <p:cNvSpPr>
            <a:spLocks noGrp="1"/>
          </p:cNvSpPr>
          <p:nvPr>
            <p:ph type="dt" sz="half" idx="2"/>
          </p:nvPr>
        </p:nvSpPr>
        <p:spPr>
          <a:xfrm>
            <a:off x="354841" y="6245032"/>
            <a:ext cx="2659380" cy="365125"/>
          </a:xfrm>
          <a:prstGeom prst="rect">
            <a:avLst/>
          </a:prstGeom>
        </p:spPr>
        <p:txBody>
          <a:bodyPr vert="horz" lIns="91440" tIns="45720" rIns="91440" bIns="45720" rtlCol="0" anchor="ctr"/>
          <a:lstStyle>
            <a:lvl1pPr algn="l">
              <a:defRPr sz="1050">
                <a:solidFill>
                  <a:schemeClr val="tx2"/>
                </a:solidFill>
              </a:defRPr>
            </a:lvl1pPr>
          </a:lstStyle>
          <a:p>
            <a:fld id="{C485584D-7D79-4248-9986-4CA35242F944}" type="datetimeFigureOut">
              <a:rPr lang="en-US" smtClean="0"/>
              <a:t>3/22/2025</a:t>
            </a:fld>
            <a:endParaRPr lang="en-US"/>
          </a:p>
        </p:txBody>
      </p:sp>
      <p:sp>
        <p:nvSpPr>
          <p:cNvPr id="5" name="Footer Placeholder 4">
            <a:extLst>
              <a:ext uri="{FF2B5EF4-FFF2-40B4-BE49-F238E27FC236}">
                <a16:creationId xmlns:a16="http://schemas.microsoft.com/office/drawing/2014/main" id="{7D1EABEF-B998-4B11-A878-8F492F8E3983}"/>
              </a:ext>
            </a:extLst>
          </p:cNvPr>
          <p:cNvSpPr>
            <a:spLocks noGrp="1"/>
          </p:cNvSpPr>
          <p:nvPr>
            <p:ph type="ftr" sz="quarter" idx="3"/>
          </p:nvPr>
        </p:nvSpPr>
        <p:spPr>
          <a:xfrm>
            <a:off x="7279964" y="6245033"/>
            <a:ext cx="4112222" cy="365125"/>
          </a:xfrm>
          <a:prstGeom prst="rect">
            <a:avLst/>
          </a:prstGeom>
        </p:spPr>
        <p:txBody>
          <a:bodyPr vert="horz" lIns="91440" tIns="45720" rIns="91440" bIns="45720" rtlCol="0" anchor="ctr"/>
          <a:lstStyle>
            <a:lvl1pPr algn="r">
              <a:defRPr sz="1050">
                <a:solidFill>
                  <a:schemeClr val="tx2"/>
                </a:solidFill>
              </a:defRPr>
            </a:lvl1pPr>
          </a:lstStyle>
          <a:p>
            <a:endParaRPr lang="en-US"/>
          </a:p>
        </p:txBody>
      </p:sp>
      <p:sp>
        <p:nvSpPr>
          <p:cNvPr id="16" name="Freeform: Shape 15">
            <a:extLst>
              <a:ext uri="{FF2B5EF4-FFF2-40B4-BE49-F238E27FC236}">
                <a16:creationId xmlns:a16="http://schemas.microsoft.com/office/drawing/2014/main" id="{9EB54D17-3792-403D-9127-495845021D2B}"/>
              </a:ext>
            </a:extLst>
          </p:cNvPr>
          <p:cNvSpPr/>
          <p:nvPr/>
        </p:nvSpPr>
        <p:spPr>
          <a:xfrm>
            <a:off x="0" y="0"/>
            <a:ext cx="12192000" cy="6858000"/>
          </a:xfrm>
          <a:custGeom>
            <a:avLst/>
            <a:gdLst>
              <a:gd name="connsiteX0" fmla="*/ 160920 w 12192000"/>
              <a:gd name="connsiteY0" fmla="*/ 157606 h 6858000"/>
              <a:gd name="connsiteX1" fmla="*/ 160920 w 12192000"/>
              <a:gd name="connsiteY1" fmla="*/ 6700394 h 6858000"/>
              <a:gd name="connsiteX2" fmla="*/ 12031081 w 12192000"/>
              <a:gd name="connsiteY2" fmla="*/ 6700394 h 6858000"/>
              <a:gd name="connsiteX3" fmla="*/ 12031081 w 12192000"/>
              <a:gd name="connsiteY3" fmla="*/ 157606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160920" y="157606"/>
                </a:moveTo>
                <a:lnTo>
                  <a:pt x="160920" y="6700394"/>
                </a:lnTo>
                <a:lnTo>
                  <a:pt x="12031081" y="6700394"/>
                </a:lnTo>
                <a:lnTo>
                  <a:pt x="12031081" y="157606"/>
                </a:lnTo>
                <a:close/>
                <a:moveTo>
                  <a:pt x="0" y="0"/>
                </a:moveTo>
                <a:lnTo>
                  <a:pt x="12192000" y="0"/>
                </a:lnTo>
                <a:lnTo>
                  <a:pt x="12192000"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6291625"/>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33" r:id="rId6"/>
    <p:sldLayoutId id="2147483829" r:id="rId7"/>
    <p:sldLayoutId id="2147483830" r:id="rId8"/>
    <p:sldLayoutId id="2147483831" r:id="rId9"/>
    <p:sldLayoutId id="2147483832" r:id="rId10"/>
    <p:sldLayoutId id="2147483834" r:id="rId11"/>
  </p:sldLayoutIdLst>
  <p:txStyles>
    <p:titleStyle>
      <a:lvl1pPr algn="l" defTabSz="914400" rtl="0" eaLnBrk="1" latinLnBrk="0" hangingPunct="1">
        <a:lnSpc>
          <a:spcPct val="110000"/>
        </a:lnSpc>
        <a:spcBef>
          <a:spcPct val="0"/>
        </a:spcBef>
        <a:buNone/>
        <a:defRPr sz="3200" kern="1200" cap="none" baseline="0">
          <a:solidFill>
            <a:schemeClr val="tx2"/>
          </a:solidFill>
          <a:latin typeface="+mj-lt"/>
          <a:ea typeface="+mj-ea"/>
          <a:cs typeface="+mj-cs"/>
        </a:defRPr>
      </a:lvl1pPr>
    </p:titleStyle>
    <p:bodyStyle>
      <a:lvl1pPr marL="0" indent="0" algn="l" defTabSz="914400" rtl="0" eaLnBrk="1" latinLnBrk="0" hangingPunct="1">
        <a:lnSpc>
          <a:spcPct val="110000"/>
        </a:lnSpc>
        <a:spcBef>
          <a:spcPts val="1000"/>
        </a:spcBef>
        <a:buFontTx/>
        <a:buNone/>
        <a:defRPr sz="2000" kern="1200">
          <a:solidFill>
            <a:schemeClr val="tx2"/>
          </a:solidFill>
          <a:latin typeface="+mn-lt"/>
          <a:ea typeface="+mn-ea"/>
          <a:cs typeface="+mn-cs"/>
        </a:defRPr>
      </a:lvl1pPr>
      <a:lvl2pPr marL="274320" indent="-228600" algn="l" defTabSz="914400" rtl="0" eaLnBrk="1" latinLnBrk="0" hangingPunct="1">
        <a:lnSpc>
          <a:spcPct val="110000"/>
        </a:lnSpc>
        <a:spcBef>
          <a:spcPts val="500"/>
        </a:spcBef>
        <a:buSzPct val="85000"/>
        <a:buFont typeface="Arial" panose="020B0604020202020204" pitchFamily="34" charset="0"/>
        <a:buChar char="•"/>
        <a:defRPr sz="1800" kern="1200">
          <a:solidFill>
            <a:schemeClr val="tx2"/>
          </a:solidFill>
          <a:latin typeface="+mn-lt"/>
          <a:ea typeface="+mn-ea"/>
          <a:cs typeface="+mn-cs"/>
        </a:defRPr>
      </a:lvl2pPr>
      <a:lvl3pPr marL="274320" indent="0" algn="l" defTabSz="914400" rtl="0" eaLnBrk="1" latinLnBrk="0" hangingPunct="1">
        <a:lnSpc>
          <a:spcPct val="110000"/>
        </a:lnSpc>
        <a:spcBef>
          <a:spcPts val="500"/>
        </a:spcBef>
        <a:buFontTx/>
        <a:buNone/>
        <a:defRPr sz="1600" kern="1200">
          <a:solidFill>
            <a:schemeClr val="tx2"/>
          </a:solidFill>
          <a:latin typeface="+mn-lt"/>
          <a:ea typeface="+mn-ea"/>
          <a:cs typeface="+mn-cs"/>
        </a:defRPr>
      </a:lvl3pPr>
      <a:lvl4pPr marL="548640" indent="-228600" algn="l" defTabSz="914400" rtl="0" eaLnBrk="1" latinLnBrk="0" hangingPunct="1">
        <a:lnSpc>
          <a:spcPct val="110000"/>
        </a:lnSpc>
        <a:spcBef>
          <a:spcPts val="500"/>
        </a:spcBef>
        <a:buFont typeface="Arial" panose="020B0604020202020204" pitchFamily="34" charset="0"/>
        <a:buChar char="•"/>
        <a:defRPr sz="1400" kern="1200">
          <a:solidFill>
            <a:schemeClr val="tx2"/>
          </a:solidFill>
          <a:latin typeface="+mn-lt"/>
          <a:ea typeface="+mn-ea"/>
          <a:cs typeface="+mn-cs"/>
        </a:defRPr>
      </a:lvl4pPr>
      <a:lvl5pPr marL="54864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EF8A109E-7131-9D50-B40C-CF70CEED729E}"/>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47" name="Rectangle 46">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744706-5281-BD30-2F8E-E05DF1ED9E28}"/>
              </a:ext>
            </a:extLst>
          </p:cNvPr>
          <p:cNvSpPr>
            <a:spLocks noGrp="1"/>
          </p:cNvSpPr>
          <p:nvPr>
            <p:ph type="ctrTitle"/>
          </p:nvPr>
        </p:nvSpPr>
        <p:spPr>
          <a:xfrm>
            <a:off x="2251587" y="2507226"/>
            <a:ext cx="8003458" cy="2436631"/>
          </a:xfrm>
        </p:spPr>
        <p:txBody>
          <a:bodyPr anchor="b">
            <a:normAutofit/>
          </a:bodyPr>
          <a:lstStyle/>
          <a:p>
            <a:r>
              <a:rPr lang="en-US" sz="3200" b="1" dirty="0">
                <a:solidFill>
                  <a:srgbClr val="FFFFFF"/>
                </a:solidFill>
                <a:latin typeface="Arial" panose="020B0604020202020204" pitchFamily="34" charset="0"/>
                <a:cs typeface="Arial" panose="020B0604020202020204" pitchFamily="34" charset="0"/>
              </a:rPr>
              <a:t>Business Performance Dashboard Presentation</a:t>
            </a:r>
            <a:br>
              <a:rPr lang="en-US" sz="3200" b="1" dirty="0">
                <a:solidFill>
                  <a:srgbClr val="FFFFFF"/>
                </a:solidFill>
                <a:latin typeface="Arial" panose="020B0604020202020204" pitchFamily="34" charset="0"/>
                <a:cs typeface="Arial" panose="020B0604020202020204" pitchFamily="34" charset="0"/>
              </a:rPr>
            </a:br>
            <a:br>
              <a:rPr lang="en-US" sz="3200" b="1" dirty="0">
                <a:solidFill>
                  <a:srgbClr val="FFFFFF"/>
                </a:solidFill>
                <a:latin typeface="Arial" panose="020B0604020202020204" pitchFamily="34" charset="0"/>
                <a:cs typeface="Arial" panose="020B0604020202020204" pitchFamily="34" charset="0"/>
              </a:rPr>
            </a:br>
            <a:r>
              <a:rPr lang="en-US" sz="2000" b="1" dirty="0">
                <a:solidFill>
                  <a:srgbClr val="FFFFFF"/>
                </a:solidFill>
                <a:latin typeface="Arial" panose="020B0604020202020204" pitchFamily="34" charset="0"/>
                <a:cs typeface="Arial" panose="020B0604020202020204" pitchFamily="34" charset="0"/>
              </a:rPr>
              <a:t>BY Mariam Ayman</a:t>
            </a:r>
            <a:endParaRPr lang="en-US" sz="3200" b="1"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927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5FFDF2-35E4-D302-25CE-26AB4E990C22}"/>
            </a:ext>
          </a:extLst>
        </p:cNvPr>
        <p:cNvGrpSpPr/>
        <p:nvPr/>
      </p:nvGrpSpPr>
      <p:grpSpPr>
        <a:xfrm>
          <a:off x="0" y="0"/>
          <a:ext cx="0" cy="0"/>
          <a:chOff x="0" y="0"/>
          <a:chExt cx="0" cy="0"/>
        </a:xfrm>
      </p:grpSpPr>
      <p:sp useBgFill="1">
        <p:nvSpPr>
          <p:cNvPr id="76" name="Rectangle 75">
            <a:extLst>
              <a:ext uri="{FF2B5EF4-FFF2-40B4-BE49-F238E27FC236}">
                <a16:creationId xmlns:a16="http://schemas.microsoft.com/office/drawing/2014/main" id="{1AB7CFDD-E67B-4078-9BD0-D09D4200E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8984676E-1C16-B3F0-4E42-49E956007F73}"/>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78" name="Rectangle 77">
            <a:extLst>
              <a:ext uri="{FF2B5EF4-FFF2-40B4-BE49-F238E27FC236}">
                <a16:creationId xmlns:a16="http://schemas.microsoft.com/office/drawing/2014/main" id="{4DAEF25D-C97E-48E9-B20C-FEFC2EC6E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a graph&#10;&#10;AI-generated content may be incorrect.">
            <a:extLst>
              <a:ext uri="{FF2B5EF4-FFF2-40B4-BE49-F238E27FC236}">
                <a16:creationId xmlns:a16="http://schemas.microsoft.com/office/drawing/2014/main" id="{ACCD9C98-79F1-9077-0AB8-F58D71113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244" y="1099702"/>
            <a:ext cx="7803235" cy="4337537"/>
          </a:xfrm>
          <a:prstGeom prst="rect">
            <a:avLst/>
          </a:prstGeom>
        </p:spPr>
      </p:pic>
      <p:sp>
        <p:nvSpPr>
          <p:cNvPr id="8" name="TextBox 7">
            <a:extLst>
              <a:ext uri="{FF2B5EF4-FFF2-40B4-BE49-F238E27FC236}">
                <a16:creationId xmlns:a16="http://schemas.microsoft.com/office/drawing/2014/main" id="{C62DB494-4AFD-D568-AC3A-6D9344FA47E1}"/>
              </a:ext>
            </a:extLst>
          </p:cNvPr>
          <p:cNvSpPr txBox="1"/>
          <p:nvPr/>
        </p:nvSpPr>
        <p:spPr>
          <a:xfrm>
            <a:off x="90010" y="612844"/>
            <a:ext cx="4031225" cy="5816977"/>
          </a:xfrm>
          <a:prstGeom prst="rect">
            <a:avLst/>
          </a:prstGeom>
          <a:noFill/>
        </p:spPr>
        <p:txBody>
          <a:bodyPr wrap="square" rtlCol="0">
            <a:spAutoFit/>
          </a:bodyPr>
          <a:lstStyle/>
          <a:p>
            <a:pPr>
              <a:buNone/>
            </a:pPr>
            <a:r>
              <a:rPr lang="en-US" sz="2800" b="1" dirty="0">
                <a:solidFill>
                  <a:schemeClr val="bg1"/>
                </a:solidFill>
                <a:latin typeface="Arial" panose="020B0604020202020204" pitchFamily="34" charset="0"/>
                <a:cs typeface="Arial" panose="020B0604020202020204" pitchFamily="34" charset="0"/>
              </a:rPr>
              <a:t>Content</a:t>
            </a:r>
          </a:p>
          <a:p>
            <a:pPr>
              <a:buNone/>
            </a:pPr>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 This dashboard provides a comprehensive view of key business metrics to support strategic decision-making.</a:t>
            </a:r>
          </a:p>
          <a:p>
            <a:pPr>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 It covers financial performance, revenue trends, risk management, employee efficiency, and sustainability efforts.</a:t>
            </a:r>
          </a:p>
          <a:p>
            <a:pPr>
              <a:buFont typeface="Arial" panose="020B0604020202020204" pitchFamily="34" charset="0"/>
              <a:buChar char="•"/>
            </a:pPr>
            <a:endParaRPr lang="en-US" sz="2000" dirty="0">
              <a:solidFill>
                <a:schemeClr val="bg1"/>
              </a:solidFill>
              <a:latin typeface="Arial" panose="020B0604020202020204" pitchFamily="34" charset="0"/>
              <a:cs typeface="Arial" panose="020B0604020202020204" pitchFamily="34" charset="0"/>
            </a:endParaRPr>
          </a:p>
          <a:p>
            <a:r>
              <a:rPr lang="en-US" sz="2000" dirty="0">
                <a:solidFill>
                  <a:schemeClr val="bg1"/>
                </a:solidFill>
                <a:latin typeface="Arial" panose="020B0604020202020204" pitchFamily="34" charset="0"/>
                <a:cs typeface="Arial" panose="020B0604020202020204" pitchFamily="34" charset="0"/>
              </a:rPr>
              <a:t>- By analyzing these insights, business leaders can make data-driven decisions to enhance profitability, mitigate risks, and optimize resources.</a:t>
            </a:r>
          </a:p>
          <a:p>
            <a:endParaRPr lang="en-US" sz="20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268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9180A4-F8DC-B873-2284-D67F2B94A8B3}"/>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51CC3D91-A1E9-AEC4-DC9C-BE8908B4E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8F3A137A-B0FF-EA26-F0F8-507134C3A3E2}"/>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47" name="Rectangle 46">
            <a:extLst>
              <a:ext uri="{FF2B5EF4-FFF2-40B4-BE49-F238E27FC236}">
                <a16:creationId xmlns:a16="http://schemas.microsoft.com/office/drawing/2014/main" id="{C04902AD-1D8A-9F5F-7B4F-0518569E4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C31CC81-26A3-9C92-40A2-E005743F2FA7}"/>
              </a:ext>
            </a:extLst>
          </p:cNvPr>
          <p:cNvSpPr>
            <a:spLocks noGrp="1"/>
          </p:cNvSpPr>
          <p:nvPr>
            <p:ph type="ctrTitle"/>
          </p:nvPr>
        </p:nvSpPr>
        <p:spPr>
          <a:xfrm>
            <a:off x="462116" y="639097"/>
            <a:ext cx="11197818" cy="4719484"/>
          </a:xfrm>
        </p:spPr>
        <p:txBody>
          <a:bodyPr>
            <a:noAutofit/>
          </a:bodyPr>
          <a:lstStyle/>
          <a:p>
            <a:pPr algn="l"/>
            <a:r>
              <a:rPr lang="en-US" b="1" cap="none" spc="0" dirty="0">
                <a:solidFill>
                  <a:schemeClr val="bg1">
                    <a:lumMod val="95000"/>
                  </a:schemeClr>
                </a:solidFill>
                <a:latin typeface="Arial" panose="020B0604020202020204" pitchFamily="34" charset="0"/>
                <a:cs typeface="Arial" panose="020B0604020202020204" pitchFamily="34" charset="0"/>
              </a:rPr>
              <a:t>Understanding Business Financial Health</a:t>
            </a:r>
            <a:br>
              <a:rPr lang="en-US" sz="1600" cap="none" dirty="0">
                <a:solidFill>
                  <a:schemeClr val="bg1">
                    <a:lumMod val="95000"/>
                  </a:schemeClr>
                </a:solidFill>
                <a:latin typeface="Arial" panose="020B0604020202020204" pitchFamily="34" charset="0"/>
                <a:cs typeface="Arial" panose="020B0604020202020204" pitchFamily="34" charset="0"/>
              </a:rPr>
            </a:b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EBITDA (2M):</a:t>
            </a:r>
            <a:r>
              <a:rPr lang="en-US" sz="1800" cap="none" spc="0" dirty="0">
                <a:solidFill>
                  <a:schemeClr val="bg1">
                    <a:lumMod val="95000"/>
                  </a:schemeClr>
                </a:solidFill>
                <a:latin typeface="Arial" panose="020B0604020202020204" pitchFamily="34" charset="0"/>
                <a:cs typeface="Arial" panose="020B0604020202020204" pitchFamily="34" charset="0"/>
              </a:rPr>
              <a:t> Strong earnings before interest, taxes, depreciation, and amortization indicate solid financial performance.</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Net Profit Margin (20.60%):</a:t>
            </a:r>
            <a:r>
              <a:rPr lang="en-US" sz="1800" cap="none" spc="0" dirty="0">
                <a:solidFill>
                  <a:schemeClr val="bg1">
                    <a:lumMod val="95000"/>
                  </a:schemeClr>
                </a:solidFill>
                <a:latin typeface="Arial" panose="020B0604020202020204" pitchFamily="34" charset="0"/>
                <a:cs typeface="Arial" panose="020B0604020202020204" pitchFamily="34" charset="0"/>
              </a:rPr>
              <a:t> A healthy profitability metric showing efficient cost management.</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ROI (0.81%):</a:t>
            </a:r>
            <a:r>
              <a:rPr lang="en-US" sz="1800" cap="none" spc="0" dirty="0">
                <a:solidFill>
                  <a:schemeClr val="bg1">
                    <a:lumMod val="95000"/>
                  </a:schemeClr>
                </a:solidFill>
                <a:latin typeface="Arial" panose="020B0604020202020204" pitchFamily="34" charset="0"/>
                <a:cs typeface="Arial" panose="020B0604020202020204" pitchFamily="34" charset="0"/>
              </a:rPr>
              <a:t> Relatively low, highlighting potential areas to enhance investment efficiency.</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Market Share (29.06%):</a:t>
            </a:r>
            <a:r>
              <a:rPr lang="en-US" sz="1800" cap="none" spc="0" dirty="0">
                <a:solidFill>
                  <a:schemeClr val="bg1">
                    <a:lumMod val="95000"/>
                  </a:schemeClr>
                </a:solidFill>
                <a:latin typeface="Arial" panose="020B0604020202020204" pitchFamily="34" charset="0"/>
                <a:cs typeface="Arial" panose="020B0604020202020204" pitchFamily="34" charset="0"/>
              </a:rPr>
              <a:t> A strong competitive position in the market.</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Client Churn Rate (21.15%):</a:t>
            </a:r>
            <a:r>
              <a:rPr lang="en-US" sz="1800" cap="none" spc="0" dirty="0">
                <a:solidFill>
                  <a:schemeClr val="bg1">
                    <a:lumMod val="95000"/>
                  </a:schemeClr>
                </a:solidFill>
                <a:latin typeface="Arial" panose="020B0604020202020204" pitchFamily="34" charset="0"/>
                <a:cs typeface="Arial" panose="020B0604020202020204" pitchFamily="34" charset="0"/>
              </a:rPr>
              <a:t> A high churn rate suggests customer retention challenges that need to be addressed to maintain steady growth.</a:t>
            </a:r>
            <a:br>
              <a:rPr lang="en-US" sz="1800" cap="none" spc="0" dirty="0">
                <a:solidFill>
                  <a:schemeClr val="bg1">
                    <a:lumMod val="95000"/>
                  </a:schemeClr>
                </a:solidFill>
                <a:latin typeface="Arial" panose="020B0604020202020204" pitchFamily="34" charset="0"/>
                <a:cs typeface="Arial" panose="020B0604020202020204" pitchFamily="34" charset="0"/>
              </a:rPr>
            </a:br>
            <a:br>
              <a:rPr lang="en-US" sz="1800" cap="none" spc="0" dirty="0">
                <a:solidFill>
                  <a:schemeClr val="bg1">
                    <a:lumMod val="95000"/>
                  </a:schemeClr>
                </a:solidFill>
                <a:latin typeface="Arial" panose="020B0604020202020204" pitchFamily="34" charset="0"/>
                <a:cs typeface="Arial" panose="020B0604020202020204" pitchFamily="34" charset="0"/>
              </a:rPr>
            </a:b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2000" b="1" cap="none" spc="0" dirty="0">
                <a:solidFill>
                  <a:schemeClr val="bg1">
                    <a:lumMod val="95000"/>
                  </a:schemeClr>
                </a:solidFill>
                <a:latin typeface="Arial" panose="020B0604020202020204" pitchFamily="34" charset="0"/>
                <a:cs typeface="Arial" panose="020B0604020202020204" pitchFamily="34" charset="0"/>
              </a:rPr>
              <a:t>Key Insight</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While profitability and market share are strong, the ROI and Churn Rate indicate the need for investment optimization and customer loyalty strategies.</a:t>
            </a:r>
            <a:br>
              <a:rPr lang="en-US" sz="1800" cap="none" spc="0" dirty="0">
                <a:solidFill>
                  <a:schemeClr val="bg1">
                    <a:lumMod val="95000"/>
                  </a:schemeClr>
                </a:solidFill>
                <a:latin typeface="Arial" panose="020B0604020202020204" pitchFamily="34" charset="0"/>
                <a:cs typeface="Arial" panose="020B0604020202020204" pitchFamily="34" charset="0"/>
              </a:rPr>
            </a:br>
            <a:endParaRPr lang="en-US" sz="1600" cap="none" spc="0" dirty="0">
              <a:solidFill>
                <a:schemeClr val="bg1">
                  <a:lumMod val="9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90FDCCB-BF09-3C82-B27C-0F4DAED634C4}"/>
              </a:ext>
            </a:extLst>
          </p:cNvPr>
          <p:cNvPicPr>
            <a:picLocks noChangeAspect="1"/>
          </p:cNvPicPr>
          <p:nvPr/>
        </p:nvPicPr>
        <p:blipFill>
          <a:blip r:embed="rId3"/>
          <a:srcRect r="708"/>
          <a:stretch/>
        </p:blipFill>
        <p:spPr>
          <a:xfrm>
            <a:off x="709045" y="5590685"/>
            <a:ext cx="10873355" cy="899238"/>
          </a:xfrm>
          <a:prstGeom prst="rect">
            <a:avLst/>
          </a:prstGeom>
        </p:spPr>
      </p:pic>
    </p:spTree>
    <p:extLst>
      <p:ext uri="{BB962C8B-B14F-4D97-AF65-F5344CB8AC3E}">
        <p14:creationId xmlns:p14="http://schemas.microsoft.com/office/powerpoint/2010/main" val="169436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743BA8-245A-42EF-A585-AD8BD4B3DADE}"/>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F0906E6C-51A2-6B0F-414C-402383458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B7560A59-9CAF-416B-66AC-FC9FA1D8622D}"/>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47" name="Rectangle 46">
            <a:extLst>
              <a:ext uri="{FF2B5EF4-FFF2-40B4-BE49-F238E27FC236}">
                <a16:creationId xmlns:a16="http://schemas.microsoft.com/office/drawing/2014/main" id="{66C02BAB-D3DA-9975-D60D-7C39A34B49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1EAE027-5BC1-49AD-2CB8-3EC66800E311}"/>
              </a:ext>
            </a:extLst>
          </p:cNvPr>
          <p:cNvSpPr>
            <a:spLocks noGrp="1"/>
          </p:cNvSpPr>
          <p:nvPr>
            <p:ph type="ctrTitle"/>
          </p:nvPr>
        </p:nvSpPr>
        <p:spPr>
          <a:xfrm>
            <a:off x="304800" y="0"/>
            <a:ext cx="10618837" cy="4621161"/>
          </a:xfrm>
        </p:spPr>
        <p:txBody>
          <a:bodyPr>
            <a:noAutofit/>
          </a:bodyPr>
          <a:lstStyle/>
          <a:p>
            <a:pPr algn="l"/>
            <a:r>
              <a:rPr lang="en-US" b="1" cap="none" spc="0" dirty="0">
                <a:solidFill>
                  <a:schemeClr val="bg1">
                    <a:lumMod val="95000"/>
                  </a:schemeClr>
                </a:solidFill>
                <a:latin typeface="Arial" panose="020B0604020202020204" pitchFamily="34" charset="0"/>
                <a:cs typeface="Arial" panose="020B0604020202020204" pitchFamily="34" charset="0"/>
              </a:rPr>
              <a:t>Analyzing Revenue Distribution And Growth Patterns</a:t>
            </a:r>
            <a:br>
              <a:rPr lang="en-US" sz="1600" cap="none" spc="0" dirty="0">
                <a:solidFill>
                  <a:schemeClr val="bg1">
                    <a:lumMod val="95000"/>
                  </a:schemeClr>
                </a:solidFill>
                <a:latin typeface="Arial" panose="020B0604020202020204" pitchFamily="34" charset="0"/>
                <a:cs typeface="Arial" panose="020B0604020202020204" pitchFamily="34" charset="0"/>
              </a:rPr>
            </a:br>
            <a:br>
              <a:rPr lang="en-US" sz="1600" cap="none" spc="0" dirty="0">
                <a:solidFill>
                  <a:schemeClr val="bg1">
                    <a:lumMod val="95000"/>
                  </a:schemeClr>
                </a:solidFill>
                <a:latin typeface="Arial" panose="020B0604020202020204" pitchFamily="34" charset="0"/>
                <a:cs typeface="Arial" panose="020B0604020202020204" pitchFamily="34" charset="0"/>
              </a:rPr>
            </a:br>
            <a:br>
              <a:rPr lang="en-US" sz="1600" cap="none" spc="0" dirty="0">
                <a:solidFill>
                  <a:schemeClr val="bg1">
                    <a:lumMod val="95000"/>
                  </a:schemeClr>
                </a:solidFill>
                <a:latin typeface="Arial" panose="020B0604020202020204" pitchFamily="34" charset="0"/>
                <a:cs typeface="Arial" panose="020B0604020202020204" pitchFamily="34" charset="0"/>
              </a:rPr>
            </a:br>
            <a:r>
              <a:rPr lang="en-US" sz="1600" cap="none" spc="0" dirty="0">
                <a:solidFill>
                  <a:schemeClr val="bg1">
                    <a:lumMod val="95000"/>
                  </a:schemeClr>
                </a:solidFill>
                <a:latin typeface="Arial" panose="020B0604020202020204" pitchFamily="34" charset="0"/>
                <a:cs typeface="Arial" panose="020B0604020202020204" pitchFamily="34" charset="0"/>
              </a:rPr>
              <a:t>- </a:t>
            </a:r>
            <a:r>
              <a:rPr lang="en-US" sz="1600" b="1" cap="none" spc="0" dirty="0">
                <a:solidFill>
                  <a:schemeClr val="bg1">
                    <a:lumMod val="95000"/>
                  </a:schemeClr>
                </a:solidFill>
                <a:latin typeface="Arial" panose="020B0604020202020204" pitchFamily="34" charset="0"/>
                <a:cs typeface="Arial" panose="020B0604020202020204" pitchFamily="34" charset="0"/>
              </a:rPr>
              <a:t>Revenue By Location: </a:t>
            </a:r>
            <a:r>
              <a:rPr lang="en-US" sz="1600" cap="none" spc="0" dirty="0">
                <a:solidFill>
                  <a:schemeClr val="bg1">
                    <a:lumMod val="95000"/>
                  </a:schemeClr>
                </a:solidFill>
                <a:latin typeface="Arial" panose="020B0604020202020204" pitchFamily="34" charset="0"/>
                <a:cs typeface="Arial" panose="020B0604020202020204" pitchFamily="34" charset="0"/>
              </a:rPr>
              <a:t>USA and Asia contribute the highest revenue, while other regions lag.</a:t>
            </a:r>
            <a:br>
              <a:rPr lang="en-US" sz="1600" cap="none" spc="0" dirty="0">
                <a:solidFill>
                  <a:schemeClr val="bg1">
                    <a:lumMod val="95000"/>
                  </a:schemeClr>
                </a:solidFill>
                <a:latin typeface="Arial" panose="020B0604020202020204" pitchFamily="34" charset="0"/>
                <a:cs typeface="Arial" panose="020B0604020202020204" pitchFamily="34" charset="0"/>
              </a:rPr>
            </a:br>
            <a:r>
              <a:rPr lang="en-US" sz="1600" cap="none" spc="0" dirty="0">
                <a:solidFill>
                  <a:schemeClr val="bg1">
                    <a:lumMod val="95000"/>
                  </a:schemeClr>
                </a:solidFill>
                <a:latin typeface="Arial" panose="020B0604020202020204" pitchFamily="34" charset="0"/>
                <a:cs typeface="Arial" panose="020B0604020202020204" pitchFamily="34" charset="0"/>
              </a:rPr>
              <a:t>- </a:t>
            </a:r>
            <a:r>
              <a:rPr lang="en-US" sz="1600" b="1" cap="none" spc="0" dirty="0">
                <a:solidFill>
                  <a:schemeClr val="bg1">
                    <a:lumMod val="95000"/>
                  </a:schemeClr>
                </a:solidFill>
                <a:latin typeface="Arial" panose="020B0604020202020204" pitchFamily="34" charset="0"/>
                <a:cs typeface="Arial" panose="020B0604020202020204" pitchFamily="34" charset="0"/>
              </a:rPr>
              <a:t>Revenue By Industry Type:</a:t>
            </a:r>
            <a:r>
              <a:rPr lang="en-US" sz="1600" cap="none" spc="0" dirty="0">
                <a:solidFill>
                  <a:schemeClr val="bg1">
                    <a:lumMod val="95000"/>
                  </a:schemeClr>
                </a:solidFill>
                <a:latin typeface="Arial" panose="020B0604020202020204" pitchFamily="34" charset="0"/>
                <a:cs typeface="Arial" panose="020B0604020202020204" pitchFamily="34" charset="0"/>
              </a:rPr>
              <a:t> Retail and online sales are the strongest revenue streams, while wholesale generates lower revenue.</a:t>
            </a:r>
            <a:br>
              <a:rPr lang="en-US" sz="1600" cap="none" spc="0" dirty="0">
                <a:solidFill>
                  <a:schemeClr val="bg1">
                    <a:lumMod val="95000"/>
                  </a:schemeClr>
                </a:solidFill>
                <a:latin typeface="Arial" panose="020B0604020202020204" pitchFamily="34" charset="0"/>
                <a:cs typeface="Arial" panose="020B0604020202020204" pitchFamily="34" charset="0"/>
              </a:rPr>
            </a:br>
            <a:r>
              <a:rPr lang="en-US" sz="1600" cap="none" spc="0" dirty="0">
                <a:solidFill>
                  <a:schemeClr val="bg1">
                    <a:lumMod val="95000"/>
                  </a:schemeClr>
                </a:solidFill>
                <a:latin typeface="Arial" panose="020B0604020202020204" pitchFamily="34" charset="0"/>
                <a:cs typeface="Arial" panose="020B0604020202020204" pitchFamily="34" charset="0"/>
              </a:rPr>
              <a:t>- </a:t>
            </a:r>
            <a:r>
              <a:rPr lang="en-US" sz="1600" b="1" cap="none" spc="0" dirty="0">
                <a:solidFill>
                  <a:schemeClr val="bg1">
                    <a:lumMod val="95000"/>
                  </a:schemeClr>
                </a:solidFill>
                <a:latin typeface="Arial" panose="020B0604020202020204" pitchFamily="34" charset="0"/>
                <a:cs typeface="Arial" panose="020B0604020202020204" pitchFamily="34" charset="0"/>
              </a:rPr>
              <a:t>Net Cash Flow Trends:</a:t>
            </a:r>
            <a:r>
              <a:rPr lang="en-US" sz="1600" cap="none" spc="0" dirty="0">
                <a:solidFill>
                  <a:schemeClr val="bg1">
                    <a:lumMod val="95000"/>
                  </a:schemeClr>
                </a:solidFill>
                <a:latin typeface="Arial" panose="020B0604020202020204" pitchFamily="34" charset="0"/>
                <a:cs typeface="Arial" panose="020B0604020202020204" pitchFamily="34" charset="0"/>
              </a:rPr>
              <a:t> revenue fluctuates but shows an overall upward trajectory, indicating business growth.</a:t>
            </a:r>
            <a:br>
              <a:rPr lang="en-US" sz="1600" cap="none" spc="0" dirty="0">
                <a:solidFill>
                  <a:schemeClr val="bg1">
                    <a:lumMod val="95000"/>
                  </a:schemeClr>
                </a:solidFill>
                <a:latin typeface="Arial" panose="020B0604020202020204" pitchFamily="34" charset="0"/>
                <a:cs typeface="Arial" panose="020B0604020202020204" pitchFamily="34" charset="0"/>
              </a:rPr>
            </a:br>
            <a:r>
              <a:rPr lang="en-US" sz="1600" cap="none" spc="0" dirty="0">
                <a:solidFill>
                  <a:schemeClr val="bg1">
                    <a:lumMod val="95000"/>
                  </a:schemeClr>
                </a:solidFill>
                <a:latin typeface="Arial" panose="020B0604020202020204" pitchFamily="34" charset="0"/>
                <a:cs typeface="Arial" panose="020B0604020202020204" pitchFamily="34" charset="0"/>
              </a:rPr>
              <a:t>- </a:t>
            </a:r>
            <a:r>
              <a:rPr lang="en-US" sz="1600" b="1" cap="none" spc="0" dirty="0">
                <a:solidFill>
                  <a:schemeClr val="bg1">
                    <a:lumMod val="95000"/>
                  </a:schemeClr>
                </a:solidFill>
                <a:latin typeface="Arial" panose="020B0604020202020204" pitchFamily="34" charset="0"/>
                <a:cs typeface="Arial" panose="020B0604020202020204" pitchFamily="34" charset="0"/>
              </a:rPr>
              <a:t>Forecast Accuracy (94.96%):</a:t>
            </a:r>
            <a:r>
              <a:rPr lang="en-US" sz="1600" cap="none" spc="0" dirty="0">
                <a:solidFill>
                  <a:schemeClr val="bg1">
                    <a:lumMod val="95000"/>
                  </a:schemeClr>
                </a:solidFill>
                <a:latin typeface="Arial" panose="020B0604020202020204" pitchFamily="34" charset="0"/>
                <a:cs typeface="Arial" panose="020B0604020202020204" pitchFamily="34" charset="0"/>
              </a:rPr>
              <a:t> High accuracy in revenue projections ensures reliable financial planning.</a:t>
            </a:r>
            <a:br>
              <a:rPr lang="en-US" sz="1600" cap="none" spc="0" dirty="0">
                <a:solidFill>
                  <a:schemeClr val="bg1">
                    <a:lumMod val="95000"/>
                  </a:schemeClr>
                </a:solidFill>
                <a:latin typeface="Arial" panose="020B0604020202020204" pitchFamily="34" charset="0"/>
                <a:cs typeface="Arial" panose="020B0604020202020204" pitchFamily="34" charset="0"/>
              </a:rPr>
            </a:br>
            <a:br>
              <a:rPr lang="en-US" sz="1600" cap="none" spc="0" dirty="0">
                <a:solidFill>
                  <a:schemeClr val="bg1">
                    <a:lumMod val="95000"/>
                  </a:schemeClr>
                </a:solidFill>
                <a:latin typeface="Arial" panose="020B0604020202020204" pitchFamily="34" charset="0"/>
                <a:cs typeface="Arial" panose="020B0604020202020204" pitchFamily="34" charset="0"/>
              </a:rPr>
            </a:br>
            <a:br>
              <a:rPr lang="en-US" sz="1600" cap="none" spc="0" dirty="0">
                <a:solidFill>
                  <a:schemeClr val="bg1">
                    <a:lumMod val="95000"/>
                  </a:schemeClr>
                </a:solidFill>
                <a:latin typeface="Arial" panose="020B0604020202020204" pitchFamily="34" charset="0"/>
                <a:cs typeface="Arial" panose="020B0604020202020204" pitchFamily="34" charset="0"/>
              </a:rPr>
            </a:br>
            <a:r>
              <a:rPr lang="en-US" sz="2000" b="1" cap="none" spc="0" dirty="0">
                <a:solidFill>
                  <a:schemeClr val="bg1">
                    <a:lumMod val="95000"/>
                  </a:schemeClr>
                </a:solidFill>
                <a:latin typeface="Arial" panose="020B0604020202020204" pitchFamily="34" charset="0"/>
                <a:cs typeface="Arial" panose="020B0604020202020204" pitchFamily="34" charset="0"/>
              </a:rPr>
              <a:t>Key Insight</a:t>
            </a:r>
            <a:br>
              <a:rPr lang="en-US" sz="1600" cap="none" spc="0" dirty="0">
                <a:solidFill>
                  <a:schemeClr val="bg1">
                    <a:lumMod val="95000"/>
                  </a:schemeClr>
                </a:solidFill>
                <a:latin typeface="Arial" panose="020B0604020202020204" pitchFamily="34" charset="0"/>
                <a:cs typeface="Arial" panose="020B0604020202020204" pitchFamily="34" charset="0"/>
              </a:rPr>
            </a:br>
            <a:r>
              <a:rPr lang="en-US" sz="1600" cap="none" spc="0" dirty="0">
                <a:solidFill>
                  <a:schemeClr val="bg1">
                    <a:lumMod val="95000"/>
                  </a:schemeClr>
                </a:solidFill>
                <a:latin typeface="Arial" panose="020B0604020202020204" pitchFamily="34" charset="0"/>
                <a:cs typeface="Arial" panose="020B0604020202020204" pitchFamily="34" charset="0"/>
              </a:rPr>
              <a:t>The focus should be on strengthening high-performing regions and industries while identifying </a:t>
            </a:r>
            <a:br>
              <a:rPr lang="en-US" sz="1600" cap="none" spc="0" dirty="0">
                <a:solidFill>
                  <a:schemeClr val="bg1">
                    <a:lumMod val="95000"/>
                  </a:schemeClr>
                </a:solidFill>
                <a:latin typeface="Arial" panose="020B0604020202020204" pitchFamily="34" charset="0"/>
                <a:cs typeface="Arial" panose="020B0604020202020204" pitchFamily="34" charset="0"/>
              </a:rPr>
            </a:br>
            <a:r>
              <a:rPr lang="en-US" sz="1600" cap="none" spc="0" dirty="0">
                <a:solidFill>
                  <a:schemeClr val="bg1">
                    <a:lumMod val="95000"/>
                  </a:schemeClr>
                </a:solidFill>
                <a:latin typeface="Arial" panose="020B0604020202020204" pitchFamily="34" charset="0"/>
                <a:cs typeface="Arial" panose="020B0604020202020204" pitchFamily="34" charset="0"/>
              </a:rPr>
              <a:t>opportunities to enhance underperforming areas.</a:t>
            </a:r>
            <a:br>
              <a:rPr lang="en-US" sz="1600" cap="none" spc="0" dirty="0">
                <a:solidFill>
                  <a:schemeClr val="bg1">
                    <a:lumMod val="95000"/>
                  </a:schemeClr>
                </a:solidFill>
                <a:latin typeface="Arial" panose="020B0604020202020204" pitchFamily="34" charset="0"/>
                <a:cs typeface="Arial" panose="020B0604020202020204" pitchFamily="34" charset="0"/>
              </a:rPr>
            </a:br>
            <a:endParaRPr lang="en-US" sz="1600" cap="none" spc="0" dirty="0">
              <a:solidFill>
                <a:schemeClr val="bg1">
                  <a:lumMod val="9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686F54A-00C6-4BCA-E531-6210BF81687D}"/>
              </a:ext>
            </a:extLst>
          </p:cNvPr>
          <p:cNvPicPr>
            <a:picLocks noChangeAspect="1"/>
          </p:cNvPicPr>
          <p:nvPr/>
        </p:nvPicPr>
        <p:blipFill>
          <a:blip r:embed="rId3"/>
          <a:stretch>
            <a:fillRect/>
          </a:stretch>
        </p:blipFill>
        <p:spPr>
          <a:xfrm>
            <a:off x="3981747" y="4498490"/>
            <a:ext cx="4806614" cy="1787074"/>
          </a:xfrm>
          <a:prstGeom prst="rect">
            <a:avLst/>
          </a:prstGeom>
        </p:spPr>
      </p:pic>
      <p:pic>
        <p:nvPicPr>
          <p:cNvPr id="7" name="Picture 6">
            <a:extLst>
              <a:ext uri="{FF2B5EF4-FFF2-40B4-BE49-F238E27FC236}">
                <a16:creationId xmlns:a16="http://schemas.microsoft.com/office/drawing/2014/main" id="{E0E4203E-294E-310D-21A6-1C7093814A65}"/>
              </a:ext>
            </a:extLst>
          </p:cNvPr>
          <p:cNvPicPr>
            <a:picLocks noChangeAspect="1"/>
          </p:cNvPicPr>
          <p:nvPr/>
        </p:nvPicPr>
        <p:blipFill>
          <a:blip r:embed="rId4"/>
          <a:stretch>
            <a:fillRect/>
          </a:stretch>
        </p:blipFill>
        <p:spPr>
          <a:xfrm>
            <a:off x="9038444" y="3575215"/>
            <a:ext cx="2903472" cy="3101609"/>
          </a:xfrm>
          <a:prstGeom prst="rect">
            <a:avLst/>
          </a:prstGeom>
        </p:spPr>
      </p:pic>
    </p:spTree>
    <p:extLst>
      <p:ext uri="{BB962C8B-B14F-4D97-AF65-F5344CB8AC3E}">
        <p14:creationId xmlns:p14="http://schemas.microsoft.com/office/powerpoint/2010/main" val="179049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B5A792-6BA5-DE62-A4E5-608105DC7663}"/>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70995AFB-871A-B415-F848-20A917797D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C875CB26-B1F7-9ED5-B35F-4298F3CC4B80}"/>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47" name="Rectangle 46">
            <a:extLst>
              <a:ext uri="{FF2B5EF4-FFF2-40B4-BE49-F238E27FC236}">
                <a16:creationId xmlns:a16="http://schemas.microsoft.com/office/drawing/2014/main" id="{202664BE-B161-EA9A-F185-9761F73DD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DF62459-03C9-18CD-EB38-6B57FBCA30E4}"/>
              </a:ext>
            </a:extLst>
          </p:cNvPr>
          <p:cNvSpPr>
            <a:spLocks noGrp="1"/>
          </p:cNvSpPr>
          <p:nvPr>
            <p:ph type="ctrTitle"/>
          </p:nvPr>
        </p:nvSpPr>
        <p:spPr>
          <a:xfrm>
            <a:off x="250084" y="432636"/>
            <a:ext cx="10618837" cy="4621161"/>
          </a:xfrm>
        </p:spPr>
        <p:txBody>
          <a:bodyPr>
            <a:noAutofit/>
          </a:bodyPr>
          <a:lstStyle/>
          <a:p>
            <a:pPr algn="l">
              <a:buNone/>
            </a:pPr>
            <a:r>
              <a:rPr lang="en-US" b="1" cap="none" spc="0" dirty="0">
                <a:solidFill>
                  <a:schemeClr val="bg1">
                    <a:lumMod val="95000"/>
                  </a:schemeClr>
                </a:solidFill>
                <a:latin typeface="Arial" panose="020B0604020202020204" pitchFamily="34" charset="0"/>
                <a:cs typeface="Arial" panose="020B0604020202020204" pitchFamily="34" charset="0"/>
              </a:rPr>
              <a:t>Evaluating Business Risks And Cost Impact</a:t>
            </a:r>
            <a:br>
              <a:rPr lang="en-US" sz="1800" cap="none" spc="0" dirty="0">
                <a:solidFill>
                  <a:schemeClr val="bg1">
                    <a:lumMod val="95000"/>
                  </a:schemeClr>
                </a:solidFill>
                <a:latin typeface="Arial" panose="020B0604020202020204" pitchFamily="34" charset="0"/>
                <a:cs typeface="Arial" panose="020B0604020202020204" pitchFamily="34" charset="0"/>
              </a:rPr>
            </a:b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Insurance Costs:</a:t>
            </a:r>
            <a:r>
              <a:rPr lang="en-US" sz="1800" cap="none" spc="0" dirty="0">
                <a:solidFill>
                  <a:schemeClr val="bg1">
                    <a:lumMod val="95000"/>
                  </a:schemeClr>
                </a:solidFill>
                <a:latin typeface="Arial" panose="020B0604020202020204" pitchFamily="34" charset="0"/>
                <a:cs typeface="Arial" panose="020B0604020202020204" pitchFamily="34" charset="0"/>
              </a:rPr>
              <a:t> Compliance and operational risks have the highest insurance costs, requiring better risk mitigation.</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Risk Impact Levels:</a:t>
            </a:r>
            <a:r>
              <a:rPr lang="en-US" sz="1800" cap="none" spc="0" dirty="0">
                <a:solidFill>
                  <a:schemeClr val="bg1">
                    <a:lumMod val="95000"/>
                  </a:schemeClr>
                </a:solidFill>
                <a:latin typeface="Arial" panose="020B0604020202020204" pitchFamily="34" charset="0"/>
                <a:cs typeface="Arial" panose="020B0604020202020204" pitchFamily="34" charset="0"/>
              </a:rPr>
              <a:t> High-risk categories pose financial threats and need proactive strategies.</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 </a:t>
            </a:r>
            <a:r>
              <a:rPr lang="en-US" sz="1800" b="1" cap="none" spc="0" dirty="0">
                <a:solidFill>
                  <a:schemeClr val="bg1">
                    <a:lumMod val="95000"/>
                  </a:schemeClr>
                </a:solidFill>
                <a:latin typeface="Arial" panose="020B0604020202020204" pitchFamily="34" charset="0"/>
                <a:cs typeface="Arial" panose="020B0604020202020204" pitchFamily="34" charset="0"/>
              </a:rPr>
              <a:t>Operational And Compliance Costs:</a:t>
            </a:r>
            <a:r>
              <a:rPr lang="en-US" sz="1800" cap="none" spc="0" dirty="0">
                <a:solidFill>
                  <a:schemeClr val="bg1">
                    <a:lumMod val="95000"/>
                  </a:schemeClr>
                </a:solidFill>
                <a:latin typeface="Arial" panose="020B0604020202020204" pitchFamily="34" charset="0"/>
                <a:cs typeface="Arial" panose="020B0604020202020204" pitchFamily="34" charset="0"/>
              </a:rPr>
              <a:t> These risks contribute significantly to financial strain, making risk management a top priority.</a:t>
            </a:r>
            <a:br>
              <a:rPr lang="en-US" sz="1800" cap="none" spc="0" dirty="0">
                <a:solidFill>
                  <a:schemeClr val="bg1">
                    <a:lumMod val="95000"/>
                  </a:schemeClr>
                </a:solidFill>
                <a:latin typeface="Arial" panose="020B0604020202020204" pitchFamily="34" charset="0"/>
                <a:cs typeface="Arial" panose="020B0604020202020204" pitchFamily="34" charset="0"/>
              </a:rPr>
            </a:br>
            <a:br>
              <a:rPr lang="en-US" sz="1800" cap="none" spc="0" dirty="0">
                <a:solidFill>
                  <a:schemeClr val="bg1">
                    <a:lumMod val="95000"/>
                  </a:schemeClr>
                </a:solidFill>
                <a:latin typeface="Arial" panose="020B0604020202020204" pitchFamily="34" charset="0"/>
                <a:cs typeface="Arial" panose="020B0604020202020204" pitchFamily="34" charset="0"/>
              </a:rPr>
            </a:b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2000" b="1" cap="none" spc="0" dirty="0">
                <a:solidFill>
                  <a:schemeClr val="bg1">
                    <a:lumMod val="95000"/>
                  </a:schemeClr>
                </a:solidFill>
                <a:latin typeface="Arial" panose="020B0604020202020204" pitchFamily="34" charset="0"/>
                <a:cs typeface="Arial" panose="020B0604020202020204" pitchFamily="34" charset="0"/>
              </a:rPr>
              <a:t>Key Insight</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Strengthening compliance protocols and operational efficiency can </a:t>
            </a:r>
            <a:br>
              <a:rPr lang="en-US" sz="1800" cap="none" spc="0" dirty="0">
                <a:solidFill>
                  <a:schemeClr val="bg1">
                    <a:lumMod val="95000"/>
                  </a:schemeClr>
                </a:solidFill>
                <a:latin typeface="Arial" panose="020B0604020202020204" pitchFamily="34" charset="0"/>
                <a:cs typeface="Arial" panose="020B0604020202020204" pitchFamily="34" charset="0"/>
              </a:rPr>
            </a:br>
            <a:r>
              <a:rPr lang="en-US" sz="1800" cap="none" spc="0" dirty="0">
                <a:solidFill>
                  <a:schemeClr val="bg1">
                    <a:lumMod val="95000"/>
                  </a:schemeClr>
                </a:solidFill>
                <a:latin typeface="Arial" panose="020B0604020202020204" pitchFamily="34" charset="0"/>
                <a:cs typeface="Arial" panose="020B0604020202020204" pitchFamily="34" charset="0"/>
              </a:rPr>
              <a:t>significantly reduce insurance costs and financial risks.</a:t>
            </a:r>
            <a:br>
              <a:rPr lang="en-US" sz="1800" cap="none" spc="0" dirty="0">
                <a:solidFill>
                  <a:schemeClr val="bg1">
                    <a:lumMod val="95000"/>
                  </a:schemeClr>
                </a:solidFill>
                <a:latin typeface="Arial" panose="020B0604020202020204" pitchFamily="34" charset="0"/>
                <a:cs typeface="Arial" panose="020B0604020202020204" pitchFamily="34" charset="0"/>
              </a:rPr>
            </a:br>
            <a:br>
              <a:rPr lang="en-US" cap="none" spc="0" dirty="0">
                <a:solidFill>
                  <a:schemeClr val="bg1">
                    <a:lumMod val="95000"/>
                  </a:schemeClr>
                </a:solidFill>
                <a:latin typeface="Arial" panose="020B0604020202020204" pitchFamily="34" charset="0"/>
                <a:cs typeface="Arial" panose="020B0604020202020204" pitchFamily="34" charset="0"/>
              </a:rPr>
            </a:br>
            <a:endParaRPr lang="en-US" cap="none" spc="0" dirty="0">
              <a:solidFill>
                <a:schemeClr val="bg1">
                  <a:lumMod val="9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D785FC29-872B-9CE6-032B-222133427D94}"/>
              </a:ext>
            </a:extLst>
          </p:cNvPr>
          <p:cNvPicPr>
            <a:picLocks noChangeAspect="1"/>
          </p:cNvPicPr>
          <p:nvPr/>
        </p:nvPicPr>
        <p:blipFill>
          <a:blip r:embed="rId3"/>
          <a:stretch>
            <a:fillRect/>
          </a:stretch>
        </p:blipFill>
        <p:spPr>
          <a:xfrm>
            <a:off x="7204669" y="2448739"/>
            <a:ext cx="4325792" cy="3976625"/>
          </a:xfrm>
          <a:prstGeom prst="rect">
            <a:avLst/>
          </a:prstGeom>
        </p:spPr>
      </p:pic>
    </p:spTree>
    <p:extLst>
      <p:ext uri="{BB962C8B-B14F-4D97-AF65-F5344CB8AC3E}">
        <p14:creationId xmlns:p14="http://schemas.microsoft.com/office/powerpoint/2010/main" val="420832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14713A-EB66-FF10-9F2D-C641A255F956}"/>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466DB1CB-9B82-E0A0-3FC4-0884E38DBA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0AECC285-0593-713E-AB02-0E54364552A9}"/>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47" name="Rectangle 46">
            <a:extLst>
              <a:ext uri="{FF2B5EF4-FFF2-40B4-BE49-F238E27FC236}">
                <a16:creationId xmlns:a16="http://schemas.microsoft.com/office/drawing/2014/main" id="{786B5259-7C88-4EA1-D5C0-1F1433DB1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2A1F18FA-3A10-CDE1-F6E9-6D6635918194}"/>
              </a:ext>
            </a:extLst>
          </p:cNvPr>
          <p:cNvSpPr>
            <a:spLocks noGrp="1"/>
          </p:cNvSpPr>
          <p:nvPr>
            <p:ph type="ctrTitle"/>
          </p:nvPr>
        </p:nvSpPr>
        <p:spPr>
          <a:xfrm>
            <a:off x="275303" y="791497"/>
            <a:ext cx="11297264" cy="4865725"/>
          </a:xfrm>
        </p:spPr>
        <p:txBody>
          <a:bodyPr>
            <a:normAutofit fontScale="90000"/>
          </a:bodyPr>
          <a:lstStyle/>
          <a:p>
            <a:pPr algn="l"/>
            <a:r>
              <a:rPr lang="en-US" sz="3100" b="1" cap="none" spc="0" dirty="0">
                <a:solidFill>
                  <a:schemeClr val="bg1">
                    <a:lumMod val="95000"/>
                  </a:schemeClr>
                </a:solidFill>
                <a:latin typeface="Arial" panose="020B0604020202020204" pitchFamily="34" charset="0"/>
                <a:cs typeface="Arial" panose="020B0604020202020204" pitchFamily="34" charset="0"/>
              </a:rPr>
              <a:t>Optimizing Workforce Efficiency</a:t>
            </a:r>
            <a:br>
              <a:rPr lang="en-US" cap="none" spc="0" dirty="0">
                <a:solidFill>
                  <a:schemeClr val="bg1">
                    <a:lumMod val="95000"/>
                  </a:schemeClr>
                </a:solidFill>
                <a:latin typeface="Arial" panose="020B0604020202020204" pitchFamily="34" charset="0"/>
                <a:cs typeface="Arial" panose="020B0604020202020204" pitchFamily="34" charset="0"/>
              </a:rPr>
            </a:br>
            <a:br>
              <a:rPr lang="en-US" cap="none" spc="0" dirty="0">
                <a:solidFill>
                  <a:schemeClr val="bg1">
                    <a:lumMod val="95000"/>
                  </a:schemeClr>
                </a:solidFill>
                <a:latin typeface="Arial" panose="020B0604020202020204" pitchFamily="34" charset="0"/>
                <a:cs typeface="Arial" panose="020B0604020202020204" pitchFamily="34" charset="0"/>
              </a:rPr>
            </a:br>
            <a:r>
              <a:rPr lang="en-US" sz="2200" cap="none" spc="0" dirty="0">
                <a:solidFill>
                  <a:schemeClr val="bg1">
                    <a:lumMod val="95000"/>
                  </a:schemeClr>
                </a:solidFill>
                <a:latin typeface="Arial" panose="020B0604020202020204" pitchFamily="34" charset="0"/>
                <a:cs typeface="Arial" panose="020B0604020202020204" pitchFamily="34" charset="0"/>
              </a:rPr>
              <a:t>- </a:t>
            </a:r>
            <a:r>
              <a:rPr lang="en-US" sz="2200" b="1" cap="none" spc="0" dirty="0">
                <a:solidFill>
                  <a:schemeClr val="bg1">
                    <a:lumMod val="95000"/>
                  </a:schemeClr>
                </a:solidFill>
                <a:latin typeface="Arial" panose="020B0604020202020204" pitchFamily="34" charset="0"/>
                <a:cs typeface="Arial" panose="020B0604020202020204" pitchFamily="34" charset="0"/>
              </a:rPr>
              <a:t>Training Expenses By Department:</a:t>
            </a:r>
            <a:r>
              <a:rPr lang="en-US" sz="2200" cap="none" spc="0" dirty="0">
                <a:solidFill>
                  <a:schemeClr val="bg1">
                    <a:lumMod val="95000"/>
                  </a:schemeClr>
                </a:solidFill>
                <a:latin typeface="Arial" panose="020B0604020202020204" pitchFamily="34" charset="0"/>
                <a:cs typeface="Arial" panose="020B0604020202020204" pitchFamily="34" charset="0"/>
              </a:rPr>
              <a:t> IT and marketing departments receive the most training investment, while HR and finance have lower training allocations.</a:t>
            </a:r>
            <a:br>
              <a:rPr lang="en-US" sz="2200" cap="none" spc="0" dirty="0">
                <a:solidFill>
                  <a:schemeClr val="bg1">
                    <a:lumMod val="95000"/>
                  </a:schemeClr>
                </a:solidFill>
                <a:latin typeface="Arial" panose="020B0604020202020204" pitchFamily="34" charset="0"/>
                <a:cs typeface="Arial" panose="020B0604020202020204" pitchFamily="34" charset="0"/>
              </a:rPr>
            </a:br>
            <a:r>
              <a:rPr lang="en-US" sz="2200" cap="none" spc="0" dirty="0">
                <a:solidFill>
                  <a:schemeClr val="bg1">
                    <a:lumMod val="95000"/>
                  </a:schemeClr>
                </a:solidFill>
                <a:latin typeface="Arial" panose="020B0604020202020204" pitchFamily="34" charset="0"/>
                <a:cs typeface="Arial" panose="020B0604020202020204" pitchFamily="34" charset="0"/>
              </a:rPr>
              <a:t>- </a:t>
            </a:r>
            <a:r>
              <a:rPr lang="en-US" sz="2200" b="1" cap="none" spc="0" dirty="0">
                <a:solidFill>
                  <a:schemeClr val="bg1">
                    <a:lumMod val="95000"/>
                  </a:schemeClr>
                </a:solidFill>
                <a:latin typeface="Arial" panose="020B0604020202020204" pitchFamily="34" charset="0"/>
                <a:cs typeface="Arial" panose="020B0604020202020204" pitchFamily="34" charset="0"/>
              </a:rPr>
              <a:t>Performance Ratings:</a:t>
            </a:r>
            <a:r>
              <a:rPr lang="en-US" sz="2200" cap="none" spc="0" dirty="0">
                <a:solidFill>
                  <a:schemeClr val="bg1">
                    <a:lumMod val="95000"/>
                  </a:schemeClr>
                </a:solidFill>
                <a:latin typeface="Arial" panose="020B0604020202020204" pitchFamily="34" charset="0"/>
                <a:cs typeface="Arial" panose="020B0604020202020204" pitchFamily="34" charset="0"/>
              </a:rPr>
              <a:t> Departments with lower ratings, such as HR and finance, may need additional support and training.</a:t>
            </a:r>
            <a:br>
              <a:rPr lang="en-US" sz="2200" cap="none" spc="0" dirty="0">
                <a:solidFill>
                  <a:schemeClr val="bg1">
                    <a:lumMod val="95000"/>
                  </a:schemeClr>
                </a:solidFill>
                <a:latin typeface="Arial" panose="020B0604020202020204" pitchFamily="34" charset="0"/>
                <a:cs typeface="Arial" panose="020B0604020202020204" pitchFamily="34" charset="0"/>
              </a:rPr>
            </a:br>
            <a:r>
              <a:rPr lang="en-US" sz="2200" cap="none" spc="0" dirty="0">
                <a:solidFill>
                  <a:schemeClr val="bg1">
                    <a:lumMod val="95000"/>
                  </a:schemeClr>
                </a:solidFill>
                <a:latin typeface="Arial" panose="020B0604020202020204" pitchFamily="34" charset="0"/>
                <a:cs typeface="Arial" panose="020B0604020202020204" pitchFamily="34" charset="0"/>
              </a:rPr>
              <a:t>- </a:t>
            </a:r>
            <a:r>
              <a:rPr lang="en-US" sz="2200" b="1" cap="none" spc="0" dirty="0">
                <a:solidFill>
                  <a:schemeClr val="bg1">
                    <a:lumMod val="95000"/>
                  </a:schemeClr>
                </a:solidFill>
                <a:latin typeface="Arial" panose="020B0604020202020204" pitchFamily="34" charset="0"/>
                <a:cs typeface="Arial" panose="020B0604020202020204" pitchFamily="34" charset="0"/>
              </a:rPr>
              <a:t>Revenue Per Employee (94.95):</a:t>
            </a:r>
            <a:r>
              <a:rPr lang="en-US" sz="2200" cap="none" spc="0" dirty="0">
                <a:solidFill>
                  <a:schemeClr val="bg1">
                    <a:lumMod val="95000"/>
                  </a:schemeClr>
                </a:solidFill>
                <a:latin typeface="Arial" panose="020B0604020202020204" pitchFamily="34" charset="0"/>
                <a:cs typeface="Arial" panose="020B0604020202020204" pitchFamily="34" charset="0"/>
              </a:rPr>
              <a:t> A strong metric, but further efficiency improvements could drive even higher returns.</a:t>
            </a:r>
            <a:br>
              <a:rPr lang="en-US" sz="2200" cap="none" spc="0" dirty="0">
                <a:solidFill>
                  <a:schemeClr val="bg1">
                    <a:lumMod val="95000"/>
                  </a:schemeClr>
                </a:solidFill>
                <a:latin typeface="Arial" panose="020B0604020202020204" pitchFamily="34" charset="0"/>
                <a:cs typeface="Arial" panose="020B0604020202020204" pitchFamily="34" charset="0"/>
              </a:rPr>
            </a:br>
            <a:br>
              <a:rPr lang="en-US" sz="2200" cap="none" spc="0" dirty="0">
                <a:solidFill>
                  <a:schemeClr val="bg1">
                    <a:lumMod val="95000"/>
                  </a:schemeClr>
                </a:solidFill>
                <a:latin typeface="Arial" panose="020B0604020202020204" pitchFamily="34" charset="0"/>
                <a:cs typeface="Arial" panose="020B0604020202020204" pitchFamily="34" charset="0"/>
              </a:rPr>
            </a:br>
            <a:br>
              <a:rPr lang="en-US" sz="2200" cap="none" spc="0" dirty="0">
                <a:solidFill>
                  <a:schemeClr val="bg1">
                    <a:lumMod val="95000"/>
                  </a:schemeClr>
                </a:solidFill>
                <a:latin typeface="Arial" panose="020B0604020202020204" pitchFamily="34" charset="0"/>
                <a:cs typeface="Arial" panose="020B0604020202020204" pitchFamily="34" charset="0"/>
              </a:rPr>
            </a:br>
            <a:r>
              <a:rPr lang="en-US" sz="2200" b="1" cap="none" spc="0" dirty="0">
                <a:solidFill>
                  <a:schemeClr val="bg1">
                    <a:lumMod val="95000"/>
                  </a:schemeClr>
                </a:solidFill>
                <a:latin typeface="Arial" panose="020B0604020202020204" pitchFamily="34" charset="0"/>
                <a:cs typeface="Arial" panose="020B0604020202020204" pitchFamily="34" charset="0"/>
              </a:rPr>
              <a:t>Key Insight</a:t>
            </a:r>
            <a:br>
              <a:rPr lang="en-US" sz="2200" cap="none" spc="0" dirty="0">
                <a:solidFill>
                  <a:schemeClr val="bg1">
                    <a:lumMod val="95000"/>
                  </a:schemeClr>
                </a:solidFill>
                <a:latin typeface="Arial" panose="020B0604020202020204" pitchFamily="34" charset="0"/>
                <a:cs typeface="Arial" panose="020B0604020202020204" pitchFamily="34" charset="0"/>
              </a:rPr>
            </a:br>
            <a:r>
              <a:rPr lang="en-US" sz="2200" cap="none" spc="0" dirty="0">
                <a:solidFill>
                  <a:schemeClr val="bg1">
                    <a:lumMod val="95000"/>
                  </a:schemeClr>
                </a:solidFill>
                <a:latin typeface="Arial" panose="020B0604020202020204" pitchFamily="34" charset="0"/>
                <a:cs typeface="Arial" panose="020B0604020202020204" pitchFamily="34" charset="0"/>
              </a:rPr>
              <a:t>Aligning training investments with performance needs</a:t>
            </a:r>
            <a:br>
              <a:rPr lang="en-US" sz="2200" cap="none" spc="0" dirty="0">
                <a:solidFill>
                  <a:schemeClr val="bg1">
                    <a:lumMod val="95000"/>
                  </a:schemeClr>
                </a:solidFill>
                <a:latin typeface="Arial" panose="020B0604020202020204" pitchFamily="34" charset="0"/>
                <a:cs typeface="Arial" panose="020B0604020202020204" pitchFamily="34" charset="0"/>
              </a:rPr>
            </a:br>
            <a:r>
              <a:rPr lang="en-US" sz="2200" cap="none" spc="0" dirty="0">
                <a:solidFill>
                  <a:schemeClr val="bg1">
                    <a:lumMod val="95000"/>
                  </a:schemeClr>
                </a:solidFill>
                <a:latin typeface="Arial" panose="020B0604020202020204" pitchFamily="34" charset="0"/>
                <a:cs typeface="Arial" panose="020B0604020202020204" pitchFamily="34" charset="0"/>
              </a:rPr>
              <a:t> will enhance workforce productivity and overall </a:t>
            </a:r>
            <a:br>
              <a:rPr lang="en-US" sz="2200" cap="none" spc="0" dirty="0">
                <a:solidFill>
                  <a:schemeClr val="bg1">
                    <a:lumMod val="95000"/>
                  </a:schemeClr>
                </a:solidFill>
                <a:latin typeface="Arial" panose="020B0604020202020204" pitchFamily="34" charset="0"/>
                <a:cs typeface="Arial" panose="020B0604020202020204" pitchFamily="34" charset="0"/>
              </a:rPr>
            </a:br>
            <a:r>
              <a:rPr lang="en-US" sz="2200" cap="none" spc="0" dirty="0">
                <a:solidFill>
                  <a:schemeClr val="bg1">
                    <a:lumMod val="95000"/>
                  </a:schemeClr>
                </a:solidFill>
                <a:latin typeface="Arial" panose="020B0604020202020204" pitchFamily="34" charset="0"/>
                <a:cs typeface="Arial" panose="020B0604020202020204" pitchFamily="34" charset="0"/>
              </a:rPr>
              <a:t>business efficiency.</a:t>
            </a:r>
            <a:br>
              <a:rPr lang="en-US" sz="2200" cap="none" spc="0" dirty="0">
                <a:solidFill>
                  <a:schemeClr val="bg1">
                    <a:lumMod val="95000"/>
                  </a:schemeClr>
                </a:solidFill>
                <a:latin typeface="Arial" panose="020B0604020202020204" pitchFamily="34" charset="0"/>
                <a:cs typeface="Arial" panose="020B0604020202020204" pitchFamily="34" charset="0"/>
              </a:rPr>
            </a:br>
            <a:endParaRPr lang="en-US" cap="none" spc="0" dirty="0">
              <a:solidFill>
                <a:schemeClr val="bg1">
                  <a:lumMod val="9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85BF2E2-20A4-8F2F-E760-A780FB325E0C}"/>
              </a:ext>
            </a:extLst>
          </p:cNvPr>
          <p:cNvPicPr>
            <a:picLocks noChangeAspect="1"/>
          </p:cNvPicPr>
          <p:nvPr/>
        </p:nvPicPr>
        <p:blipFill>
          <a:blip r:embed="rId3"/>
          <a:stretch>
            <a:fillRect/>
          </a:stretch>
        </p:blipFill>
        <p:spPr>
          <a:xfrm>
            <a:off x="6451042" y="3423598"/>
            <a:ext cx="5556738" cy="2987250"/>
          </a:xfrm>
          <a:prstGeom prst="rect">
            <a:avLst/>
          </a:prstGeom>
        </p:spPr>
      </p:pic>
    </p:spTree>
    <p:extLst>
      <p:ext uri="{BB962C8B-B14F-4D97-AF65-F5344CB8AC3E}">
        <p14:creationId xmlns:p14="http://schemas.microsoft.com/office/powerpoint/2010/main" val="3172147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EC54B3-4915-9D81-EBA5-B0929E6993D6}"/>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D9E70DD4-4A16-E29D-9275-CA24329A0B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1D863A4C-C7AF-4BC7-FCCD-CF3DC7E2D7C4}"/>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47" name="Rectangle 46">
            <a:extLst>
              <a:ext uri="{FF2B5EF4-FFF2-40B4-BE49-F238E27FC236}">
                <a16:creationId xmlns:a16="http://schemas.microsoft.com/office/drawing/2014/main" id="{AFB6204A-44C7-0253-93BD-B7EF05D766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47486C5B-3076-D8D2-CA7F-FA7E00755864}"/>
              </a:ext>
            </a:extLst>
          </p:cNvPr>
          <p:cNvSpPr>
            <a:spLocks noGrp="1"/>
          </p:cNvSpPr>
          <p:nvPr>
            <p:ph type="ctrTitle"/>
          </p:nvPr>
        </p:nvSpPr>
        <p:spPr>
          <a:xfrm>
            <a:off x="231057" y="1794386"/>
            <a:ext cx="11729883" cy="3762351"/>
          </a:xfrm>
        </p:spPr>
        <p:txBody>
          <a:bodyPr>
            <a:noAutofit/>
          </a:bodyPr>
          <a:lstStyle/>
          <a:p>
            <a:pPr algn="l"/>
            <a:r>
              <a:rPr lang="en-US" b="1" cap="none" spc="0" dirty="0">
                <a:solidFill>
                  <a:schemeClr val="bg1">
                    <a:lumMod val="95000"/>
                  </a:schemeClr>
                </a:solidFill>
                <a:latin typeface="Arial" panose="020B0604020202020204" pitchFamily="34" charset="0"/>
                <a:cs typeface="Arial" panose="020B0604020202020204" pitchFamily="34" charset="0"/>
              </a:rPr>
              <a:t>Measuring The Impact Of Sustainability Investments</a:t>
            </a:r>
            <a:br>
              <a:rPr lang="en-US" b="1" cap="none" spc="0" dirty="0">
                <a:solidFill>
                  <a:schemeClr val="bg1">
                    <a:lumMod val="95000"/>
                  </a:schemeClr>
                </a:solidFill>
                <a:latin typeface="Arial" panose="020B0604020202020204" pitchFamily="34" charset="0"/>
                <a:cs typeface="Arial" panose="020B0604020202020204" pitchFamily="34" charset="0"/>
              </a:rPr>
            </a:b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Cost Savings From Sustainability Initiativ</a:t>
            </a:r>
            <a:r>
              <a:rPr lang="en-US" sz="2000" cap="none" spc="0" dirty="0">
                <a:solidFill>
                  <a:schemeClr val="bg1">
                    <a:lumMod val="95000"/>
                  </a:schemeClr>
                </a:solidFill>
                <a:latin typeface="Arial" panose="020B0604020202020204" pitchFamily="34" charset="0"/>
                <a:cs typeface="Arial" panose="020B0604020202020204" pitchFamily="34" charset="0"/>
              </a:rPr>
              <a:t>es: Increasing over time, demonstrating the financial benefits of green investments.</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Social Initiative Investments</a:t>
            </a:r>
            <a:r>
              <a:rPr lang="en-US" sz="2000" cap="none" spc="0" dirty="0">
                <a:solidFill>
                  <a:schemeClr val="bg1">
                    <a:lumMod val="95000"/>
                  </a:schemeClr>
                </a:solidFill>
                <a:latin typeface="Arial" panose="020B0604020202020204" pitchFamily="34" charset="0"/>
                <a:cs typeface="Arial" panose="020B0604020202020204" pitchFamily="34" charset="0"/>
              </a:rPr>
              <a:t>: Fluctuating investment levels indicate inconsistent commitment to social responsibility efforts.</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Long-term Business Impact</a:t>
            </a:r>
            <a:r>
              <a:rPr lang="en-US" sz="2000" cap="none" spc="0" dirty="0">
                <a:solidFill>
                  <a:schemeClr val="bg1">
                    <a:lumMod val="95000"/>
                  </a:schemeClr>
                </a:solidFill>
                <a:latin typeface="Arial" panose="020B0604020202020204" pitchFamily="34" charset="0"/>
                <a:cs typeface="Arial" panose="020B0604020202020204" pitchFamily="34" charset="0"/>
              </a:rPr>
              <a:t>: Companies that maintain steady ESG investments tend to experience long-term financial and brand benefits.</a:t>
            </a:r>
            <a:br>
              <a:rPr lang="en-US" sz="2000" cap="none" spc="0" dirty="0">
                <a:solidFill>
                  <a:schemeClr val="bg1">
                    <a:lumMod val="95000"/>
                  </a:schemeClr>
                </a:solidFill>
                <a:latin typeface="Arial" panose="020B0604020202020204" pitchFamily="34" charset="0"/>
                <a:cs typeface="Arial" panose="020B0604020202020204" pitchFamily="34" charset="0"/>
              </a:rPr>
            </a:br>
            <a:br>
              <a:rPr lang="en-US" sz="2000" cap="none" spc="0" dirty="0">
                <a:solidFill>
                  <a:schemeClr val="bg1">
                    <a:lumMod val="95000"/>
                  </a:schemeClr>
                </a:solidFill>
                <a:latin typeface="Arial" panose="020B0604020202020204" pitchFamily="34" charset="0"/>
                <a:cs typeface="Arial" panose="020B0604020202020204" pitchFamily="34" charset="0"/>
              </a:rPr>
            </a:b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b="1" cap="none" spc="0" dirty="0">
                <a:solidFill>
                  <a:schemeClr val="bg1">
                    <a:lumMod val="95000"/>
                  </a:schemeClr>
                </a:solidFill>
                <a:latin typeface="Arial" panose="020B0604020202020204" pitchFamily="34" charset="0"/>
                <a:cs typeface="Arial" panose="020B0604020202020204" pitchFamily="34" charset="0"/>
              </a:rPr>
              <a:t>Key Insight</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To maximize the impact, businesses should maintain</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 steady investment in sustainability and </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social responsibility programs.</a:t>
            </a:r>
            <a:br>
              <a:rPr lang="en-US" sz="2000" cap="none" spc="0" dirty="0">
                <a:solidFill>
                  <a:schemeClr val="bg1">
                    <a:lumMod val="95000"/>
                  </a:schemeClr>
                </a:solidFill>
                <a:latin typeface="Arial" panose="020B0604020202020204" pitchFamily="34" charset="0"/>
                <a:cs typeface="Arial" panose="020B0604020202020204" pitchFamily="34" charset="0"/>
              </a:rPr>
            </a:br>
            <a:endParaRPr lang="en-US" sz="2000" cap="none" spc="0" dirty="0">
              <a:solidFill>
                <a:schemeClr val="bg1">
                  <a:lumMod val="95000"/>
                </a:schemeClr>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9D16CAB-548E-44BE-FBDD-1F6E266EE7BC}"/>
              </a:ext>
            </a:extLst>
          </p:cNvPr>
          <p:cNvPicPr>
            <a:picLocks noChangeAspect="1"/>
          </p:cNvPicPr>
          <p:nvPr/>
        </p:nvPicPr>
        <p:blipFill>
          <a:blip r:embed="rId3"/>
          <a:stretch>
            <a:fillRect/>
          </a:stretch>
        </p:blipFill>
        <p:spPr>
          <a:xfrm>
            <a:off x="6280220" y="3151494"/>
            <a:ext cx="5680719" cy="3166457"/>
          </a:xfrm>
          <a:prstGeom prst="rect">
            <a:avLst/>
          </a:prstGeom>
        </p:spPr>
      </p:pic>
    </p:spTree>
    <p:extLst>
      <p:ext uri="{BB962C8B-B14F-4D97-AF65-F5344CB8AC3E}">
        <p14:creationId xmlns:p14="http://schemas.microsoft.com/office/powerpoint/2010/main" val="2908612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EE8789-02F6-8CD0-5745-45FB2339878A}"/>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021BC03-0E86-FFE2-8C86-6858053C1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background with a graph and a line of buildings&#10;&#10;AI-generated content may be incorrect.">
            <a:extLst>
              <a:ext uri="{FF2B5EF4-FFF2-40B4-BE49-F238E27FC236}">
                <a16:creationId xmlns:a16="http://schemas.microsoft.com/office/drawing/2014/main" id="{6E576D9A-FCA0-9994-36E3-C3B8E79090FF}"/>
              </a:ext>
            </a:extLst>
          </p:cNvPr>
          <p:cNvPicPr>
            <a:picLocks noChangeAspect="1"/>
          </p:cNvPicPr>
          <p:nvPr/>
        </p:nvPicPr>
        <p:blipFill>
          <a:blip r:embed="rId2">
            <a:alphaModFix/>
            <a:extLst>
              <a:ext uri="{28A0092B-C50C-407E-A947-70E740481C1C}">
                <a14:useLocalDpi xmlns:a14="http://schemas.microsoft.com/office/drawing/2010/main" val="0"/>
              </a:ext>
            </a:extLst>
          </a:blip>
          <a:srcRect/>
          <a:stretch/>
        </p:blipFill>
        <p:spPr>
          <a:xfrm>
            <a:off x="-1" y="10"/>
            <a:ext cx="12192000" cy="6857989"/>
          </a:xfrm>
          <a:prstGeom prst="rect">
            <a:avLst/>
          </a:prstGeom>
        </p:spPr>
      </p:pic>
      <p:sp>
        <p:nvSpPr>
          <p:cNvPr id="47" name="Rectangle 46">
            <a:extLst>
              <a:ext uri="{FF2B5EF4-FFF2-40B4-BE49-F238E27FC236}">
                <a16:creationId xmlns:a16="http://schemas.microsoft.com/office/drawing/2014/main" id="{BE73D06A-3AEE-47E1-8E25-A20B2BF32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99981"/>
            <a:ext cx="12191999" cy="4958018"/>
          </a:xfrm>
          <a:prstGeom prst="rect">
            <a:avLst/>
          </a:prstGeom>
          <a:gradFill flip="none" rotWithShape="1">
            <a:gsLst>
              <a:gs pos="0">
                <a:srgbClr val="000000">
                  <a:alpha val="0"/>
                </a:srgbClr>
              </a:gs>
              <a:gs pos="49000">
                <a:srgbClr val="000000">
                  <a:alpha val="50000"/>
                </a:srgbClr>
              </a:gs>
              <a:gs pos="87000">
                <a:srgbClr val="000000">
                  <a:alpha val="56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E8DAE4D-E5EC-4914-1572-112E393EBAE9}"/>
              </a:ext>
            </a:extLst>
          </p:cNvPr>
          <p:cNvSpPr>
            <a:spLocks noGrp="1"/>
          </p:cNvSpPr>
          <p:nvPr>
            <p:ph type="ctrTitle"/>
          </p:nvPr>
        </p:nvSpPr>
        <p:spPr>
          <a:xfrm>
            <a:off x="255640" y="245806"/>
            <a:ext cx="11562734" cy="6341807"/>
          </a:xfrm>
        </p:spPr>
        <p:txBody>
          <a:bodyPr>
            <a:noAutofit/>
          </a:bodyPr>
          <a:lstStyle/>
          <a:p>
            <a:pPr algn="l"/>
            <a:r>
              <a:rPr lang="en-US" b="1" cap="none" spc="0" dirty="0">
                <a:solidFill>
                  <a:schemeClr val="bg1">
                    <a:lumMod val="95000"/>
                  </a:schemeClr>
                </a:solidFill>
                <a:latin typeface="Arial" panose="020B0604020202020204" pitchFamily="34" charset="0"/>
                <a:cs typeface="Arial" panose="020B0604020202020204" pitchFamily="34" charset="0"/>
              </a:rPr>
              <a:t>Strategic Actions Moving Forward</a:t>
            </a:r>
            <a:br>
              <a:rPr lang="en-US" sz="2000" cap="none" spc="0" dirty="0">
                <a:solidFill>
                  <a:schemeClr val="bg1">
                    <a:lumMod val="95000"/>
                  </a:schemeClr>
                </a:solidFill>
                <a:latin typeface="Arial" panose="020B0604020202020204" pitchFamily="34" charset="0"/>
                <a:cs typeface="Arial" panose="020B0604020202020204" pitchFamily="34" charset="0"/>
              </a:rPr>
            </a:b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Client Retention Strategy:</a:t>
            </a:r>
            <a:r>
              <a:rPr lang="en-US" sz="2000" cap="none" spc="0" dirty="0">
                <a:solidFill>
                  <a:schemeClr val="bg1">
                    <a:lumMod val="95000"/>
                  </a:schemeClr>
                </a:solidFill>
                <a:latin typeface="Arial" panose="020B0604020202020204" pitchFamily="34" charset="0"/>
                <a:cs typeface="Arial" panose="020B0604020202020204" pitchFamily="34" charset="0"/>
              </a:rPr>
              <a:t> Implement personalized engagement and loyalty programs to reduce churn.</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Risk Reduction Measures:</a:t>
            </a:r>
            <a:r>
              <a:rPr lang="en-US" sz="2000" cap="none" spc="0" dirty="0">
                <a:solidFill>
                  <a:schemeClr val="bg1">
                    <a:lumMod val="95000"/>
                  </a:schemeClr>
                </a:solidFill>
                <a:latin typeface="Arial" panose="020B0604020202020204" pitchFamily="34" charset="0"/>
                <a:cs typeface="Arial" panose="020B0604020202020204" pitchFamily="34" charset="0"/>
              </a:rPr>
              <a:t> Invest in compliance tools and process improvements to minimize high-risk areas.</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Revenue Expansion:</a:t>
            </a:r>
            <a:r>
              <a:rPr lang="en-US" sz="2000" cap="none" spc="0" dirty="0">
                <a:solidFill>
                  <a:schemeClr val="bg1">
                    <a:lumMod val="95000"/>
                  </a:schemeClr>
                </a:solidFill>
                <a:latin typeface="Arial" panose="020B0604020202020204" pitchFamily="34" charset="0"/>
                <a:cs typeface="Arial" panose="020B0604020202020204" pitchFamily="34" charset="0"/>
              </a:rPr>
              <a:t> Develop targeted marketing strategies to enhance sales in underperforming regions.</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Sustainability Commitment:</a:t>
            </a:r>
            <a:r>
              <a:rPr lang="en-US" sz="2000" cap="none" spc="0" dirty="0">
                <a:solidFill>
                  <a:schemeClr val="bg1">
                    <a:lumMod val="95000"/>
                  </a:schemeClr>
                </a:solidFill>
                <a:latin typeface="Arial" panose="020B0604020202020204" pitchFamily="34" charset="0"/>
                <a:cs typeface="Arial" panose="020B0604020202020204" pitchFamily="34" charset="0"/>
              </a:rPr>
              <a:t> Ensure a balanced and consistent approach to ESG investments for long-term brand and financial benefits.</a:t>
            </a: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 </a:t>
            </a:r>
            <a:r>
              <a:rPr lang="en-US" sz="2000" b="1" cap="none" spc="0" dirty="0">
                <a:solidFill>
                  <a:schemeClr val="bg1">
                    <a:lumMod val="95000"/>
                  </a:schemeClr>
                </a:solidFill>
                <a:latin typeface="Arial" panose="020B0604020202020204" pitchFamily="34" charset="0"/>
                <a:cs typeface="Arial" panose="020B0604020202020204" pitchFamily="34" charset="0"/>
              </a:rPr>
              <a:t>Performance Monitoring:</a:t>
            </a:r>
            <a:r>
              <a:rPr lang="en-US" sz="2000" cap="none" spc="0" dirty="0">
                <a:solidFill>
                  <a:schemeClr val="bg1">
                    <a:lumMod val="95000"/>
                  </a:schemeClr>
                </a:solidFill>
                <a:latin typeface="Arial" panose="020B0604020202020204" pitchFamily="34" charset="0"/>
                <a:cs typeface="Arial" panose="020B0604020202020204" pitchFamily="34" charset="0"/>
              </a:rPr>
              <a:t> Regularly review KPIs and adjust strategies as needed to stay aligned with business goals.</a:t>
            </a:r>
            <a:br>
              <a:rPr lang="en-US" sz="2000" cap="none" spc="0" dirty="0">
                <a:solidFill>
                  <a:schemeClr val="bg1">
                    <a:lumMod val="95000"/>
                  </a:schemeClr>
                </a:solidFill>
                <a:latin typeface="Arial" panose="020B0604020202020204" pitchFamily="34" charset="0"/>
                <a:cs typeface="Arial" panose="020B0604020202020204" pitchFamily="34" charset="0"/>
              </a:rPr>
            </a:br>
            <a:br>
              <a:rPr lang="en-US" sz="2000" cap="none" spc="0" dirty="0">
                <a:solidFill>
                  <a:schemeClr val="bg1">
                    <a:lumMod val="95000"/>
                  </a:schemeClr>
                </a:solidFill>
                <a:latin typeface="Arial" panose="020B0604020202020204" pitchFamily="34" charset="0"/>
                <a:cs typeface="Arial" panose="020B0604020202020204" pitchFamily="34" charset="0"/>
              </a:rPr>
            </a:br>
            <a:br>
              <a:rPr lang="en-US" sz="2000" cap="none" spc="0" dirty="0">
                <a:solidFill>
                  <a:schemeClr val="bg1">
                    <a:lumMod val="95000"/>
                  </a:schemeClr>
                </a:solidFill>
                <a:latin typeface="Arial" panose="020B0604020202020204" pitchFamily="34" charset="0"/>
                <a:cs typeface="Arial" panose="020B0604020202020204" pitchFamily="34" charset="0"/>
              </a:rPr>
            </a:br>
            <a:r>
              <a:rPr lang="en-US" sz="2000" cap="none" spc="0" dirty="0">
                <a:solidFill>
                  <a:schemeClr val="bg1">
                    <a:lumMod val="95000"/>
                  </a:schemeClr>
                </a:solidFill>
                <a:latin typeface="Arial" panose="020B0604020202020204" pitchFamily="34" charset="0"/>
                <a:cs typeface="Arial" panose="020B0604020202020204" pitchFamily="34" charset="0"/>
              </a:rPr>
              <a:t>By leveraging data-driven insights from this dashboard, we can make informed decisions to strengthen our financial performance, optimize operations, and build a sustainable future for the business.</a:t>
            </a:r>
          </a:p>
        </p:txBody>
      </p:sp>
    </p:spTree>
    <p:extLst>
      <p:ext uri="{BB962C8B-B14F-4D97-AF65-F5344CB8AC3E}">
        <p14:creationId xmlns:p14="http://schemas.microsoft.com/office/powerpoint/2010/main" val="4224186293"/>
      </p:ext>
    </p:extLst>
  </p:cSld>
  <p:clrMapOvr>
    <a:masterClrMapping/>
  </p:clrMapOvr>
</p:sld>
</file>

<file path=ppt/theme/theme1.xml><?xml version="1.0" encoding="utf-8"?>
<a:theme xmlns:a="http://schemas.openxmlformats.org/drawingml/2006/main" name="AdornVTI">
  <a:themeElements>
    <a:clrScheme name="GC1">
      <a:dk1>
        <a:sysClr val="windowText" lastClr="000000"/>
      </a:dk1>
      <a:lt1>
        <a:sysClr val="window" lastClr="FFFFFF"/>
      </a:lt1>
      <a:dk2>
        <a:srgbClr val="2C2830"/>
      </a:dk2>
      <a:lt2>
        <a:srgbClr val="E0DCE1"/>
      </a:lt2>
      <a:accent1>
        <a:srgbClr val="908193"/>
      </a:accent1>
      <a:accent2>
        <a:srgbClr val="A08889"/>
      </a:accent2>
      <a:accent3>
        <a:srgbClr val="B48C7E"/>
      </a:accent3>
      <a:accent4>
        <a:srgbClr val="809C9B"/>
      </a:accent4>
      <a:accent5>
        <a:srgbClr val="899F91"/>
      </a:accent5>
      <a:accent6>
        <a:srgbClr val="728274"/>
      </a:accent6>
      <a:hlink>
        <a:srgbClr val="837585"/>
      </a:hlink>
      <a:folHlink>
        <a:srgbClr val="677E83"/>
      </a:folHlink>
    </a:clrScheme>
    <a:fontScheme name="Bembo">
      <a:majorFont>
        <a:latin typeface="Bembo"/>
        <a:ea typeface=""/>
        <a:cs typeface=""/>
      </a:majorFont>
      <a:minorFont>
        <a:latin typeface="Bemb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dornVTI" id="{497E3FA9-5A27-4D12-9D04-917BEF3D1303}" vid="{34192A01-61CA-4566-9818-841C607496F7}"/>
    </a:ext>
  </a:extLst>
</a:theme>
</file>

<file path=docProps/app.xml><?xml version="1.0" encoding="utf-8"?>
<Properties xmlns="http://schemas.openxmlformats.org/officeDocument/2006/extended-properties" xmlns:vt="http://schemas.openxmlformats.org/officeDocument/2006/docPropsVTypes">
  <TotalTime>71</TotalTime>
  <Words>726</Words>
  <Application>Microsoft Office PowerPoint</Application>
  <PresentationFormat>Widescreen</PresentationFormat>
  <Paragraphs>14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Bembo</vt:lpstr>
      <vt:lpstr>AdornVTI</vt:lpstr>
      <vt:lpstr>Business Performance Dashboard Presentation  BY Mariam Ayman</vt:lpstr>
      <vt:lpstr>PowerPoint Presentation</vt:lpstr>
      <vt:lpstr>Understanding Business Financial Health  - EBITDA (2M): Strong earnings before interest, taxes, depreciation, and amortization indicate solid financial performance. - Net Profit Margin (20.60%): A healthy profitability metric showing efficient cost management. - ROI (0.81%): Relatively low, highlighting potential areas to enhance investment efficiency. - Market Share (29.06%): A strong competitive position in the market. - Client Churn Rate (21.15%): A high churn rate suggests customer retention challenges that need to be addressed to maintain steady growth.   Key Insight While profitability and market share are strong, the ROI and Churn Rate indicate the need for investment optimization and customer loyalty strategies. </vt:lpstr>
      <vt:lpstr>Analyzing Revenue Distribution And Growth Patterns   - Revenue By Location: USA and Asia contribute the highest revenue, while other regions lag. - Revenue By Industry Type: Retail and online sales are the strongest revenue streams, while wholesale generates lower revenue. - Net Cash Flow Trends: revenue fluctuates but shows an overall upward trajectory, indicating business growth. - Forecast Accuracy (94.96%): High accuracy in revenue projections ensures reliable financial planning.   Key Insight The focus should be on strengthening high-performing regions and industries while identifying  opportunities to enhance underperforming areas. </vt:lpstr>
      <vt:lpstr>Evaluating Business Risks And Cost Impact  - Insurance Costs: Compliance and operational risks have the highest insurance costs, requiring better risk mitigation. - Risk Impact Levels: High-risk categories pose financial threats and need proactive strategies. - Operational And Compliance Costs: These risks contribute significantly to financial strain, making risk management a top priority.   Key Insight Strengthening compliance protocols and operational efficiency can  significantly reduce insurance costs and financial risks.  </vt:lpstr>
      <vt:lpstr>Optimizing Workforce Efficiency  - Training Expenses By Department: IT and marketing departments receive the most training investment, while HR and finance have lower training allocations. - Performance Ratings: Departments with lower ratings, such as HR and finance, may need additional support and training. - Revenue Per Employee (94.95): A strong metric, but further efficiency improvements could drive even higher returns.   Key Insight Aligning training investments with performance needs  will enhance workforce productivity and overall  business efficiency. </vt:lpstr>
      <vt:lpstr>Measuring The Impact Of Sustainability Investments  - Cost Savings From Sustainability Initiatives: Increasing over time, demonstrating the financial benefits of green investments. - Social Initiative Investments: Fluctuating investment levels indicate inconsistent commitment to social responsibility efforts. - Long-term Business Impact: Companies that maintain steady ESG investments tend to experience long-term financial and brand benefits.   Key Insight To maximize the impact, businesses should maintain  a steady investment in sustainability and  social responsibility programs. </vt:lpstr>
      <vt:lpstr>Strategic Actions Moving Forward  - Client Retention Strategy: Implement personalized engagement and loyalty programs to reduce churn. - Risk Reduction Measures: Invest in compliance tools and process improvements to minimize high-risk areas. - Revenue Expansion: Develop targeted marketing strategies to enhance sales in underperforming regions. - Sustainability Commitment: Ensure a balanced and consistent approach to ESG investments for long-term brand and financial benefits. - Performance Monitoring: Regularly review KPIs and adjust strategies as needed to stay aligned with business goals.   By leveraging data-driven insights from this dashboard, we can make informed decisions to strengthen our financial performance, optimize operations, and build a sustainable future for the business.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 ayman helmy elsayed</dc:creator>
  <cp:lastModifiedBy>mariam ayman helmy elsayed</cp:lastModifiedBy>
  <cp:revision>7</cp:revision>
  <dcterms:created xsi:type="dcterms:W3CDTF">2025-03-22T13:31:31Z</dcterms:created>
  <dcterms:modified xsi:type="dcterms:W3CDTF">2025-03-22T14:43:27Z</dcterms:modified>
</cp:coreProperties>
</file>