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02" r:id="rId12"/>
    <p:sldId id="297" r:id="rId13"/>
    <p:sldId id="311" r:id="rId14"/>
    <p:sldId id="312" r:id="rId15"/>
    <p:sldId id="313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/>
    <p:restoredTop sz="95934"/>
  </p:normalViewPr>
  <p:slideViewPr>
    <p:cSldViewPr snapToGrid="0" snapToObjects="1">
      <p:cViewPr varScale="1">
        <p:scale>
          <a:sx n="149" d="100"/>
          <a:sy n="149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“homework06.js”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“homework06.js”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676-78C3-AE4E-B86E-C63B00AB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181B-F4B0-374C-A813-3478317C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A967-C9CE-A14C-B12A-2425069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2670-E00D-0E48-BA47-C50217B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0F7-9B29-814B-AC7C-B9B0ADD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575-C646-8841-B957-AB6B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07DE-EBA7-6A4E-A68F-6C369A0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F44-D4B2-E345-890E-10F6583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F7F-97FA-7F47-95F4-EE06118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EC8-7242-DC4B-81BE-1B55CE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4931-5A8C-6C44-B334-9DF91A68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E5C6-4857-F94A-8C79-DCA69DCE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D9F1-18C2-C44E-A2BB-CA72DF3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273-6C02-8249-80AC-B45A3A77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A8D6-D525-1748-8789-C27B2D1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4EF-5929-6243-93F5-0FC47EA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7E7-4CED-7E48-B533-A3BB5B79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BFB-81B1-1D45-8876-87E1B2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2733-781B-5249-AAAC-9598A8D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B20B-A3B4-CB41-B57A-C31CE01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FED-9E05-CF46-95E2-19D34283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D0C9-AE8B-1344-B22B-BBC2F5B3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357-11EC-7B42-A333-55E87DF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1B4-A095-DE4E-A61B-9D92348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FDA7-7F79-FA4E-9DB0-3BD2BCA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26D-C468-1347-A3CA-A1488A7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D03-9895-1149-9245-CD56326D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27F6-33A4-9546-BE83-1E24BD1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DE8-FD36-C943-B649-036E293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5227-D748-694A-86E2-A73196B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DCD6-C344-7C4A-8E4F-6576286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54D-1341-7843-AC05-76700FF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337-1499-C74F-BC23-305AB94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CA84-F7F5-B643-B454-CF8997D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D7A0-525D-7942-8A5B-AD4837E4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BC0E-DB8F-B94A-8159-1F0A6F7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4460F-6E98-8142-95EF-39CCD8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16C4A-489E-8F46-BCAE-96818C59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9C5B-EEE5-474A-9240-588FA73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4D07-0A33-7C44-824C-23CC211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6991-20E1-3A4E-BBDA-5C05BF3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3DEE-ABA7-674E-B8AF-05AD21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840-4241-9941-B88A-63D35DF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7E22-A3B8-2642-AB9D-801E09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D666-6BAF-7945-B472-7D51052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CDB0-0B36-5843-9C76-70B8696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344-A6AB-574C-BAF9-25B6EAD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4509-D06C-1E4B-B65A-AB62CB03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01F2-5F8D-4642-BBCD-7EDB9C2A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B11A-6F85-8B4A-8D39-CE63C49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6301-7C43-0344-B126-7D840D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BE7B-55D7-7747-9C58-478ACB8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ED8-999D-B041-B5BA-D162BD6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129D-6111-9B4A-ADCC-5A34EA13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3B3-047A-C94F-89B4-4E711A38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A60B-5257-6446-A47D-5652BF6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1383-91AD-CC4E-BC1A-D4D1A94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786B-E25B-964E-9F3F-3C5AAC1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ABF-154D-3A4C-B669-B21865C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5DDD-8A41-244E-B68F-16ACDC00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3EC8-1305-6045-90C7-0EC7B1B4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7399-A3B9-AE43-B48B-EA25AAC84D6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AB-C896-B440-89AE-240DD869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A5C-E631-CE4B-ACCE-8EACD662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JS Practices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7D17C4-AB65-BC3C-733C-C0975CE2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countPrimes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of integer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numbers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as argument and will return the number of the prime numbers in the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Prime number is a number that can be divided only by 1 and itself​.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Negative numbers cannot be prime​.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Examples: 2,3,5,7,11,13,17,19,23,29,31,37 etc.​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Smallest prime number is 2.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countPrimes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([-10, -3, 0, 1]) 	-&gt; 0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countPrimes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([7, 4, 11, 23, 17]) 	-&gt; 4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countPrimes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([41, 53, 19, 47, 67]) 	-&gt; 5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br>
              <a:rPr lang="en-US" sz="1400" dirty="0"/>
            </a:br>
            <a:br>
              <a:rPr lang="en-US" sz="1400" dirty="0">
                <a:cs typeface="Calibri" panose="020F0502020204030204" pitchFamily="34" charset="0"/>
              </a:rPr>
            </a:br>
            <a:br>
              <a:rPr lang="en-US" sz="1400" dirty="0">
                <a:cs typeface="Calibri" panose="020F0502020204030204" pitchFamily="34" charset="0"/>
              </a:rPr>
            </a:br>
            <a:br>
              <a:rPr lang="en-US" sz="1400" dirty="0">
                <a:cs typeface="Calibri" panose="020F0502020204030204" pitchFamily="34" charset="0"/>
              </a:rPr>
            </a:br>
            <a:endParaRPr lang="en-US" sz="1400" b="0" i="0" u="none" strike="noStrike" dirty="0">
              <a:effectLst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  <a:cs typeface="Calibri" panose="020F0502020204030204" pitchFamily="34" charset="0"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removeDuplicates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the duplicates removed.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removeDuplicates</a:t>
            </a:r>
            <a:r>
              <a:rPr lang="en-US" sz="1400" dirty="0">
                <a:solidFill>
                  <a:srgbClr val="000000"/>
                </a:solidFill>
              </a:rPr>
              <a:t>([10, 20, 35, 20, 35, 60, 70, 60]) 		-&gt; [10, 20, 35, 60, 70]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removeDuplicates</a:t>
            </a:r>
            <a:r>
              <a:rPr lang="en-US" sz="1400" dirty="0">
                <a:solidFill>
                  <a:srgbClr val="000000"/>
                </a:solidFill>
              </a:rPr>
              <a:t>([1, 2, 5, 2, 3]) 			-&gt; [1, 2, 5, 3]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removeDuplicates</a:t>
            </a:r>
            <a:r>
              <a:rPr lang="en-US" sz="1400" dirty="0">
                <a:solidFill>
                  <a:srgbClr val="000000"/>
                </a:solidFill>
              </a:rPr>
              <a:t>([0, -1, -2, -2, -1]) 			-&gt; [0, -1, -2]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removeDuplicates</a:t>
            </a:r>
            <a:r>
              <a:rPr lang="en-US" sz="1400" dirty="0">
                <a:solidFill>
                  <a:srgbClr val="000000"/>
                </a:solidFill>
              </a:rPr>
              <a:t>([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123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ab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]) 	-&gt; [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123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ab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]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removeDuplicates</a:t>
            </a:r>
            <a:r>
              <a:rPr lang="en-US" sz="1400" dirty="0">
                <a:solidFill>
                  <a:srgbClr val="000000"/>
                </a:solidFill>
              </a:rPr>
              <a:t>([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1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2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2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]) 		-&gt; [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1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2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]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6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/>
              <a:t>Write a method named </a:t>
            </a:r>
            <a:r>
              <a:rPr lang="en-US" sz="1400" b="1" dirty="0" err="1">
                <a:solidFill>
                  <a:srgbClr val="3C78D8"/>
                </a:solidFill>
              </a:rPr>
              <a:t>isDateFormatValid</a:t>
            </a:r>
            <a:r>
              <a:rPr lang="en-US" sz="1400" b="1" dirty="0">
                <a:solidFill>
                  <a:srgbClr val="3C78D8"/>
                </a:solidFill>
              </a:rPr>
              <a:t>() </a:t>
            </a:r>
            <a:r>
              <a:rPr lang="en-US" sz="1400" dirty="0"/>
              <a:t>that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dirty="0"/>
              <a:t> as an argument and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given date is valid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otherwise.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b="1" dirty="0"/>
              <a:t>Expected Format: </a:t>
            </a:r>
            <a:r>
              <a:rPr lang="en-US" sz="1400" b="1" dirty="0" err="1"/>
              <a:t>nn</a:t>
            </a:r>
            <a:r>
              <a:rPr lang="en-US" sz="1400" b="1" dirty="0"/>
              <a:t>/</a:t>
            </a:r>
            <a:r>
              <a:rPr lang="en-US" sz="1400" b="1" dirty="0" err="1"/>
              <a:t>nn</a:t>
            </a:r>
            <a:r>
              <a:rPr lang="en-US" sz="1400" b="1" dirty="0"/>
              <a:t>/</a:t>
            </a:r>
            <a:r>
              <a:rPr lang="en-US" sz="1400" b="1" dirty="0" err="1"/>
              <a:t>nnnn</a:t>
            </a:r>
            <a:endParaRPr lang="en-US" sz="1400" b="1" dirty="0"/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b="1" dirty="0"/>
              <a:t>So, it must be presented as &lt;2digits&gt;/&lt;2digits&gt;/&lt;4digits&gt;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("15/30/2020")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("10-30-2020 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("10.30.2020")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("5/30/2020")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("05/30/2020 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("10/2/2020")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("10/02/2020 ") 		-&gt;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4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/>
              <a:t>Write a method named </a:t>
            </a:r>
            <a:r>
              <a:rPr lang="en-US" sz="1400" b="1" dirty="0" err="1">
                <a:solidFill>
                  <a:srgbClr val="3C78D8"/>
                </a:solidFill>
              </a:rPr>
              <a:t>secondMax</a:t>
            </a:r>
            <a:r>
              <a:rPr lang="en-US" sz="1400" b="1" dirty="0">
                <a:solidFill>
                  <a:srgbClr val="3C78D8"/>
                </a:solidFill>
              </a:rPr>
              <a:t>()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argument and returns the second max number from the array.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>
                <a:solidFill>
                  <a:srgbClr val="000000"/>
                </a:solidFill>
              </a:rPr>
              <a:t>NOTE: Assume that you will not be given empty array and if the array has only 1 element, it will be returned as second max number.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>
                <a:solidFill>
                  <a:srgbClr val="000000"/>
                </a:solidFill>
              </a:rPr>
              <a:t>NOTE: Be careful when there is multiple max numbers.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secondMax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([7, 4, 4, 4, 23, 23, 23]) 	-&gt; 7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secondMax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([3, 4, 5, 6]) 		-&gt; 5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secondMax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([10]) 		-&gt; 10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6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/>
              <a:t>Write a method named </a:t>
            </a:r>
            <a:r>
              <a:rPr lang="en-US" sz="1400" b="1" dirty="0" err="1">
                <a:solidFill>
                  <a:srgbClr val="3C78D8"/>
                </a:solidFill>
              </a:rPr>
              <a:t>secondMin</a:t>
            </a:r>
            <a:r>
              <a:rPr lang="en-US" sz="1400" b="1" dirty="0">
                <a:solidFill>
                  <a:srgbClr val="3C78D8"/>
                </a:solidFill>
              </a:rPr>
              <a:t>()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argument and returns the second min number from the array.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>
                <a:solidFill>
                  <a:srgbClr val="000000"/>
                </a:solidFill>
              </a:rPr>
              <a:t>NOTE: Assume that you will not be given empty array and if the array has only 1 element, it will be returned as second min number.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>
                <a:solidFill>
                  <a:srgbClr val="000000"/>
                </a:solidFill>
              </a:rPr>
              <a:t>NOTE: Be careful when there is multiple min numbers.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secondMax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([7, 4, 4, 4, 23, 23, 23]) 	-&gt; 7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secondMax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([3, 4, 5, 6]) 		-&gt; 4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secondMax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([10]) 		-&gt; 10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8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862" y="713313"/>
            <a:ext cx="7093363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/>
              <a:t>Write a method named </a:t>
            </a:r>
            <a:r>
              <a:rPr lang="en-US" sz="1400" b="1" dirty="0" err="1">
                <a:solidFill>
                  <a:srgbClr val="3C78D8"/>
                </a:solidFill>
              </a:rPr>
              <a:t>mostRepeated</a:t>
            </a:r>
            <a:r>
              <a:rPr lang="en-US" sz="1400" b="1" dirty="0">
                <a:solidFill>
                  <a:srgbClr val="3C78D8"/>
                </a:solidFill>
              </a:rPr>
              <a:t>()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argument and returns the most counted element from the array.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>
                <a:solidFill>
                  <a:srgbClr val="000000"/>
                </a:solidFill>
              </a:rPr>
              <a:t>NOTE: Assume that you will not be given empty array and the count of one element will always be more than the others.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mostRepeated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([4, 7, 4, 4, 4, 23, 23, 23]) 			-&gt; </a:t>
            </a:r>
            <a:r>
              <a:rPr lang="en-US" sz="1400" dirty="0">
                <a:solidFill>
                  <a:srgbClr val="000000"/>
                </a:solidFill>
              </a:rPr>
              <a:t>4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mostRepeated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pencil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pencil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	-&gt; "pen"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effectLst/>
              </a:rPr>
              <a:t>m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ostRepeated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([10]) 					-&gt;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mostRepeated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b="0" i="0" u="none" strike="noStrike" dirty="0" err="1">
                <a:solidFill>
                  <a:srgbClr val="000000"/>
                </a:solidFill>
                <a:cs typeface="Calibri" panose="020F0502020204030204" pitchFamily="34" charset="0"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				-&gt; "</a:t>
            </a:r>
            <a:r>
              <a:rPr lang="en-US" sz="1400" b="0" i="0" u="none" strike="noStrike" dirty="0" err="1">
                <a:solidFill>
                  <a:srgbClr val="000000"/>
                </a:solidFill>
                <a:cs typeface="Calibri" panose="020F0502020204030204" pitchFamily="34" charset="0"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7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9279" cy="1208141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C00000"/>
                </a:solidFill>
              </a:rPr>
              <a:t>09/11/2024 </a:t>
            </a:r>
            <a:r>
              <a:rPr lang="en-US" sz="1800" dirty="0">
                <a:solidFill>
                  <a:srgbClr val="C00000"/>
                </a:solidFill>
              </a:rPr>
              <a:t>04:00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A5B255F-8105-641B-466A-EC983976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2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582904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F34AC7B-1BF7-14FD-93B1-CFA4019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noSpace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as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the spaces removed.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noSpace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  ""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noSpace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 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noSpace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    Hello   ") 		-&gt; "Hello"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noSpace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Hello World   ") 	-&gt; "HelloWorld”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noSpace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("Tech Global") 	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replaceFirstLast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the first and last characters replaced.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If the length is less than 2, return an empty string.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Ignore extra spaces before and after the string.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replaceFirstLast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  ""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replaceFirstLast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 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oellH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replaceFirstLast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("Tech Global") 	-&gt; "lech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GlobaT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replaceFirstLast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("A") 		-&gt; ""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replaceFirstLast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    A      ") 	-&gt; ""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2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hasVowel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has a vowel,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doesn’t contain any vowel letter.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Vowels are = a, e, o, u,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Ignore upper/lower cases.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("Tech Global") 	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("1234") 		-&gt; false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("ABC") 		-&gt; true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checkAge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number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argument to be considered as the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yearOfBirth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and returns a message below based on the given year.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 age is less than 16, then print "AGE IS NOT ALLOWED”"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 age is 16 or more, then print "AGE IS ALLOWED"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 age is more than 120 or a future year, print "AGE IS NOT VALID"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Consider someone born in 2013 is 10 years old as of 2023.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checkAge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(2015) -&gt; "AGE IS NOT ALLOWED"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checkAge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(2007) -&gt; "AGE IS ALLOWED"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checkAge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(2050) -&gt; "AGE IS NOT VALID"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checkAge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(1920) -&gt; "AGE IS ALLOWED"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checkAge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(1800) -&gt; "AGE IS NOT VALID"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8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averageOfEdges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three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number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arguments and will return average of min and max numbers​.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averageOfEdges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(0, 0, 0) 		-&gt; 0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averageOfEdges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(0, 0, 6) 		-&gt; 3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averageOfEdges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(-2, -2, 10) 	-&gt; 4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averageOfEdges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(-3, 15, -3) 	-&gt; 6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averageOfEdges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(10, 13, 20) 	-&gt; 15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noA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strings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as argument and will return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elements starting with "A" or "a" replaced with "###".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", "hello", "123",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"]) 	-&gt;  ["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", "hello", "123",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(["apple", "123", "ABC",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"]) 	-&gt;  ["###", "123", "###",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"]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(["apple",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", "ABC", "Alex", "A"]) 	-&gt; ["###", "###", "###", "###", "###"]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no3and5()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of integer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numbers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as argument and will return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elements replaced by conditions below.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element can be divided by 5, replace it with 99​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element can be divided by 3, replace it with 100​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element can be divided by both 3 and 5, replace it with 101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no3and5([7, 4, 11, 23, 17]) 	-&gt; [7, 4, 11, 23, 17]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no3and5([3, 4, 5, 6]) 		-&gt; [100, 4, 99, 100]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no3and5([10, 11, 12, 13, 14, 15]) 	-&gt; [99, 11, 100, 13, 14, 101]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br>
              <a:rPr lang="en-US" sz="1400" dirty="0">
                <a:cs typeface="Calibri" panose="020F0502020204030204" pitchFamily="34" charset="0"/>
              </a:rPr>
            </a:br>
            <a:br>
              <a:rPr lang="en-US" sz="1400" dirty="0">
                <a:cs typeface="Calibri" panose="020F0502020204030204" pitchFamily="34" charset="0"/>
              </a:rPr>
            </a:br>
            <a:br>
              <a:rPr lang="en-US" sz="1400" dirty="0">
                <a:cs typeface="Calibri" panose="020F0502020204030204" pitchFamily="34" charset="0"/>
              </a:rPr>
            </a:br>
            <a:endParaRPr lang="en-US" sz="1400" b="0" i="0" u="none" strike="noStrike" dirty="0">
              <a:effectLst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  <a:cs typeface="Calibri" panose="020F0502020204030204" pitchFamily="34" charset="0"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1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1652</Words>
  <Application>Microsoft Macintosh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Homework06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Task-11</vt:lpstr>
      <vt:lpstr>Task-12</vt:lpstr>
      <vt:lpstr>Task-13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Homework-C3-04</dc:title>
  <dc:creator>akın kaya</dc:creator>
  <cp:lastModifiedBy>akın kaya</cp:lastModifiedBy>
  <cp:revision>38</cp:revision>
  <dcterms:created xsi:type="dcterms:W3CDTF">2021-09-18T19:25:28Z</dcterms:created>
  <dcterms:modified xsi:type="dcterms:W3CDTF">2024-09-07T01:59:55Z</dcterms:modified>
</cp:coreProperties>
</file>