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01" r:id="rId4"/>
    <p:sldId id="300" r:id="rId5"/>
    <p:sldId id="292" r:id="rId6"/>
    <p:sldId id="293" r:id="rId7"/>
    <p:sldId id="299" r:id="rId8"/>
    <p:sldId id="290" r:id="rId9"/>
    <p:sldId id="289" r:id="rId10"/>
    <p:sldId id="296" r:id="rId11"/>
    <p:sldId id="291" r:id="rId12"/>
    <p:sldId id="294" r:id="rId13"/>
    <p:sldId id="302" r:id="rId14"/>
    <p:sldId id="295" r:id="rId15"/>
    <p:sldId id="303" r:id="rId16"/>
    <p:sldId id="297" r:id="rId17"/>
    <p:sldId id="29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1"/>
    <p:restoredTop sz="95934"/>
  </p:normalViewPr>
  <p:slideViewPr>
    <p:cSldViewPr snapToGrid="0" snapToObjects="1">
      <p:cViewPr varScale="1">
        <p:scale>
          <a:sx n="149" d="100"/>
          <a:sy n="149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“homework05.js”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“homework05.js”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676-78C3-AE4E-B86E-C63B00AB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181B-F4B0-374C-A813-3478317C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A967-C9CE-A14C-B12A-2425069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2670-E00D-0E48-BA47-C50217B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0F7-9B29-814B-AC7C-B9B0ADD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575-C646-8841-B957-AB6B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07DE-EBA7-6A4E-A68F-6C369A0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F44-D4B2-E345-890E-10F6583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F7F-97FA-7F47-95F4-EE06118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EC8-7242-DC4B-81BE-1B55CE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4931-5A8C-6C44-B334-9DF91A68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E5C6-4857-F94A-8C79-DCA69DCE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D9F1-18C2-C44E-A2BB-CA72DF3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273-6C02-8249-80AC-B45A3A77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A8D6-D525-1748-8789-C27B2D1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4EF-5929-6243-93F5-0FC47EA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7E7-4CED-7E48-B533-A3BB5B79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BFB-81B1-1D45-8876-87E1B2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2733-781B-5249-AAAC-9598A8D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B20B-A3B4-CB41-B57A-C31CE01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FED-9E05-CF46-95E2-19D34283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D0C9-AE8B-1344-B22B-BBC2F5B3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357-11EC-7B42-A333-55E87DF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1B4-A095-DE4E-A61B-9D92348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FDA7-7F79-FA4E-9DB0-3BD2BCA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26D-C468-1347-A3CA-A1488A7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D03-9895-1149-9245-CD56326D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27F6-33A4-9546-BE83-1E24BD1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DE8-FD36-C943-B649-036E293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5227-D748-694A-86E2-A73196B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DCD6-C344-7C4A-8E4F-6576286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54D-1341-7843-AC05-76700FF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337-1499-C74F-BC23-305AB94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CA84-F7F5-B643-B454-CF8997D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D7A0-525D-7942-8A5B-AD4837E4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BC0E-DB8F-B94A-8159-1F0A6F7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4460F-6E98-8142-95EF-39CCD8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16C4A-489E-8F46-BCAE-96818C59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9C5B-EEE5-474A-9240-588FA73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4D07-0A33-7C44-824C-23CC211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6991-20E1-3A4E-BBDA-5C05BF3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3DEE-ABA7-674E-B8AF-05AD21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840-4241-9941-B88A-63D35DF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7E22-A3B8-2642-AB9D-801E09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D666-6BAF-7945-B472-7D51052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CDB0-0B36-5843-9C76-70B8696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344-A6AB-574C-BAF9-25B6EAD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4509-D06C-1E4B-B65A-AB62CB03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01F2-5F8D-4642-BBCD-7EDB9C2A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B11A-6F85-8B4A-8D39-CE63C49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6301-7C43-0344-B126-7D840D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BE7B-55D7-7747-9C58-478ACB8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ED8-999D-B041-B5BA-D162BD6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129D-6111-9B4A-ADCC-5A34EA13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3B3-047A-C94F-89B4-4E711A38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A60B-5257-6446-A47D-5652BF6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1383-91AD-CC4E-BC1A-D4D1A94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786B-E25B-964E-9F3F-3C5AAC1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ABF-154D-3A4C-B669-B21865C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5DDD-8A41-244E-B68F-16ACDC00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3EC8-1305-6045-90C7-0EC7B1B4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7399-A3B9-AE43-B48B-EA25AAC84D6F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AB-C896-B440-89AE-240DD869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A5C-E631-CE4B-ACCE-8EACD662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JS Practices</a:t>
            </a:r>
            <a:endParaRPr lang="en-US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7D17C4-AB65-BC3C-733C-C0975CE2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countMultipleWords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as an argument and returns the count of the elements that has multiple words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NOTE: Be careful about the extra whitespaces before and after the array element.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countMultipleWords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 "foo", "", "    ", "foo bar", "     foo" ]) 		-&gt;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countMultipleWords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 "foo", "bar",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foobar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", "    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foobar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  " ]) 		-&gt;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countMultipleWords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 "f o o", "b a r", "foo bar", "     foo bar   " ]) 	-&gt;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countMultipleWords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 ]) 					-&gt; 0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>
                <a:solidFill>
                  <a:srgbClr val="3C78D8"/>
                </a:solidFill>
              </a:rPr>
              <a:t>count3OrLess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count of the words that has 3 characters or less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	-&gt;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("Hi John") 			-&gt;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("JavaScript is fun") 		</a:t>
            </a:r>
            <a:r>
              <a:rPr lang="en-US" sz="1400" b="0" i="0" u="none" strike="noStrike">
                <a:solidFill>
                  <a:srgbClr val="000000"/>
                </a:solidFill>
                <a:effectLst/>
              </a:rPr>
              <a:t>-&gt; 2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("My name is John Doe") 	-&gt;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</a:t>
            </a:r>
            <a:r>
              <a:rPr lang="en-US" sz="1400" dirty="0">
                <a:solidFill>
                  <a:srgbClr val="000000"/>
                </a:solidFill>
              </a:rPr>
              <a:t>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8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Write a function named as</a:t>
            </a:r>
            <a:r>
              <a:rPr lang="en-US" sz="1400" b="1" i="0" u="none" strike="noStrike" dirty="0"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isPrime</a:t>
            </a:r>
            <a:r>
              <a:rPr lang="en-US" sz="1400" b="1" dirty="0">
                <a:solidFill>
                  <a:srgbClr val="3C78D8"/>
                </a:solidFill>
              </a:rPr>
              <a:t>()</a:t>
            </a:r>
            <a:r>
              <a:rPr lang="en-US" sz="1400" b="0" i="0" u="none" strike="noStrike" dirty="0">
                <a:effectLst/>
              </a:rPr>
              <a:t> which takes a </a:t>
            </a:r>
            <a:r>
              <a:rPr lang="en-US" sz="1400" b="1" dirty="0">
                <a:solidFill>
                  <a:srgbClr val="3C78D8"/>
                </a:solidFill>
              </a:rPr>
              <a:t>number</a:t>
            </a:r>
            <a:r>
              <a:rPr lang="en-US" sz="1400" b="0" i="0" u="none" strike="noStrike" dirty="0">
                <a:effectLst/>
              </a:rPr>
              <a:t> as an argument and </a:t>
            </a:r>
            <a:r>
              <a:rPr lang="en-US" sz="1400" dirty="0">
                <a:solidFill>
                  <a:srgbClr val="000000"/>
                </a:solidFill>
              </a:rPr>
              <a:t>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number is prime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effectLst/>
              </a:rPr>
              <a:t>NOTE: </a:t>
            </a:r>
            <a:r>
              <a:rPr lang="en-US" sz="1400" dirty="0"/>
              <a:t>Mathematically, Prime number is a number that can be divided only by itself and 1. It cannot be divided by any other number. The smallest prime number is 2 and 2 is the only even prime number.</a:t>
            </a:r>
          </a:p>
          <a:p>
            <a:pPr marL="0" indent="0">
              <a:buNone/>
            </a:pPr>
            <a:r>
              <a:rPr lang="en-US" sz="1400" dirty="0"/>
              <a:t>Examples: 2, 3, 5, 7, 11, 13, 17, 19, 23, 29, 31…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NOTE: The smallest prime number is 2 and there is no negative prime numbers.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(5)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(2) 	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(29) 	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</a:t>
            </a:r>
            <a:r>
              <a:rPr lang="en-US" sz="1400" dirty="0"/>
              <a:t>-5</a:t>
            </a:r>
            <a:r>
              <a:rPr lang="en-US" sz="1400" b="0" i="0" u="none" strike="noStrike" dirty="0">
                <a:effectLst/>
              </a:rPr>
              <a:t>)		-&gt; false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(0)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(1)		-&gt; false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2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33" y="713313"/>
            <a:ext cx="60282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add()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two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of numbers as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sum of given arrays elements.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</a:rPr>
              <a:t>NOTE: Be careful about the array sizes as they could be different.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add([3, 0, 0, 7, 5, 10], [6, 3, 2]​) 		-&gt; [9, 3, 2, 7, 5, 10]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add([10, 3, 6, 3, 2], [6, 8, 3, 0, 0, 7, 5, 10, 34]) 	-&gt; [16, 11, 9,  3, 2, 7, 5, 10, 34]​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add([-5, 6, -3, 11], [5, -6, 3, -11]) 		-&gt; [0, 0, 0, 0]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6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removeExtraSpaces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string back with </a:t>
            </a:r>
            <a:r>
              <a:rPr lang="en-US" sz="1400" dirty="0">
                <a:solidFill>
                  <a:srgbClr val="000000"/>
                </a:solidFill>
              </a:rPr>
              <a:t>all extra spaces removed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removeExtraSpaces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"Hello" 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removeExtraSpaces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  Hello    World     ") 	-&gt; "Hello World" 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removeExtraSpaces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 JavaScript is          fun") 	-&gt; "JavaScript is fun”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removeExtraSpaces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"" 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6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findClosestTo10()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of numbers as argument and returns the closest element to 10 from the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Assume that length of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is always more than zero.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Ignore the 10 itself.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If there are more than one numbers are close equally, return the smaller number.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findClosestTo10([10, -13, 5, 70, 15, 57]​) 	-&gt; 5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findClosestTo10([10, -13, 8, 12, 15, -20]) 	-&gt; 8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findClosestTo10([0, -1, -2]) 		-&gt; 0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4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isEmailValid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email as an argument and 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email is valid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NOTE: A VALID EMAIL: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should NOT have any space.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should not have more than one “@” character.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should be in the given format </a:t>
            </a:r>
            <a:r>
              <a:rPr lang="en-US" sz="1400" b="1" dirty="0">
                <a:solidFill>
                  <a:srgbClr val="000000"/>
                </a:solidFill>
              </a:rPr>
              <a:t>&lt;2+chars&gt;@&lt;2+chars&gt;.&lt;2+chars&gt;</a:t>
            </a:r>
            <a:r>
              <a:rPr lang="en-US" sz="1400" dirty="0">
                <a:solidFill>
                  <a:srgbClr val="000000"/>
                </a:solidFill>
              </a:rPr>
              <a:t> meaning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There should be at least characters before @ character.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There should be at least 2 characters between @ and . Characters.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There should be at least 2 characters after the . character.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("@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gmail.com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johndoe@yahoo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@.com")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a@outlook.com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johndoe@a.com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@@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gmail.com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johndoe@gmail.com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4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isPasswordValid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email as an argument and 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password is valid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NOTE: A VALID PASSWORD: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should have length of 8 to 16 (both inclusive).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should have at least 1 digit, 1 uppercase, 1 lowercase and 1 special char.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should NOT have any space.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("abcd1234")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("Abcd1234")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("Chicago12345US!#$%") 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("Abcd1234$")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("Chicago123$")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("Test1234#") 		-&gt;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6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9279" cy="1208141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C00000"/>
                </a:solidFill>
              </a:rPr>
              <a:t>09/04/2024 </a:t>
            </a:r>
            <a:r>
              <a:rPr lang="en-US" sz="1800" dirty="0">
                <a:solidFill>
                  <a:srgbClr val="C00000"/>
                </a:solidFill>
              </a:rPr>
              <a:t>04:00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A5B255F-8105-641B-466A-EC983976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2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78275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F34AC7B-1BF7-14FD-93B1-CFA4019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countPos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of numbers as an argument and returns how many elements are positive​ when invoked.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countPos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([-45, 0, 0, 34, 5, 67]) 	-&gt; 3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countPos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([-23, -4, 0, 2, 5, 90, 123]) 	-&gt; 4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countPos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([0, -1, -2, -3]) 		-&gt; 0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050" dirty="0"/>
            </a:br>
            <a:br>
              <a:rPr lang="en-US" sz="105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7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countA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argument and returns how many A or a there are in the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Ignore case sensitivity.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i="0" u="none" strike="noStrike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is a QA bootcamp") 	-&gt; 4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("QA stands for Quality Assurance") 	-&gt; 5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("Cypress") 			-&gt; 0</a:t>
            </a:r>
            <a:br>
              <a:rPr lang="en-US" sz="105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7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countVowels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count of the vowel letters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NOTE: Vowel letters are A,E, O, U, I, a, e, o, u, </a:t>
            </a:r>
            <a:r>
              <a:rPr lang="en-US" sz="1400" dirty="0" err="1"/>
              <a:t>i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countVowels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countVowels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	-&gt; </a:t>
            </a:r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countVowels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("JavaScript is fun") 		-&gt; </a:t>
            </a:r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countVowels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</a:t>
            </a:r>
            <a:r>
              <a:rPr lang="en-US" sz="1400" dirty="0">
                <a:solidFill>
                  <a:srgbClr val="000000"/>
                </a:solidFill>
              </a:rPr>
              <a:t>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countConsonants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count of the consonant letters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NOTE: A letter that is not vowel is considered as a consonant letter.</a:t>
            </a: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countConsonants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</a:t>
            </a:r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countConsonants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	-&gt;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countConsonants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("JavaScript is fun") 		-&gt;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countConsonants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</a:t>
            </a:r>
            <a:r>
              <a:rPr lang="en-US" sz="1400" dirty="0">
                <a:solidFill>
                  <a:srgbClr val="000000"/>
                </a:solidFill>
              </a:rPr>
              <a:t>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2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countWords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the total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count of words in the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70C0"/>
                </a:solidFill>
                <a:effectLst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NOTE: Be careful about the extra whitespaces before and after the string.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   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is fun       ") 		-&gt; 3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("Cypress is an UI automation tool.    ") 	-&gt; 6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 2 3 4") 				-&gt; 4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5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Write a function named as</a:t>
            </a:r>
            <a:r>
              <a:rPr lang="en-US" sz="1400" b="1" i="0" u="none" strike="noStrike" dirty="0">
                <a:effectLst/>
              </a:rPr>
              <a:t>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factorial</a:t>
            </a:r>
            <a:r>
              <a:rPr lang="en-US" sz="1400" b="1" dirty="0">
                <a:solidFill>
                  <a:srgbClr val="3C78D8"/>
                </a:solidFill>
              </a:rPr>
              <a:t>()</a:t>
            </a:r>
            <a:r>
              <a:rPr lang="en-US" sz="1400" b="0" i="0" u="none" strike="noStrike" dirty="0">
                <a:effectLst/>
              </a:rPr>
              <a:t> which takes a </a:t>
            </a:r>
            <a:r>
              <a:rPr lang="en-US" sz="1400" b="1" dirty="0">
                <a:solidFill>
                  <a:srgbClr val="3C78D8"/>
                </a:solidFill>
              </a:rPr>
              <a:t>number</a:t>
            </a:r>
            <a:r>
              <a:rPr lang="en-US" sz="1400" b="0" i="0" u="none" strike="noStrike" dirty="0">
                <a:effectLst/>
              </a:rPr>
              <a:t> as an argument and </a:t>
            </a:r>
            <a:r>
              <a:rPr lang="en-US" sz="1400" dirty="0">
                <a:solidFill>
                  <a:srgbClr val="000000"/>
                </a:solidFill>
              </a:rPr>
              <a:t>returns the factorial of the number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effectLst/>
              </a:rPr>
              <a:t>NOTE: </a:t>
            </a:r>
            <a:r>
              <a:rPr lang="en-US" sz="1400" dirty="0"/>
              <a:t>Mathematically, the factorial of a non-negative integer n is defined as:</a:t>
            </a:r>
          </a:p>
          <a:p>
            <a:pPr marL="0" indent="0">
              <a:buNone/>
            </a:pPr>
            <a:r>
              <a:rPr lang="en-US" sz="1400" dirty="0"/>
              <a:t>n! = n × (n-1) × (n-2) × ... × 2 × 1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Assume you will </a:t>
            </a:r>
            <a:r>
              <a:rPr lang="en-US" sz="1400" dirty="0"/>
              <a:t>not</a:t>
            </a:r>
            <a:r>
              <a:rPr lang="en-US" sz="1400" b="0" i="0" u="none" strike="noStrike" dirty="0">
                <a:effectLst/>
              </a:rPr>
              <a:t> be given a negative number.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factorial(5) 		-&gt; 120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</a:t>
            </a:r>
            <a:r>
              <a:rPr lang="en-US" sz="1400" b="0" i="0" u="none" strike="noStrike" dirty="0">
                <a:effectLst/>
              </a:rPr>
              <a:t>actorial(4)		-&gt; 24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</a:t>
            </a:r>
            <a:r>
              <a:rPr lang="en-US" sz="1400" b="0" i="0" u="none" strike="noStrike" dirty="0">
                <a:effectLst/>
              </a:rPr>
              <a:t>actorial(0)		-&gt;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f</a:t>
            </a:r>
            <a:r>
              <a:rPr lang="en-US" sz="1400" b="0" i="0" u="none" strike="noStrike" dirty="0">
                <a:effectLst/>
              </a:rPr>
              <a:t>actorial(1)		-&gt; 1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2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isPalindrome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</a:t>
            </a:r>
            <a:r>
              <a:rPr lang="en-US" sz="1400" dirty="0">
                <a:solidFill>
                  <a:srgbClr val="000000"/>
                </a:solidFill>
              </a:rPr>
              <a:t>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word is palindrome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</a:p>
          <a:p>
            <a:pPr marL="0" indent="0">
              <a:buNone/>
            </a:pPr>
            <a:endParaRPr lang="en-US" sz="1400" b="0" dirty="0">
              <a:effectLst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NOTE: Palindrome: It is a word that is read the same backward as forward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Examples: kayak, civic, madam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400" dirty="0">
              <a:solidFill>
                <a:srgbClr val="000000"/>
              </a:solidFill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NOTE: your function should ignore case sensitivity</a:t>
            </a:r>
          </a:p>
          <a:p>
            <a:pPr marL="0" indent="0"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("Kayak") 		-&gt; true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("civic")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("abba")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  a") 	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("123454321") 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("A") 	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2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1817</Words>
  <Application>Microsoft Macintosh PowerPoint</Application>
  <PresentationFormat>Widescreen</PresentationFormat>
  <Paragraphs>220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Homework05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Task-11</vt:lpstr>
      <vt:lpstr>Task-12</vt:lpstr>
      <vt:lpstr>Task-13</vt:lpstr>
      <vt:lpstr>Task-14</vt:lpstr>
      <vt:lpstr>Task-15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Homework-C3-04</dc:title>
  <dc:creator>akın kaya</dc:creator>
  <cp:lastModifiedBy>akın kaya</cp:lastModifiedBy>
  <cp:revision>34</cp:revision>
  <dcterms:created xsi:type="dcterms:W3CDTF">2021-09-18T19:25:28Z</dcterms:created>
  <dcterms:modified xsi:type="dcterms:W3CDTF">2024-08-31T16:55:36Z</dcterms:modified>
</cp:coreProperties>
</file>