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5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9FE8"/>
    <a:srgbClr val="020741"/>
    <a:srgbClr val="84FEFE"/>
    <a:srgbClr val="134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8FBA0-FE62-450F-8E89-8E99BED3E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C6D7B0-7868-43A7-93EF-D37D008F6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0CF9BE-003A-4A29-A086-559D72B6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CE6-F0B8-4DE1-85BF-564525E04749}" type="datetimeFigureOut">
              <a:rPr lang="es-ES" smtClean="0"/>
              <a:t>10/05/2022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4E3AAB-35DA-4D5B-B45B-AC30BC25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984A4-1330-49E8-B676-2BE28578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90F8-0AE3-41BD-9E3A-D71CD95B069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58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6B8A1-2453-4A65-8AA5-5A6A056C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5B3850-812C-4ED0-BDC7-84EE1ACAD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E1D499-997F-43AC-A5CE-CACDA3B7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CE6-F0B8-4DE1-85BF-564525E04749}" type="datetimeFigureOut">
              <a:rPr lang="es-ES" smtClean="0"/>
              <a:t>10/05/2022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EAF546-9B03-45BA-A358-0F2CC082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E7EA89-1205-484E-A0B1-D163E25B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90F8-0AE3-41BD-9E3A-D71CD95B069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201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2EE3DF-E65D-4124-84F8-AF5DF390E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426D40-F489-4EEB-88C4-30EC653A3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49249-53F6-4385-B85B-03C52E6B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CE6-F0B8-4DE1-85BF-564525E04749}" type="datetimeFigureOut">
              <a:rPr lang="es-ES" smtClean="0"/>
              <a:t>10/05/2022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19F8F1-CED4-4E07-9302-444AD01B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DA3657-3B05-4EE0-A153-4B8FF1F5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90F8-0AE3-41BD-9E3A-D71CD95B069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64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C77C0-FC3E-4BE5-A9C8-2E09F15D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BA147F-D276-450F-B253-8BD2E6309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6B0069-AD69-4E4E-A903-6E925771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CE6-F0B8-4DE1-85BF-564525E04749}" type="datetimeFigureOut">
              <a:rPr lang="es-ES" smtClean="0"/>
              <a:t>10/05/2022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873DC2-C823-431A-8831-EB744104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8B2E08-F781-42FC-9D26-E8A1B22F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90F8-0AE3-41BD-9E3A-D71CD95B069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795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68EE5-AD83-45F8-ABB9-B814F0D0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D46FA0-1BC0-4ABA-AF1B-FA36F1DA0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B46BBD-5CF9-418A-A815-F7856314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CE6-F0B8-4DE1-85BF-564525E04749}" type="datetimeFigureOut">
              <a:rPr lang="es-ES" smtClean="0"/>
              <a:t>10/05/2022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8FC8B-E192-4B8E-8467-ACADCB7F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B7729F-E457-4C0D-A332-621D70F8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90F8-0AE3-41BD-9E3A-D71CD95B069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844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C29D1-D272-4F50-8FE7-27DE64F3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EACC9-0497-4AA7-BC2F-531D130F7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2E8C90-7534-4E6D-B4CC-C27B084C6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93660C-AA93-4861-BF48-A6411710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CE6-F0B8-4DE1-85BF-564525E04749}" type="datetimeFigureOut">
              <a:rPr lang="es-ES" smtClean="0"/>
              <a:t>10/05/2022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F54EB7-4AA3-43F4-87A4-5C3F0D49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F04E67-9CBA-4BD0-98BA-BDBB5046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90F8-0AE3-41BD-9E3A-D71CD95B069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098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D8827-4C3D-4E81-B50D-FE1A1A4D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DD405F-1558-441D-BD37-F322AB09A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FEB035-18C7-4900-8E0E-522891522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263A17-46BB-437B-8236-B7DC5723F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A6B28C-FB4C-4DC6-A1B1-DCD361CD9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C64AC5-8AC9-4602-B04E-A56BC7E9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CE6-F0B8-4DE1-85BF-564525E04749}" type="datetimeFigureOut">
              <a:rPr lang="es-ES" smtClean="0"/>
              <a:t>10/05/2022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EB0D6D-CF52-4261-8DFA-87760CD4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2B95BF-AF40-4D11-B1E0-7431EAD2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90F8-0AE3-41BD-9E3A-D71CD95B069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837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CA8D4-27F6-4051-A8E6-215A88B7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8E8FB2-A61E-4626-9097-B406EF31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CE6-F0B8-4DE1-85BF-564525E04749}" type="datetimeFigureOut">
              <a:rPr lang="es-ES" smtClean="0"/>
              <a:t>10/05/2022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C806F6B-08E5-4DB5-AC3E-9AB0A0D5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68F6E9-61A5-46A2-86D7-F9A1DC74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90F8-0AE3-41BD-9E3A-D71CD95B069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229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B1201E-2831-4985-9ECA-0BC502B3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CE6-F0B8-4DE1-85BF-564525E04749}" type="datetimeFigureOut">
              <a:rPr lang="es-ES" smtClean="0"/>
              <a:t>10/05/2022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4087D0-1AEF-4821-BE83-0C7FBF5D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7C2764-469F-4B79-8D30-BA9D63E7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90F8-0AE3-41BD-9E3A-D71CD95B069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200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18D06-10BC-42BF-B42C-B259BC6A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933DD-C435-4D94-B030-926E80152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59C309-BC62-4457-BE17-9C6D6E98A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C74FEC-C30D-4F2B-8655-10BD6338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CE6-F0B8-4DE1-85BF-564525E04749}" type="datetimeFigureOut">
              <a:rPr lang="es-ES" smtClean="0"/>
              <a:t>10/05/2022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267211-8994-4CDA-A9FD-1FA620EC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230EC1-A56B-4A83-B74D-6D13E2F3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90F8-0AE3-41BD-9E3A-D71CD95B069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198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AD7A7-C10B-4834-ACE6-29AEBBF3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6A7E72-A9A2-435A-9454-5419EA5F8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10D5CB-69E6-4FEF-BE27-7A4DF7058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722548-C415-4CA8-9A95-58D2FC88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8CE6-F0B8-4DE1-85BF-564525E04749}" type="datetimeFigureOut">
              <a:rPr lang="es-ES" smtClean="0"/>
              <a:t>10/05/2022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B2796D-D689-4FD0-BCD6-6ED0E0AE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0E4B99-684C-4403-B0AF-4F213EBA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90F8-0AE3-41BD-9E3A-D71CD95B069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783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1C2AEB4-8FED-4848-8344-73F2CA49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143F6C-4F7D-44CE-83CC-1131C7767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C2D6D1-DA88-4167-B313-9BC911A52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68CE6-F0B8-4DE1-85BF-564525E04749}" type="datetimeFigureOut">
              <a:rPr lang="es-ES" smtClean="0"/>
              <a:t>10/05/2022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6B375B-D08B-4433-AD94-04FCE4B0F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121672-44AD-4C11-9FCB-43E6310C5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590F8-0AE3-41BD-9E3A-D71CD95B069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327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8C9957-84E7-4D9D-845F-097E293333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74E58F-5944-4B16-BF29-2DF295EE0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70689" y="1774547"/>
            <a:ext cx="6466689" cy="2387600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rgbClr val="379FE8"/>
                </a:solidFill>
                <a:latin typeface="Think Big" panose="02000500000000000000" pitchFamily="2" charset="0"/>
              </a:rPr>
              <a:t>Neural </a:t>
            </a:r>
            <a:r>
              <a:rPr lang="es-ES" sz="6600" dirty="0" err="1">
                <a:solidFill>
                  <a:srgbClr val="379FE8"/>
                </a:solidFill>
                <a:latin typeface="Think Big" panose="02000500000000000000" pitchFamily="2" charset="0"/>
              </a:rPr>
              <a:t>networks</a:t>
            </a:r>
            <a:r>
              <a:rPr lang="es-ES" sz="6600" dirty="0">
                <a:solidFill>
                  <a:srgbClr val="379FE8"/>
                </a:solidFill>
                <a:latin typeface="Think Big" panose="02000500000000000000" pitchFamily="2" charset="0"/>
              </a:rPr>
              <a:t> </a:t>
            </a:r>
            <a:r>
              <a:rPr lang="es-ES" sz="6600" dirty="0" err="1">
                <a:solidFill>
                  <a:srgbClr val="379FE8"/>
                </a:solidFill>
                <a:latin typeface="Think Big" panose="02000500000000000000" pitchFamily="2" charset="0"/>
              </a:rPr>
              <a:t>laboratory</a:t>
            </a:r>
            <a:r>
              <a:rPr lang="es-ES" sz="6600" dirty="0">
                <a:solidFill>
                  <a:srgbClr val="379FE8"/>
                </a:solidFill>
                <a:latin typeface="Think Big" panose="02000500000000000000" pitchFamily="2" charset="0"/>
              </a:rPr>
              <a:t> </a:t>
            </a:r>
            <a:r>
              <a:rPr lang="es-ES" sz="6600" dirty="0" err="1">
                <a:solidFill>
                  <a:srgbClr val="379FE8"/>
                </a:solidFill>
                <a:latin typeface="Think Big" panose="02000500000000000000" pitchFamily="2" charset="0"/>
              </a:rPr>
              <a:t>project</a:t>
            </a:r>
            <a:r>
              <a:rPr lang="es-ES" sz="6600" dirty="0">
                <a:solidFill>
                  <a:srgbClr val="379FE8"/>
                </a:solidFill>
                <a:latin typeface="Think Big" panose="02000500000000000000" pitchFamily="2" charset="0"/>
              </a:rPr>
              <a:t>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E2BF28F-81B9-4310-8CB7-E0E60ECF5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72" y="100147"/>
            <a:ext cx="1963901" cy="67780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73487F0-EFDB-4B8E-966B-E77CBCA04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49" y="5158740"/>
            <a:ext cx="3343742" cy="12167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4A1B451-E8DF-4A32-BA3A-71416D87B931}"/>
              </a:ext>
            </a:extLst>
          </p:cNvPr>
          <p:cNvSpPr txBox="1">
            <a:spLocks/>
          </p:cNvSpPr>
          <p:nvPr/>
        </p:nvSpPr>
        <p:spPr>
          <a:xfrm>
            <a:off x="376514" y="4742894"/>
            <a:ext cx="2064846" cy="1854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</a:rPr>
              <a:t>Antonio Trujillo</a:t>
            </a:r>
          </a:p>
          <a:p>
            <a:pPr algn="l"/>
            <a:r>
              <a:rPr lang="es-ES" sz="20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</a:rPr>
              <a:t>Alberto Trigueros</a:t>
            </a:r>
          </a:p>
          <a:p>
            <a:pPr algn="l"/>
            <a:r>
              <a:rPr lang="es-ES" sz="20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</a:rPr>
              <a:t>Jesús Fuentes</a:t>
            </a:r>
          </a:p>
          <a:p>
            <a:pPr algn="l"/>
            <a:r>
              <a:rPr lang="es-ES" sz="20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</a:rPr>
              <a:t>María Peinado </a:t>
            </a:r>
          </a:p>
          <a:p>
            <a:pPr algn="l"/>
            <a:r>
              <a:rPr lang="es-ES" sz="20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</a:rPr>
              <a:t>Group</a:t>
            </a:r>
            <a:r>
              <a:rPr lang="es-ES" sz="20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81455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29E81-D01B-4354-93D8-984BBE5E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8" y="134812"/>
            <a:ext cx="10515600" cy="1325563"/>
          </a:xfrm>
        </p:spPr>
        <p:txBody>
          <a:bodyPr>
            <a:normAutofit/>
          </a:bodyPr>
          <a:lstStyle/>
          <a:p>
            <a:r>
              <a:rPr lang="es-ES" sz="6000" dirty="0">
                <a:solidFill>
                  <a:srgbClr val="379FE8"/>
                </a:solidFill>
                <a:latin typeface="Think Big" panose="02000500000000000000" pitchFamily="2" charset="0"/>
              </a:rPr>
              <a:t>INDEX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238BB1D-098A-447A-855B-8E301980CFCA}"/>
              </a:ext>
            </a:extLst>
          </p:cNvPr>
          <p:cNvSpPr txBox="1"/>
          <p:nvPr/>
        </p:nvSpPr>
        <p:spPr>
          <a:xfrm>
            <a:off x="675640" y="1460375"/>
            <a:ext cx="77997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1. </a:t>
            </a:r>
            <a:r>
              <a:rPr lang="es-ES" sz="32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Introduction</a:t>
            </a:r>
            <a:endParaRPr lang="es-ES" sz="3200" dirty="0">
              <a:solidFill>
                <a:srgbClr val="379FE8"/>
              </a:solidFill>
              <a:latin typeface="Bahnschrift Condensed" panose="020B0502040204020203" pitchFamily="34" charset="0"/>
              <a:ea typeface="CreamShoes" panose="02000603000000000000" pitchFamily="2" charset="0"/>
              <a:cs typeface="+mj-cs"/>
            </a:endParaRPr>
          </a:p>
          <a:p>
            <a:r>
              <a:rPr lang="es-ES" sz="32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2. </a:t>
            </a:r>
            <a:r>
              <a:rPr lang="es-ES" sz="32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Structure</a:t>
            </a:r>
            <a:r>
              <a:rPr lang="es-ES" sz="32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32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of</a:t>
            </a:r>
            <a:r>
              <a:rPr lang="es-ES" sz="32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32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32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32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application</a:t>
            </a:r>
            <a:r>
              <a:rPr lang="es-ES" sz="32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, </a:t>
            </a:r>
            <a:r>
              <a:rPr lang="es-ES" sz="32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design</a:t>
            </a:r>
            <a:r>
              <a:rPr lang="es-ES" sz="32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n-GB" sz="32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choices</a:t>
            </a:r>
          </a:p>
          <a:p>
            <a:r>
              <a:rPr lang="es-ES" sz="32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3. Experimental </a:t>
            </a:r>
            <a:r>
              <a:rPr lang="en-ID" sz="32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results</a:t>
            </a:r>
            <a:r>
              <a:rPr lang="es-ES" sz="32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, performance slots, </a:t>
            </a:r>
            <a:r>
              <a:rPr lang="en-GB" sz="32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coments</a:t>
            </a:r>
            <a:endParaRPr lang="en-GB" sz="3200" dirty="0">
              <a:solidFill>
                <a:srgbClr val="379FE8"/>
              </a:solidFill>
              <a:latin typeface="Bahnschrift Condensed" panose="020B0502040204020203" pitchFamily="34" charset="0"/>
              <a:ea typeface="CreamShoes" panose="02000603000000000000" pitchFamily="2" charset="0"/>
              <a:cs typeface="+mj-cs"/>
            </a:endParaRPr>
          </a:p>
          <a:p>
            <a:r>
              <a:rPr lang="es-ES" sz="2400" dirty="0">
                <a:solidFill>
                  <a:srgbClr val="379FE8"/>
                </a:solidFill>
              </a:rPr>
              <a:t>	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DBAC7A-D20A-4221-9F05-DE69845663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8" b="99798" l="9537" r="89989">
                        <a14:foregroundMark x1="27830" y1="72584" x2="21138" y2="91306"/>
                        <a14:foregroundMark x1="21138" y1="91306" x2="25739" y2="95714"/>
                        <a14:foregroundMark x1="25739" y1="95714" x2="31623" y2="95956"/>
                        <a14:foregroundMark x1="31623" y1="95956" x2="32460" y2="88314"/>
                        <a14:foregroundMark x1="32460" y1="88314" x2="28555" y2="73797"/>
                        <a14:foregroundMark x1="12605" y1="70522" x2="11378" y2="99838"/>
                        <a14:foregroundMark x1="9649" y1="84594" x2="9649" y2="84594"/>
                        <a14:foregroundMark x1="11405" y1="71816" x2="11405" y2="71816"/>
                        <a14:foregroundMark x1="11405" y1="70683" x2="11405" y2="69713"/>
                        <a14:foregroundMark x1="25181" y1="35423" x2="26464" y2="28184"/>
                        <a14:foregroundMark x1="26464" y1="28184" x2="30870" y2="31824"/>
                        <a14:foregroundMark x1="30870" y1="31824" x2="29978" y2="38819"/>
                        <a14:foregroundMark x1="29978" y1="38819" x2="26715" y2="44440"/>
                        <a14:foregroundMark x1="26715" y1="44440" x2="29392" y2="48605"/>
                        <a14:foregroundMark x1="38120" y1="55843" x2="42276" y2="59765"/>
                        <a14:foregroundMark x1="42276" y1="59765" x2="43781" y2="66518"/>
                        <a14:foregroundMark x1="43781" y1="66518" x2="48940" y2="40154"/>
                        <a14:foregroundMark x1="33268" y1="32107" x2="33268" y2="32107"/>
                        <a14:foregroundMark x1="33575" y1="32713" x2="33575" y2="32713"/>
                        <a14:foregroundMark x1="34663" y1="55600" x2="34663" y2="55600"/>
                        <a14:foregroundMark x1="35248" y1="57097" x2="35248" y2="57097"/>
                        <a14:foregroundMark x1="34356" y1="59240" x2="35583" y2="57865"/>
                        <a14:foregroundMark x1="49024" y1="34695" x2="48299" y2="37849"/>
                        <a14:foregroundMark x1="44423" y1="67893" x2="44423" y2="67893"/>
                        <a14:foregroundMark x1="43307" y1="67570" x2="44200" y2="68217"/>
                        <a14:foregroundMark x1="43447" y1="68459" x2="45204" y2="67448"/>
                        <a14:foregroundMark x1="44730" y1="68095" x2="44730" y2="68095"/>
                        <a14:foregroundMark x1="44255" y1="68581" x2="44255" y2="68581"/>
                        <a14:foregroundMark x1="44925" y1="68500" x2="44925" y2="68500"/>
                        <a14:foregroundMark x1="45231" y1="68055" x2="45231" y2="68055"/>
                        <a14:foregroundMark x1="43781" y1="68742" x2="43781" y2="68742"/>
                        <a14:foregroundMark x1="22950" y1="45208" x2="22950" y2="45208"/>
                        <a14:foregroundMark x1="23090" y1="43833" x2="23090" y2="43833"/>
                        <a14:foregroundMark x1="18126" y1="49171" x2="18126" y2="49171"/>
                        <a14:foregroundMark x1="13720" y1="71775" x2="13720" y2="71775"/>
                        <a14:foregroundMark x1="10653" y1="95714" x2="10653" y2="95714"/>
                        <a14:foregroundMark x1="10262" y1="95673" x2="10262" y2="95673"/>
                        <a14:foregroundMark x1="9537" y1="89931" x2="9537" y2="89931"/>
                        <a14:backgroundMark x1="37172" y1="84027" x2="38706" y2="77396"/>
                        <a14:backgroundMark x1="38706" y1="77396" x2="52733" y2="80267"/>
                        <a14:backgroundMark x1="52733" y1="80267" x2="57418" y2="76142"/>
                        <a14:backgroundMark x1="57418" y1="76142" x2="58422" y2="67772"/>
                        <a14:backgroundMark x1="58422" y1="67772" x2="56693" y2="36514"/>
                        <a14:backgroundMark x1="56693" y1="36514" x2="53514" y2="30044"/>
                        <a14:backgroundMark x1="53514" y1="30044" x2="47658" y2="30408"/>
                        <a14:backgroundMark x1="47658" y1="30408" x2="43363" y2="34897"/>
                        <a14:backgroundMark x1="43363" y1="34897" x2="31065" y2="19329"/>
                        <a14:backgroundMark x1="31065" y1="19329" x2="24651" y2="18884"/>
                        <a14:backgroundMark x1="24651" y1="18884" x2="19465" y2="24545"/>
                        <a14:backgroundMark x1="19465" y1="24545" x2="17289" y2="31379"/>
                        <a14:backgroundMark x1="17289" y1="31379" x2="16481" y2="43753"/>
                        <a14:backgroundMark x1="17150" y1="69066" x2="15784" y2="786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556" r="44789"/>
          <a:stretch/>
        </p:blipFill>
        <p:spPr>
          <a:xfrm flipH="1">
            <a:off x="7504553" y="1341120"/>
            <a:ext cx="5490087" cy="5516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BA86390-B6D9-4C4B-8C76-1EA426C7A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56" b="89538" l="9143" r="94286">
                        <a14:foregroundMark x1="39429" y1="8029" x2="39429" y2="8029"/>
                        <a14:foregroundMark x1="27810" y1="7299" x2="27810" y2="7299"/>
                        <a14:foregroundMark x1="37333" y1="7056" x2="37333" y2="7056"/>
                        <a14:foregroundMark x1="9143" y1="34063" x2="9143" y2="34063"/>
                        <a14:foregroundMark x1="9143" y1="48662" x2="9143" y2="48662"/>
                        <a14:foregroundMark x1="62667" y1="62044" x2="62667" y2="62044"/>
                        <a14:foregroundMark x1="65524" y1="63017" x2="65524" y2="63017"/>
                        <a14:foregroundMark x1="63048" y1="62530" x2="67619" y2="54258"/>
                        <a14:foregroundMark x1="94286" y1="67397" x2="94286" y2="673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781638" y="-384732"/>
            <a:ext cx="1779301" cy="1392938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F89E9D5-EDCE-428F-9661-72CF1DC50600}"/>
              </a:ext>
            </a:extLst>
          </p:cNvPr>
          <p:cNvCxnSpPr/>
          <p:nvPr/>
        </p:nvCxnSpPr>
        <p:spPr>
          <a:xfrm flipV="1">
            <a:off x="579120" y="1341120"/>
            <a:ext cx="0" cy="55168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75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E0321-9952-4831-A509-1A6A5C496CBF}"/>
              </a:ext>
            </a:extLst>
          </p:cNvPr>
          <p:cNvSpPr txBox="1">
            <a:spLocks/>
          </p:cNvSpPr>
          <p:nvPr/>
        </p:nvSpPr>
        <p:spPr>
          <a:xfrm>
            <a:off x="266038" y="134812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dirty="0" err="1">
                <a:solidFill>
                  <a:srgbClr val="379FE8"/>
                </a:solidFill>
                <a:latin typeface="Think Big" panose="02000500000000000000" pitchFamily="2" charset="0"/>
              </a:rPr>
              <a:t>INtroduction</a:t>
            </a:r>
            <a:endParaRPr lang="es-ES" sz="6000" dirty="0">
              <a:solidFill>
                <a:srgbClr val="379FE8"/>
              </a:solidFill>
              <a:latin typeface="Think Big" panose="02000500000000000000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0E60E2-D242-4D9E-BC7F-B3B81B749052}"/>
              </a:ext>
            </a:extLst>
          </p:cNvPr>
          <p:cNvSpPr txBox="1"/>
          <p:nvPr/>
        </p:nvSpPr>
        <p:spPr>
          <a:xfrm>
            <a:off x="412072" y="1305342"/>
            <a:ext cx="78885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This project is focused on creating a function with the ability of learning. The algorithm should gain knowledge by using several training  patterns and a multilayer perceptron neural network. In the following slides, we are going to explain how we got that.</a:t>
            </a:r>
            <a:r>
              <a:rPr lang="es-ES" sz="2000" dirty="0">
                <a:solidFill>
                  <a:srgbClr val="379FE8"/>
                </a:solidFill>
              </a:rPr>
              <a:t>	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8130ED-091F-4242-96AC-7583C23F2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1" b="89686" l="4444" r="93162">
                        <a14:foregroundMark x1="4615" y1="68386" x2="4615" y2="68386"/>
                        <a14:foregroundMark x1="14872" y1="89686" x2="14872" y2="89686"/>
                        <a14:foregroundMark x1="69915" y1="86547" x2="69915" y2="86547"/>
                        <a14:foregroundMark x1="93162" y1="67265" x2="93162" y2="67265"/>
                        <a14:foregroundMark x1="54359" y1="34978" x2="54359" y2="34978"/>
                        <a14:foregroundMark x1="55556" y1="32511" x2="55556" y2="32511"/>
                        <a14:foregroundMark x1="56752" y1="29821" x2="56752" y2="29821"/>
                        <a14:foregroundMark x1="37607" y1="21749" x2="37607" y2="21749"/>
                        <a14:foregroundMark x1="81026" y1="48879" x2="81026" y2="48879"/>
                        <a14:foregroundMark x1="81709" y1="42377" x2="81709" y2="42377"/>
                        <a14:foregroundMark x1="82051" y1="37668" x2="80171" y2="56278"/>
                        <a14:foregroundMark x1="82051" y1="32063" x2="81197" y2="35426"/>
                        <a14:foregroundMark x1="82222" y1="31166" x2="81709" y2="30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2560" y="3260631"/>
            <a:ext cx="4094480" cy="3121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D9F2C0C-1030-46E5-8E8D-907BD04B1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56" b="89538" l="9143" r="94286">
                        <a14:foregroundMark x1="39429" y1="8029" x2="39429" y2="8029"/>
                        <a14:foregroundMark x1="27810" y1="7299" x2="27810" y2="7299"/>
                        <a14:foregroundMark x1="37333" y1="7056" x2="37333" y2="7056"/>
                        <a14:foregroundMark x1="9143" y1="34063" x2="9143" y2="34063"/>
                        <a14:foregroundMark x1="9143" y1="48662" x2="9143" y2="48662"/>
                        <a14:foregroundMark x1="62667" y1="62044" x2="62667" y2="62044"/>
                        <a14:foregroundMark x1="65524" y1="63017" x2="65524" y2="63017"/>
                        <a14:foregroundMark x1="63048" y1="62530" x2="67619" y2="54258"/>
                        <a14:foregroundMark x1="94286" y1="67397" x2="94286" y2="673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781638" y="-384732"/>
            <a:ext cx="1779301" cy="139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1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FA20184-FCBB-4BD4-B8CB-605992DF6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83" y="1269519"/>
            <a:ext cx="6281780" cy="507046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04E0321-9952-4831-A509-1A6A5C496CBF}"/>
              </a:ext>
            </a:extLst>
          </p:cNvPr>
          <p:cNvSpPr txBox="1">
            <a:spLocks/>
          </p:cNvSpPr>
          <p:nvPr/>
        </p:nvSpPr>
        <p:spPr>
          <a:xfrm>
            <a:off x="266038" y="134812"/>
            <a:ext cx="10727082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100" dirty="0" err="1">
                <a:solidFill>
                  <a:srgbClr val="379FE8"/>
                </a:solidFill>
                <a:latin typeface="Think Big" panose="02000500000000000000" pitchFamily="2" charset="0"/>
              </a:rPr>
              <a:t>Structure</a:t>
            </a:r>
            <a:r>
              <a:rPr lang="es-ES" sz="6100" dirty="0">
                <a:solidFill>
                  <a:srgbClr val="379FE8"/>
                </a:solidFill>
                <a:latin typeface="Think Big" panose="02000500000000000000" pitchFamily="2" charset="0"/>
              </a:rPr>
              <a:t> </a:t>
            </a:r>
            <a:r>
              <a:rPr lang="es-ES" sz="6100" dirty="0" err="1">
                <a:solidFill>
                  <a:srgbClr val="379FE8"/>
                </a:solidFill>
                <a:latin typeface="Think Big" panose="02000500000000000000" pitchFamily="2" charset="0"/>
              </a:rPr>
              <a:t>of</a:t>
            </a:r>
            <a:r>
              <a:rPr lang="es-ES" sz="6100" dirty="0">
                <a:solidFill>
                  <a:srgbClr val="379FE8"/>
                </a:solidFill>
                <a:latin typeface="Think Big" panose="02000500000000000000" pitchFamily="2" charset="0"/>
              </a:rPr>
              <a:t> </a:t>
            </a:r>
            <a:r>
              <a:rPr lang="es-ES" sz="6100" dirty="0" err="1">
                <a:solidFill>
                  <a:srgbClr val="379FE8"/>
                </a:solidFill>
                <a:latin typeface="Think Big" panose="02000500000000000000" pitchFamily="2" charset="0"/>
              </a:rPr>
              <a:t>the</a:t>
            </a:r>
            <a:r>
              <a:rPr lang="es-ES" sz="6100" dirty="0">
                <a:solidFill>
                  <a:srgbClr val="379FE8"/>
                </a:solidFill>
                <a:latin typeface="Think Big" panose="02000500000000000000" pitchFamily="2" charset="0"/>
              </a:rPr>
              <a:t> </a:t>
            </a:r>
            <a:r>
              <a:rPr lang="es-ES" sz="6100" dirty="0" err="1">
                <a:solidFill>
                  <a:srgbClr val="379FE8"/>
                </a:solidFill>
                <a:latin typeface="Think Big" panose="02000500000000000000" pitchFamily="2" charset="0"/>
              </a:rPr>
              <a:t>application</a:t>
            </a:r>
            <a:r>
              <a:rPr lang="es-ES" sz="6100" dirty="0">
                <a:solidFill>
                  <a:srgbClr val="379FE8"/>
                </a:solidFill>
                <a:latin typeface="Think Big" panose="02000500000000000000" pitchFamily="2" charset="0"/>
              </a:rPr>
              <a:t>, </a:t>
            </a:r>
            <a:r>
              <a:rPr lang="es-ES" sz="6100" dirty="0" err="1">
                <a:solidFill>
                  <a:srgbClr val="379FE8"/>
                </a:solidFill>
                <a:latin typeface="Think Big" panose="02000500000000000000" pitchFamily="2" charset="0"/>
              </a:rPr>
              <a:t>design</a:t>
            </a:r>
            <a:r>
              <a:rPr lang="es-ES" sz="6100" dirty="0">
                <a:solidFill>
                  <a:srgbClr val="379FE8"/>
                </a:solidFill>
                <a:latin typeface="Think Big" panose="02000500000000000000" pitchFamily="2" charset="0"/>
              </a:rPr>
              <a:t> </a:t>
            </a:r>
            <a:r>
              <a:rPr lang="en-GB" sz="6100" dirty="0">
                <a:solidFill>
                  <a:srgbClr val="379FE8"/>
                </a:solidFill>
                <a:latin typeface="Think Big" panose="02000500000000000000" pitchFamily="2" charset="0"/>
              </a:rPr>
              <a:t>choices </a:t>
            </a:r>
            <a:endParaRPr lang="es-ES" sz="6100" dirty="0">
              <a:solidFill>
                <a:srgbClr val="379FE8"/>
              </a:solidFill>
              <a:latin typeface="Think Big" panose="02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00E60E2-D242-4D9E-BC7F-B3B81B749052}"/>
                  </a:ext>
                </a:extLst>
              </p:cNvPr>
              <p:cNvSpPr txBox="1"/>
              <p:nvPr/>
            </p:nvSpPr>
            <p:spPr>
              <a:xfrm>
                <a:off x="329297" y="1454674"/>
                <a:ext cx="36354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err="1">
                    <a:solidFill>
                      <a:srgbClr val="379FE8"/>
                    </a:solidFill>
                    <a:latin typeface="Bahnschrift Condensed" panose="020B0502040204020203" pitchFamily="34" charset="0"/>
                    <a:ea typeface="CreamShoes" panose="02000603000000000000" pitchFamily="2" charset="0"/>
                    <a:cs typeface="+mj-cs"/>
                  </a:rPr>
                  <a:t>We</a:t>
                </a:r>
                <a:r>
                  <a:rPr lang="es-ES" sz="1600" dirty="0">
                    <a:solidFill>
                      <a:srgbClr val="379FE8"/>
                    </a:solidFill>
                    <a:latin typeface="Bahnschrift Condensed" panose="020B0502040204020203" pitchFamily="34" charset="0"/>
                    <a:ea typeface="CreamShoes" panose="02000603000000000000" pitchFamily="2" charset="0"/>
                    <a:cs typeface="+mj-cs"/>
                  </a:rPr>
                  <a:t> </a:t>
                </a:r>
                <a:r>
                  <a:rPr lang="es-ES" sz="1600" dirty="0" err="1">
                    <a:solidFill>
                      <a:srgbClr val="379FE8"/>
                    </a:solidFill>
                    <a:latin typeface="Bahnschrift Condensed" panose="020B0502040204020203" pitchFamily="34" charset="0"/>
                    <a:ea typeface="CreamShoes" panose="02000603000000000000" pitchFamily="2" charset="0"/>
                    <a:cs typeface="+mj-cs"/>
                  </a:rPr>
                  <a:t>generate</a:t>
                </a:r>
                <a:r>
                  <a:rPr lang="es-ES" sz="1600" dirty="0">
                    <a:solidFill>
                      <a:srgbClr val="379FE8"/>
                    </a:solidFill>
                    <a:latin typeface="Bahnschrift Condensed" panose="020B0502040204020203" pitchFamily="34" charset="0"/>
                    <a:ea typeface="CreamShoes" panose="02000603000000000000" pitchFamily="2" charset="0"/>
                    <a:cs typeface="+mj-cs"/>
                  </a:rPr>
                  <a:t> </a:t>
                </a:r>
                <a:r>
                  <a:rPr lang="es-ES" sz="1600" dirty="0" err="1">
                    <a:solidFill>
                      <a:srgbClr val="379FE8"/>
                    </a:solidFill>
                    <a:latin typeface="Bahnschrift Condensed" panose="020B0502040204020203" pitchFamily="34" charset="0"/>
                    <a:ea typeface="CreamShoes" panose="02000603000000000000" pitchFamily="2" charset="0"/>
                    <a:cs typeface="+mj-cs"/>
                  </a:rPr>
                  <a:t>random</a:t>
                </a:r>
                <a:r>
                  <a:rPr lang="es-ES" sz="1600" dirty="0">
                    <a:solidFill>
                      <a:srgbClr val="379FE8"/>
                    </a:solidFill>
                    <a:latin typeface="Bahnschrift Condensed" panose="020B0502040204020203" pitchFamily="34" charset="0"/>
                    <a:ea typeface="CreamShoes" panose="02000603000000000000" pitchFamily="2" charset="0"/>
                    <a:cs typeface="+mj-cs"/>
                  </a:rPr>
                  <a:t> </a:t>
                </a:r>
                <a:r>
                  <a:rPr lang="es-ES" sz="1600" dirty="0" err="1">
                    <a:solidFill>
                      <a:srgbClr val="379FE8"/>
                    </a:solidFill>
                    <a:latin typeface="Bahnschrift Condensed" panose="020B0502040204020203" pitchFamily="34" charset="0"/>
                    <a:ea typeface="CreamShoes" panose="02000603000000000000" pitchFamily="2" charset="0"/>
                    <a:cs typeface="+mj-cs"/>
                  </a:rPr>
                  <a:t>value</a:t>
                </a:r>
                <a:r>
                  <a:rPr lang="es-ES" sz="1600" dirty="0">
                    <a:solidFill>
                      <a:srgbClr val="379FE8"/>
                    </a:solidFill>
                    <a:latin typeface="Bahnschrift Condensed" panose="020B0502040204020203" pitchFamily="34" charset="0"/>
                    <a:ea typeface="CreamShoes" panose="02000603000000000000" pitchFamily="2" charset="0"/>
                    <a:cs typeface="+mj-cs"/>
                  </a:rPr>
                  <a:t> </a:t>
                </a:r>
                <a:r>
                  <a:rPr lang="es-ES" sz="1600" dirty="0" err="1">
                    <a:solidFill>
                      <a:srgbClr val="379FE8"/>
                    </a:solidFill>
                    <a:latin typeface="Bahnschrift Condensed" panose="020B0502040204020203" pitchFamily="34" charset="0"/>
                    <a:ea typeface="CreamShoes" panose="02000603000000000000" pitchFamily="2" charset="0"/>
                    <a:cs typeface="+mj-cs"/>
                  </a:rPr>
                  <a:t>between</a:t>
                </a:r>
                <a:r>
                  <a:rPr lang="es-ES" sz="1600" dirty="0">
                    <a:solidFill>
                      <a:srgbClr val="379FE8"/>
                    </a:solidFill>
                    <a:latin typeface="Bahnschrift Condensed" panose="020B0502040204020203" pitchFamily="34" charset="0"/>
                    <a:ea typeface="CreamShoes" panose="02000603000000000000" pitchFamily="2" charset="0"/>
                    <a:cs typeface="+mj-cs"/>
                  </a:rPr>
                  <a:t> -</a:t>
                </a:r>
                <a14:m>
                  <m:oMath xmlns:m="http://schemas.openxmlformats.org/officeDocument/2006/math">
                    <m:r>
                      <a:rPr lang="el-GR" sz="1600">
                        <a:solidFill>
                          <a:srgbClr val="379FE8"/>
                        </a:solidFill>
                        <a:latin typeface="Cambria Math" panose="02040503050406030204" pitchFamily="18" charset="0"/>
                        <a:ea typeface="CreamShoes" panose="02000603000000000000" pitchFamily="2" charset="0"/>
                        <a:cs typeface="+mj-cs"/>
                      </a:rPr>
                      <m:t>𝜋</m:t>
                    </m:r>
                  </m:oMath>
                </a14:m>
                <a:r>
                  <a:rPr lang="es-ES" sz="1600" dirty="0">
                    <a:solidFill>
                      <a:srgbClr val="379FE8"/>
                    </a:solidFill>
                    <a:latin typeface="Bahnschrift Condensed" panose="020B0502040204020203" pitchFamily="34" charset="0"/>
                    <a:ea typeface="CreamShoes" panose="02000603000000000000" pitchFamily="2" charset="0"/>
                    <a:cs typeface="+mj-cs"/>
                  </a:rPr>
                  <a:t> and </a:t>
                </a:r>
                <a14:m>
                  <m:oMath xmlns:m="http://schemas.openxmlformats.org/officeDocument/2006/math">
                    <m:r>
                      <a:rPr lang="el-GR" sz="1600">
                        <a:solidFill>
                          <a:srgbClr val="379FE8"/>
                        </a:solidFill>
                        <a:latin typeface="Cambria Math" panose="02040503050406030204" pitchFamily="18" charset="0"/>
                        <a:ea typeface="CreamShoes" panose="02000603000000000000" pitchFamily="2" charset="0"/>
                        <a:cs typeface="+mj-cs"/>
                      </a:rPr>
                      <m:t>𝜋</m:t>
                    </m:r>
                  </m:oMath>
                </a14:m>
                <a:endParaRPr lang="es-ES" sz="1600" dirty="0">
                  <a:solidFill>
                    <a:srgbClr val="379FE8"/>
                  </a:solidFill>
                  <a:latin typeface="Bahnschrift Condensed" panose="020B0502040204020203" pitchFamily="34" charset="0"/>
                  <a:ea typeface="CreamShoes" panose="02000603000000000000" pitchFamily="2" charset="0"/>
                  <a:cs typeface="+mj-cs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00E60E2-D242-4D9E-BC7F-B3B81B749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97" y="1454674"/>
                <a:ext cx="3635402" cy="338554"/>
              </a:xfrm>
              <a:prstGeom prst="rect">
                <a:avLst/>
              </a:prstGeom>
              <a:blipFill>
                <a:blip r:embed="rId3"/>
                <a:stretch>
                  <a:fillRect l="-839" t="-5455" b="-2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B72E4E9D-C8A1-4EAC-8D04-EA39F56DA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56" b="89538" l="9143" r="94286">
                        <a14:foregroundMark x1="39429" y1="8029" x2="39429" y2="8029"/>
                        <a14:foregroundMark x1="27810" y1="7299" x2="27810" y2="7299"/>
                        <a14:foregroundMark x1="37333" y1="7056" x2="37333" y2="7056"/>
                        <a14:foregroundMark x1="9143" y1="34063" x2="9143" y2="34063"/>
                        <a14:foregroundMark x1="9143" y1="48662" x2="9143" y2="48662"/>
                        <a14:foregroundMark x1="62667" y1="62044" x2="62667" y2="62044"/>
                        <a14:foregroundMark x1="65524" y1="63017" x2="65524" y2="63017"/>
                        <a14:foregroundMark x1="63048" y1="62530" x2="67619" y2="54258"/>
                        <a14:foregroundMark x1="94286" y1="67397" x2="94286" y2="673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781638" y="-384732"/>
            <a:ext cx="1779301" cy="1392938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6F2E894-AA73-41D4-9DF0-A7878B76E6A8}"/>
              </a:ext>
            </a:extLst>
          </p:cNvPr>
          <p:cNvCxnSpPr/>
          <p:nvPr/>
        </p:nvCxnSpPr>
        <p:spPr>
          <a:xfrm>
            <a:off x="2266669" y="3329850"/>
            <a:ext cx="1713390" cy="0"/>
          </a:xfrm>
          <a:prstGeom prst="straightConnector1">
            <a:avLst/>
          </a:prstGeom>
          <a:ln w="38100">
            <a:solidFill>
              <a:srgbClr val="379F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9461C21-5A88-4035-A710-91130067E8A0}"/>
              </a:ext>
            </a:extLst>
          </p:cNvPr>
          <p:cNvCxnSpPr/>
          <p:nvPr/>
        </p:nvCxnSpPr>
        <p:spPr>
          <a:xfrm>
            <a:off x="2606615" y="1762451"/>
            <a:ext cx="1713390" cy="0"/>
          </a:xfrm>
          <a:prstGeom prst="straightConnector1">
            <a:avLst/>
          </a:prstGeom>
          <a:ln w="38100">
            <a:solidFill>
              <a:srgbClr val="379F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E7872F4-BE53-4B91-8D5D-882AE7153A32}"/>
              </a:ext>
            </a:extLst>
          </p:cNvPr>
          <p:cNvCxnSpPr/>
          <p:nvPr/>
        </p:nvCxnSpPr>
        <p:spPr>
          <a:xfrm>
            <a:off x="2596659" y="2301344"/>
            <a:ext cx="1713390" cy="0"/>
          </a:xfrm>
          <a:prstGeom prst="straightConnector1">
            <a:avLst/>
          </a:prstGeom>
          <a:ln w="38100">
            <a:solidFill>
              <a:srgbClr val="379F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29AFDCE-ECFD-418D-91EB-3B8EB41FE0BA}"/>
              </a:ext>
            </a:extLst>
          </p:cNvPr>
          <p:cNvSpPr txBox="1"/>
          <p:nvPr/>
        </p:nvSpPr>
        <p:spPr>
          <a:xfrm>
            <a:off x="1674317" y="1962790"/>
            <a:ext cx="227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We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apply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function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given</a:t>
            </a:r>
            <a:endParaRPr lang="es-ES" sz="1600" dirty="0">
              <a:solidFill>
                <a:srgbClr val="379FE8"/>
              </a:solidFill>
              <a:latin typeface="Bahnschrift Condensed" panose="020B0502040204020203" pitchFamily="34" charset="0"/>
              <a:ea typeface="CreamShoes" panose="02000603000000000000" pitchFamily="2" charset="0"/>
              <a:cs typeface="+mj-cs"/>
            </a:endParaRPr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05B02C7D-4A0F-475A-8F2B-84D8BB0E0AAE}"/>
              </a:ext>
            </a:extLst>
          </p:cNvPr>
          <p:cNvSpPr/>
          <p:nvPr/>
        </p:nvSpPr>
        <p:spPr>
          <a:xfrm>
            <a:off x="4125234" y="2639899"/>
            <a:ext cx="344055" cy="1426133"/>
          </a:xfrm>
          <a:prstGeom prst="leftBrace">
            <a:avLst/>
          </a:prstGeom>
          <a:ln w="38100">
            <a:solidFill>
              <a:srgbClr val="379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AC0996F-4A0A-4A04-93D9-B0F1CFEDD2C3}"/>
              </a:ext>
            </a:extLst>
          </p:cNvPr>
          <p:cNvSpPr txBox="1"/>
          <p:nvPr/>
        </p:nvSpPr>
        <p:spPr>
          <a:xfrm>
            <a:off x="266038" y="2946022"/>
            <a:ext cx="3591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We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create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a Matrix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to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store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random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values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(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to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lines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for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x and y)</a:t>
            </a:r>
          </a:p>
        </p:txBody>
      </p:sp>
      <p:sp>
        <p:nvSpPr>
          <p:cNvPr id="18" name="Abrir llave 17">
            <a:extLst>
              <a:ext uri="{FF2B5EF4-FFF2-40B4-BE49-F238E27FC236}">
                <a16:creationId xmlns:a16="http://schemas.microsoft.com/office/drawing/2014/main" id="{A2FB8CDB-EEBA-4ECD-BFB3-4890707F26F8}"/>
              </a:ext>
            </a:extLst>
          </p:cNvPr>
          <p:cNvSpPr/>
          <p:nvPr/>
        </p:nvSpPr>
        <p:spPr>
          <a:xfrm>
            <a:off x="4160260" y="4252405"/>
            <a:ext cx="344055" cy="1731226"/>
          </a:xfrm>
          <a:prstGeom prst="leftBrace">
            <a:avLst/>
          </a:prstGeom>
          <a:ln w="38100">
            <a:solidFill>
              <a:srgbClr val="379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F465521-C845-4838-92DF-A30EB28A1B4A}"/>
              </a:ext>
            </a:extLst>
          </p:cNvPr>
          <p:cNvSpPr txBox="1"/>
          <p:nvPr/>
        </p:nvSpPr>
        <p:spPr>
          <a:xfrm>
            <a:off x="393886" y="4873866"/>
            <a:ext cx="3591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We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create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a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Grid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were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first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column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is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for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values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x,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second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one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is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for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y.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6AA650F1-7BA8-4A8A-A4A7-B927CB1796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81" b="91400" l="8392" r="91434">
                        <a14:foregroundMark x1="39510" y1="14503" x2="48951" y2="13828"/>
                        <a14:foregroundMark x1="48951" y1="13828" x2="58217" y2="14503"/>
                        <a14:foregroundMark x1="58217" y1="14503" x2="73427" y2="24452"/>
                        <a14:foregroundMark x1="73427" y1="24452" x2="79371" y2="31366"/>
                        <a14:foregroundMark x1="79371" y1="31366" x2="86189" y2="48567"/>
                        <a14:foregroundMark x1="86189" y1="48567" x2="87063" y2="67116"/>
                        <a14:foregroundMark x1="87063" y1="67116" x2="84441" y2="75885"/>
                        <a14:foregroundMark x1="84441" y1="75885" x2="78322" y2="82799"/>
                        <a14:foregroundMark x1="78322" y1="82799" x2="61364" y2="90388"/>
                        <a14:foregroundMark x1="61364" y1="90388" x2="59266" y2="90556"/>
                        <a14:foregroundMark x1="25000" y1="91568" x2="25000" y2="91568"/>
                        <a14:foregroundMark x1="8392" y1="72175" x2="9790" y2="68971"/>
                        <a14:foregroundMark x1="69406" y1="17369" x2="69406" y2="17369"/>
                        <a14:foregroundMark x1="90210" y1="33221" x2="90210" y2="33221"/>
                        <a14:foregroundMark x1="87937" y1="76560" x2="91434" y2="53457"/>
                        <a14:foregroundMark x1="72378" y1="19056" x2="72378" y2="190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66811" y="4668486"/>
            <a:ext cx="1981939" cy="2054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480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6B457206-0CA9-4B7A-9D95-33C57B613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471" y="1155657"/>
            <a:ext cx="6170284" cy="52662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04E0321-9952-4831-A509-1A6A5C496CBF}"/>
              </a:ext>
            </a:extLst>
          </p:cNvPr>
          <p:cNvSpPr txBox="1">
            <a:spLocks/>
          </p:cNvSpPr>
          <p:nvPr/>
        </p:nvSpPr>
        <p:spPr>
          <a:xfrm>
            <a:off x="272841" y="134812"/>
            <a:ext cx="10727082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100" dirty="0" err="1">
                <a:solidFill>
                  <a:srgbClr val="379FE8"/>
                </a:solidFill>
                <a:latin typeface="Think Big" panose="02000500000000000000" pitchFamily="2" charset="0"/>
              </a:rPr>
              <a:t>Structure</a:t>
            </a:r>
            <a:r>
              <a:rPr lang="es-ES" sz="6100" dirty="0">
                <a:solidFill>
                  <a:srgbClr val="379FE8"/>
                </a:solidFill>
                <a:latin typeface="Think Big" panose="02000500000000000000" pitchFamily="2" charset="0"/>
              </a:rPr>
              <a:t> </a:t>
            </a:r>
            <a:r>
              <a:rPr lang="es-ES" sz="6100" dirty="0" err="1">
                <a:solidFill>
                  <a:srgbClr val="379FE8"/>
                </a:solidFill>
                <a:latin typeface="Think Big" panose="02000500000000000000" pitchFamily="2" charset="0"/>
              </a:rPr>
              <a:t>of</a:t>
            </a:r>
            <a:r>
              <a:rPr lang="es-ES" sz="6100" dirty="0">
                <a:solidFill>
                  <a:srgbClr val="379FE8"/>
                </a:solidFill>
                <a:latin typeface="Think Big" panose="02000500000000000000" pitchFamily="2" charset="0"/>
              </a:rPr>
              <a:t> </a:t>
            </a:r>
            <a:r>
              <a:rPr lang="es-ES" sz="6100" dirty="0" err="1">
                <a:solidFill>
                  <a:srgbClr val="379FE8"/>
                </a:solidFill>
                <a:latin typeface="Think Big" panose="02000500000000000000" pitchFamily="2" charset="0"/>
              </a:rPr>
              <a:t>the</a:t>
            </a:r>
            <a:r>
              <a:rPr lang="es-ES" sz="6100" dirty="0">
                <a:solidFill>
                  <a:srgbClr val="379FE8"/>
                </a:solidFill>
                <a:latin typeface="Think Big" panose="02000500000000000000" pitchFamily="2" charset="0"/>
              </a:rPr>
              <a:t> </a:t>
            </a:r>
            <a:r>
              <a:rPr lang="es-ES" sz="6100" dirty="0" err="1">
                <a:solidFill>
                  <a:srgbClr val="379FE8"/>
                </a:solidFill>
                <a:latin typeface="Think Big" panose="02000500000000000000" pitchFamily="2" charset="0"/>
              </a:rPr>
              <a:t>application</a:t>
            </a:r>
            <a:r>
              <a:rPr lang="es-ES" sz="6100" dirty="0">
                <a:solidFill>
                  <a:srgbClr val="379FE8"/>
                </a:solidFill>
                <a:latin typeface="Think Big" panose="02000500000000000000" pitchFamily="2" charset="0"/>
              </a:rPr>
              <a:t>, </a:t>
            </a:r>
            <a:r>
              <a:rPr lang="es-ES" sz="6100" dirty="0" err="1">
                <a:solidFill>
                  <a:srgbClr val="379FE8"/>
                </a:solidFill>
                <a:latin typeface="Think Big" panose="02000500000000000000" pitchFamily="2" charset="0"/>
              </a:rPr>
              <a:t>design</a:t>
            </a:r>
            <a:r>
              <a:rPr lang="es-ES" sz="6100" dirty="0">
                <a:solidFill>
                  <a:srgbClr val="379FE8"/>
                </a:solidFill>
                <a:latin typeface="Think Big" panose="02000500000000000000" pitchFamily="2" charset="0"/>
              </a:rPr>
              <a:t> </a:t>
            </a:r>
            <a:r>
              <a:rPr lang="en-GB" sz="6100" dirty="0">
                <a:solidFill>
                  <a:srgbClr val="379FE8"/>
                </a:solidFill>
                <a:latin typeface="Think Big" panose="02000500000000000000" pitchFamily="2" charset="0"/>
              </a:rPr>
              <a:t>choices </a:t>
            </a:r>
            <a:endParaRPr lang="es-ES" sz="6100" dirty="0">
              <a:solidFill>
                <a:srgbClr val="379FE8"/>
              </a:solidFill>
              <a:latin typeface="Think Big" panose="020005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72E4E9D-C8A1-4EAC-8D04-EA39F56DA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056" b="89538" l="9143" r="94286">
                        <a14:foregroundMark x1="39429" y1="8029" x2="39429" y2="8029"/>
                        <a14:foregroundMark x1="27810" y1="7299" x2="27810" y2="7299"/>
                        <a14:foregroundMark x1="37333" y1="7056" x2="37333" y2="7056"/>
                        <a14:foregroundMark x1="9143" y1="34063" x2="9143" y2="34063"/>
                        <a14:foregroundMark x1="9143" y1="48662" x2="9143" y2="48662"/>
                        <a14:foregroundMark x1="62667" y1="62044" x2="62667" y2="62044"/>
                        <a14:foregroundMark x1="65524" y1="63017" x2="65524" y2="63017"/>
                        <a14:foregroundMark x1="63048" y1="62530" x2="67619" y2="54258"/>
                        <a14:foregroundMark x1="94286" y1="67397" x2="94286" y2="673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781638" y="-384732"/>
            <a:ext cx="1779301" cy="1392938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6F2E894-AA73-41D4-9DF0-A7878B76E6A8}"/>
              </a:ext>
            </a:extLst>
          </p:cNvPr>
          <p:cNvCxnSpPr>
            <a:cxnSpLocks/>
          </p:cNvCxnSpPr>
          <p:nvPr/>
        </p:nvCxnSpPr>
        <p:spPr>
          <a:xfrm>
            <a:off x="3596640" y="2494329"/>
            <a:ext cx="1019749" cy="0"/>
          </a:xfrm>
          <a:prstGeom prst="straightConnector1">
            <a:avLst/>
          </a:prstGeom>
          <a:ln w="38100">
            <a:solidFill>
              <a:srgbClr val="379F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brir llave 9">
            <a:extLst>
              <a:ext uri="{FF2B5EF4-FFF2-40B4-BE49-F238E27FC236}">
                <a16:creationId xmlns:a16="http://schemas.microsoft.com/office/drawing/2014/main" id="{61F31E46-4069-4831-9A22-7F7D68B42C95}"/>
              </a:ext>
            </a:extLst>
          </p:cNvPr>
          <p:cNvSpPr/>
          <p:nvPr/>
        </p:nvSpPr>
        <p:spPr>
          <a:xfrm>
            <a:off x="4756924" y="2129790"/>
            <a:ext cx="344055" cy="729078"/>
          </a:xfrm>
          <a:prstGeom prst="leftBrace">
            <a:avLst>
              <a:gd name="adj1" fmla="val 8333"/>
              <a:gd name="adj2" fmla="val 51045"/>
            </a:avLst>
          </a:prstGeom>
          <a:ln w="38100">
            <a:solidFill>
              <a:srgbClr val="379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C06E4C-0191-47E4-9F11-D29E18CAB204}"/>
              </a:ext>
            </a:extLst>
          </p:cNvPr>
          <p:cNvSpPr txBox="1"/>
          <p:nvPr/>
        </p:nvSpPr>
        <p:spPr>
          <a:xfrm>
            <a:off x="781477" y="1675402"/>
            <a:ext cx="36354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We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generate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training and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validation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matrix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using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class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Generate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we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have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just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created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.</a:t>
            </a:r>
          </a:p>
          <a:p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And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also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matrix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for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results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for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each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of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them</a:t>
            </a:r>
            <a:endParaRPr lang="es-ES" sz="1600" dirty="0">
              <a:solidFill>
                <a:srgbClr val="379FE8"/>
              </a:solidFill>
              <a:latin typeface="Bahnschrift Condensed" panose="020B0502040204020203" pitchFamily="34" charset="0"/>
              <a:ea typeface="CreamShoes" panose="02000603000000000000" pitchFamily="2" charset="0"/>
              <a:cs typeface="+mj-cs"/>
            </a:endParaRPr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465CACC4-2718-4882-ACBD-91C5194F279D}"/>
              </a:ext>
            </a:extLst>
          </p:cNvPr>
          <p:cNvSpPr/>
          <p:nvPr/>
        </p:nvSpPr>
        <p:spPr>
          <a:xfrm>
            <a:off x="4756923" y="2992403"/>
            <a:ext cx="344055" cy="729078"/>
          </a:xfrm>
          <a:prstGeom prst="leftBrace">
            <a:avLst>
              <a:gd name="adj1" fmla="val 8333"/>
              <a:gd name="adj2" fmla="val 51045"/>
            </a:avLst>
          </a:prstGeom>
          <a:ln w="38100">
            <a:solidFill>
              <a:srgbClr val="379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919403F-0835-49AE-99AF-C14327F50A88}"/>
              </a:ext>
            </a:extLst>
          </p:cNvPr>
          <p:cNvCxnSpPr>
            <a:cxnSpLocks/>
          </p:cNvCxnSpPr>
          <p:nvPr/>
        </p:nvCxnSpPr>
        <p:spPr>
          <a:xfrm>
            <a:off x="3596640" y="3356942"/>
            <a:ext cx="1019749" cy="0"/>
          </a:xfrm>
          <a:prstGeom prst="straightConnector1">
            <a:avLst/>
          </a:prstGeom>
          <a:ln w="38100">
            <a:solidFill>
              <a:srgbClr val="379F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F066202-7E68-4293-BEE6-AADA1F02A187}"/>
              </a:ext>
            </a:extLst>
          </p:cNvPr>
          <p:cNvSpPr txBox="1"/>
          <p:nvPr/>
        </p:nvSpPr>
        <p:spPr>
          <a:xfrm>
            <a:off x="737843" y="2764727"/>
            <a:ext cx="363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Applying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F (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generaF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)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we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obtain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values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of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results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for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training and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validation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Matrix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F1F2AE4-22E5-4552-91B2-6312398F278A}"/>
              </a:ext>
            </a:extLst>
          </p:cNvPr>
          <p:cNvCxnSpPr/>
          <p:nvPr/>
        </p:nvCxnSpPr>
        <p:spPr>
          <a:xfrm>
            <a:off x="3361285" y="3948911"/>
            <a:ext cx="1713390" cy="0"/>
          </a:xfrm>
          <a:prstGeom prst="straightConnector1">
            <a:avLst/>
          </a:prstGeom>
          <a:ln w="38100">
            <a:solidFill>
              <a:srgbClr val="379F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5C57735-AFAE-42B3-B4DE-AAD16B8386E3}"/>
              </a:ext>
            </a:extLst>
          </p:cNvPr>
          <p:cNvSpPr txBox="1"/>
          <p:nvPr/>
        </p:nvSpPr>
        <p:spPr>
          <a:xfrm>
            <a:off x="2599178" y="3581192"/>
            <a:ext cx="3635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We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create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network</a:t>
            </a:r>
            <a:endParaRPr lang="es-ES" sz="1600" dirty="0">
              <a:solidFill>
                <a:srgbClr val="379FE8"/>
              </a:solidFill>
              <a:latin typeface="Bahnschrift Condensed" panose="020B0502040204020203" pitchFamily="34" charset="0"/>
              <a:ea typeface="CreamShoes" panose="02000603000000000000" pitchFamily="2" charset="0"/>
              <a:cs typeface="+mj-cs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253AB88-1224-44C3-BD18-63588345FC91}"/>
              </a:ext>
            </a:extLst>
          </p:cNvPr>
          <p:cNvCxnSpPr>
            <a:cxnSpLocks/>
          </p:cNvCxnSpPr>
          <p:nvPr/>
        </p:nvCxnSpPr>
        <p:spPr>
          <a:xfrm>
            <a:off x="3596640" y="2512019"/>
            <a:ext cx="1019749" cy="0"/>
          </a:xfrm>
          <a:prstGeom prst="straightConnector1">
            <a:avLst/>
          </a:prstGeom>
          <a:ln w="38100">
            <a:solidFill>
              <a:srgbClr val="379F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brir llave 19">
            <a:extLst>
              <a:ext uri="{FF2B5EF4-FFF2-40B4-BE49-F238E27FC236}">
                <a16:creationId xmlns:a16="http://schemas.microsoft.com/office/drawing/2014/main" id="{73479116-C798-49E0-8CDD-B2191F5B75A4}"/>
              </a:ext>
            </a:extLst>
          </p:cNvPr>
          <p:cNvSpPr/>
          <p:nvPr/>
        </p:nvSpPr>
        <p:spPr>
          <a:xfrm>
            <a:off x="4756924" y="2147480"/>
            <a:ext cx="344055" cy="729078"/>
          </a:xfrm>
          <a:prstGeom prst="leftBrace">
            <a:avLst>
              <a:gd name="adj1" fmla="val 8333"/>
              <a:gd name="adj2" fmla="val 51045"/>
            </a:avLst>
          </a:prstGeom>
          <a:ln w="38100">
            <a:solidFill>
              <a:srgbClr val="379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2B303A2-5D72-44C1-8040-FFA3CA91FFB1}"/>
              </a:ext>
            </a:extLst>
          </p:cNvPr>
          <p:cNvCxnSpPr>
            <a:cxnSpLocks/>
          </p:cNvCxnSpPr>
          <p:nvPr/>
        </p:nvCxnSpPr>
        <p:spPr>
          <a:xfrm>
            <a:off x="3545381" y="4668486"/>
            <a:ext cx="1019749" cy="0"/>
          </a:xfrm>
          <a:prstGeom prst="straightConnector1">
            <a:avLst/>
          </a:prstGeom>
          <a:ln w="38100">
            <a:solidFill>
              <a:srgbClr val="379F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brir llave 21">
            <a:extLst>
              <a:ext uri="{FF2B5EF4-FFF2-40B4-BE49-F238E27FC236}">
                <a16:creationId xmlns:a16="http://schemas.microsoft.com/office/drawing/2014/main" id="{6C7F7F36-ABEF-4357-99E8-126EB91742E9}"/>
              </a:ext>
            </a:extLst>
          </p:cNvPr>
          <p:cNvSpPr/>
          <p:nvPr/>
        </p:nvSpPr>
        <p:spPr>
          <a:xfrm>
            <a:off x="4730620" y="4250606"/>
            <a:ext cx="344055" cy="826315"/>
          </a:xfrm>
          <a:prstGeom prst="leftBrace">
            <a:avLst>
              <a:gd name="adj1" fmla="val 8333"/>
              <a:gd name="adj2" fmla="val 51045"/>
            </a:avLst>
          </a:prstGeom>
          <a:ln w="38100">
            <a:solidFill>
              <a:srgbClr val="379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1C5A63F-5CA9-4EF2-B2FE-388CC6842ADC}"/>
              </a:ext>
            </a:extLst>
          </p:cNvPr>
          <p:cNvSpPr txBox="1"/>
          <p:nvPr/>
        </p:nvSpPr>
        <p:spPr>
          <a:xfrm>
            <a:off x="411775" y="4067475"/>
            <a:ext cx="4396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For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first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layer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we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have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un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neuron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for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each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input.</a:t>
            </a:r>
          </a:p>
          <a:p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After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trying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diferents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values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we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choose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14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neurons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for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second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layer</a:t>
            </a:r>
            <a:endParaRPr lang="es-ES" sz="1600" dirty="0">
              <a:solidFill>
                <a:srgbClr val="379FE8"/>
              </a:solidFill>
              <a:latin typeface="Bahnschrift Condensed" panose="020B0502040204020203" pitchFamily="34" charset="0"/>
              <a:ea typeface="CreamShoes" panose="02000603000000000000" pitchFamily="2" charset="0"/>
              <a:cs typeface="+mj-cs"/>
            </a:endParaRPr>
          </a:p>
          <a:p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Finally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,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last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layer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for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output</a:t>
            </a:r>
          </a:p>
        </p:txBody>
      </p:sp>
      <p:sp>
        <p:nvSpPr>
          <p:cNvPr id="24" name="Abrir llave 23">
            <a:extLst>
              <a:ext uri="{FF2B5EF4-FFF2-40B4-BE49-F238E27FC236}">
                <a16:creationId xmlns:a16="http://schemas.microsoft.com/office/drawing/2014/main" id="{5E4638D7-9C1B-483B-B873-44C9772880DA}"/>
              </a:ext>
            </a:extLst>
          </p:cNvPr>
          <p:cNvSpPr/>
          <p:nvPr/>
        </p:nvSpPr>
        <p:spPr>
          <a:xfrm>
            <a:off x="4727268" y="5201463"/>
            <a:ext cx="344055" cy="729078"/>
          </a:xfrm>
          <a:prstGeom prst="leftBrace">
            <a:avLst>
              <a:gd name="adj1" fmla="val 8333"/>
              <a:gd name="adj2" fmla="val 51045"/>
            </a:avLst>
          </a:prstGeom>
          <a:ln w="38100">
            <a:solidFill>
              <a:srgbClr val="379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648F04B-E19C-4AA9-8AD4-B2AE6F939C76}"/>
              </a:ext>
            </a:extLst>
          </p:cNvPr>
          <p:cNvCxnSpPr>
            <a:cxnSpLocks/>
          </p:cNvCxnSpPr>
          <p:nvPr/>
        </p:nvCxnSpPr>
        <p:spPr>
          <a:xfrm>
            <a:off x="3545381" y="5566002"/>
            <a:ext cx="1019749" cy="0"/>
          </a:xfrm>
          <a:prstGeom prst="straightConnector1">
            <a:avLst/>
          </a:prstGeom>
          <a:ln w="38100">
            <a:solidFill>
              <a:srgbClr val="379F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D26CE8F-FB8E-4613-9D81-2ADB48299E8A}"/>
              </a:ext>
            </a:extLst>
          </p:cNvPr>
          <p:cNvSpPr txBox="1"/>
          <p:nvPr/>
        </p:nvSpPr>
        <p:spPr>
          <a:xfrm>
            <a:off x="792384" y="5193630"/>
            <a:ext cx="3635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We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start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with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training and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validation</a:t>
            </a:r>
            <a:endParaRPr lang="es-ES" sz="1600" dirty="0">
              <a:solidFill>
                <a:srgbClr val="379FE8"/>
              </a:solidFill>
              <a:latin typeface="Bahnschrift Condensed" panose="020B0502040204020203" pitchFamily="34" charset="0"/>
              <a:ea typeface="CreamShoes" panose="02000603000000000000" pitchFamily="2" charset="0"/>
              <a:cs typeface="+mj-cs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655AA53-BE2E-449F-BBE1-49A6C982A1AE}"/>
              </a:ext>
            </a:extLst>
          </p:cNvPr>
          <p:cNvSpPr txBox="1"/>
          <p:nvPr/>
        </p:nvSpPr>
        <p:spPr>
          <a:xfrm>
            <a:off x="0" y="6234458"/>
            <a:ext cx="3635402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We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have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choosen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activationTANH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because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it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was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one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which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best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fitted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with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our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algorithm</a:t>
            </a:r>
            <a:endParaRPr lang="es-ES" sz="1600" dirty="0">
              <a:solidFill>
                <a:srgbClr val="379FE8"/>
              </a:solidFill>
              <a:latin typeface="Bahnschrift Condensed" panose="020B0502040204020203" pitchFamily="34" charset="0"/>
              <a:ea typeface="CreamShoes" panose="02000603000000000000" pitchFamily="2" charset="0"/>
              <a:cs typeface="+mj-cs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98AD5F01-2E9C-44D8-A673-D9F9D453B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81" b="91400" l="8392" r="91434">
                        <a14:foregroundMark x1="39510" y1="14503" x2="48951" y2="13828"/>
                        <a14:foregroundMark x1="48951" y1="13828" x2="58217" y2="14503"/>
                        <a14:foregroundMark x1="58217" y1="14503" x2="73427" y2="24452"/>
                        <a14:foregroundMark x1="73427" y1="24452" x2="79371" y2="31366"/>
                        <a14:foregroundMark x1="79371" y1="31366" x2="86189" y2="48567"/>
                        <a14:foregroundMark x1="86189" y1="48567" x2="87063" y2="67116"/>
                        <a14:foregroundMark x1="87063" y1="67116" x2="84441" y2="75885"/>
                        <a14:foregroundMark x1="84441" y1="75885" x2="78322" y2="82799"/>
                        <a14:foregroundMark x1="78322" y1="82799" x2="61364" y2="90388"/>
                        <a14:foregroundMark x1="61364" y1="90388" x2="59266" y2="90556"/>
                        <a14:foregroundMark x1="25000" y1="91568" x2="25000" y2="91568"/>
                        <a14:foregroundMark x1="8392" y1="72175" x2="9790" y2="68971"/>
                        <a14:foregroundMark x1="69406" y1="17369" x2="69406" y2="17369"/>
                        <a14:foregroundMark x1="90210" y1="33221" x2="90210" y2="33221"/>
                        <a14:foregroundMark x1="87937" y1="76560" x2="91434" y2="53457"/>
                        <a14:foregroundMark x1="72378" y1="19056" x2="72378" y2="190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10061" y="4668486"/>
            <a:ext cx="1981939" cy="2054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109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30920F4B-355C-4BE7-8BDD-9FA249CFA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7" y="861457"/>
            <a:ext cx="6716557" cy="436576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89C7CED-AE28-46EB-AB44-6DFC312A4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623" y="5040289"/>
            <a:ext cx="5599526" cy="15242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04E0321-9952-4831-A509-1A6A5C496CBF}"/>
              </a:ext>
            </a:extLst>
          </p:cNvPr>
          <p:cNvSpPr txBox="1">
            <a:spLocks/>
          </p:cNvSpPr>
          <p:nvPr/>
        </p:nvSpPr>
        <p:spPr>
          <a:xfrm>
            <a:off x="266038" y="134812"/>
            <a:ext cx="10727082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100" dirty="0" err="1">
                <a:solidFill>
                  <a:srgbClr val="379FE8"/>
                </a:solidFill>
                <a:latin typeface="Think Big" panose="02000500000000000000" pitchFamily="2" charset="0"/>
              </a:rPr>
              <a:t>Structure</a:t>
            </a:r>
            <a:r>
              <a:rPr lang="es-ES" sz="6100" dirty="0">
                <a:solidFill>
                  <a:srgbClr val="379FE8"/>
                </a:solidFill>
                <a:latin typeface="Think Big" panose="02000500000000000000" pitchFamily="2" charset="0"/>
              </a:rPr>
              <a:t> </a:t>
            </a:r>
            <a:r>
              <a:rPr lang="es-ES" sz="6100" dirty="0" err="1">
                <a:solidFill>
                  <a:srgbClr val="379FE8"/>
                </a:solidFill>
                <a:latin typeface="Think Big" panose="02000500000000000000" pitchFamily="2" charset="0"/>
              </a:rPr>
              <a:t>of</a:t>
            </a:r>
            <a:r>
              <a:rPr lang="es-ES" sz="6100" dirty="0">
                <a:solidFill>
                  <a:srgbClr val="379FE8"/>
                </a:solidFill>
                <a:latin typeface="Think Big" panose="02000500000000000000" pitchFamily="2" charset="0"/>
              </a:rPr>
              <a:t> </a:t>
            </a:r>
            <a:r>
              <a:rPr lang="es-ES" sz="6100" dirty="0" err="1">
                <a:solidFill>
                  <a:srgbClr val="379FE8"/>
                </a:solidFill>
                <a:latin typeface="Think Big" panose="02000500000000000000" pitchFamily="2" charset="0"/>
              </a:rPr>
              <a:t>the</a:t>
            </a:r>
            <a:r>
              <a:rPr lang="es-ES" sz="6100" dirty="0">
                <a:solidFill>
                  <a:srgbClr val="379FE8"/>
                </a:solidFill>
                <a:latin typeface="Think Big" panose="02000500000000000000" pitchFamily="2" charset="0"/>
              </a:rPr>
              <a:t> </a:t>
            </a:r>
            <a:r>
              <a:rPr lang="es-ES" sz="6100" dirty="0" err="1">
                <a:solidFill>
                  <a:srgbClr val="379FE8"/>
                </a:solidFill>
                <a:latin typeface="Think Big" panose="02000500000000000000" pitchFamily="2" charset="0"/>
              </a:rPr>
              <a:t>application</a:t>
            </a:r>
            <a:r>
              <a:rPr lang="es-ES" sz="6100" dirty="0">
                <a:solidFill>
                  <a:srgbClr val="379FE8"/>
                </a:solidFill>
                <a:latin typeface="Think Big" panose="02000500000000000000" pitchFamily="2" charset="0"/>
              </a:rPr>
              <a:t>, </a:t>
            </a:r>
            <a:r>
              <a:rPr lang="es-ES" sz="6100" dirty="0" err="1">
                <a:solidFill>
                  <a:srgbClr val="379FE8"/>
                </a:solidFill>
                <a:latin typeface="Think Big" panose="02000500000000000000" pitchFamily="2" charset="0"/>
              </a:rPr>
              <a:t>design</a:t>
            </a:r>
            <a:r>
              <a:rPr lang="es-ES" sz="6100" dirty="0">
                <a:solidFill>
                  <a:srgbClr val="379FE8"/>
                </a:solidFill>
                <a:latin typeface="Think Big" panose="02000500000000000000" pitchFamily="2" charset="0"/>
              </a:rPr>
              <a:t> </a:t>
            </a:r>
            <a:r>
              <a:rPr lang="en-GB" sz="6100" dirty="0">
                <a:solidFill>
                  <a:srgbClr val="379FE8"/>
                </a:solidFill>
                <a:latin typeface="Think Big" panose="02000500000000000000" pitchFamily="2" charset="0"/>
              </a:rPr>
              <a:t>choices </a:t>
            </a:r>
            <a:endParaRPr lang="es-ES" sz="6100" dirty="0">
              <a:solidFill>
                <a:srgbClr val="379FE8"/>
              </a:solidFill>
              <a:latin typeface="Think Big" panose="020005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72E4E9D-C8A1-4EAC-8D04-EA39F56DA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56" b="89538" l="9143" r="94286">
                        <a14:foregroundMark x1="39429" y1="8029" x2="39429" y2="8029"/>
                        <a14:foregroundMark x1="27810" y1="7299" x2="27810" y2="7299"/>
                        <a14:foregroundMark x1="37333" y1="7056" x2="37333" y2="7056"/>
                        <a14:foregroundMark x1="9143" y1="34063" x2="9143" y2="34063"/>
                        <a14:foregroundMark x1="9143" y1="48662" x2="9143" y2="48662"/>
                        <a14:foregroundMark x1="62667" y1="62044" x2="62667" y2="62044"/>
                        <a14:foregroundMark x1="65524" y1="63017" x2="65524" y2="63017"/>
                        <a14:foregroundMark x1="63048" y1="62530" x2="67619" y2="54258"/>
                        <a14:foregroundMark x1="94286" y1="67397" x2="94286" y2="673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781638" y="-384732"/>
            <a:ext cx="1779301" cy="1392938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6F2E894-AA73-41D4-9DF0-A7878B76E6A8}"/>
              </a:ext>
            </a:extLst>
          </p:cNvPr>
          <p:cNvCxnSpPr>
            <a:cxnSpLocks/>
          </p:cNvCxnSpPr>
          <p:nvPr/>
        </p:nvCxnSpPr>
        <p:spPr>
          <a:xfrm flipH="1">
            <a:off x="7004482" y="1895885"/>
            <a:ext cx="1100830" cy="0"/>
          </a:xfrm>
          <a:prstGeom prst="straightConnector1">
            <a:avLst/>
          </a:prstGeom>
          <a:ln w="38100">
            <a:solidFill>
              <a:srgbClr val="379F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brir llave 10">
            <a:extLst>
              <a:ext uri="{FF2B5EF4-FFF2-40B4-BE49-F238E27FC236}">
                <a16:creationId xmlns:a16="http://schemas.microsoft.com/office/drawing/2014/main" id="{B57EFB97-BA21-40D6-9680-4E18D56D43DE}"/>
              </a:ext>
            </a:extLst>
          </p:cNvPr>
          <p:cNvSpPr/>
          <p:nvPr/>
        </p:nvSpPr>
        <p:spPr>
          <a:xfrm flipH="1">
            <a:off x="6414548" y="1044195"/>
            <a:ext cx="344055" cy="1508393"/>
          </a:xfrm>
          <a:prstGeom prst="leftBrace">
            <a:avLst>
              <a:gd name="adj1" fmla="val 8333"/>
              <a:gd name="adj2" fmla="val 57040"/>
            </a:avLst>
          </a:prstGeom>
          <a:ln w="38100">
            <a:solidFill>
              <a:srgbClr val="379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A937AAA-6AE3-42B0-837D-FB3A569C956A}"/>
              </a:ext>
            </a:extLst>
          </p:cNvPr>
          <p:cNvSpPr txBox="1"/>
          <p:nvPr/>
        </p:nvSpPr>
        <p:spPr>
          <a:xfrm>
            <a:off x="8035886" y="1350133"/>
            <a:ext cx="36354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We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set up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error in 0,01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for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obtaining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a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better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results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, so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it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started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training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until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it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get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an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error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lower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than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established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.</a:t>
            </a:r>
          </a:p>
          <a:p>
            <a:endParaRPr lang="es-ES" sz="1600" dirty="0">
              <a:solidFill>
                <a:srgbClr val="379FE8"/>
              </a:solidFill>
              <a:latin typeface="Bahnschrift Condensed" panose="020B0502040204020203" pitchFamily="34" charset="0"/>
              <a:ea typeface="CreamShoes" panose="02000603000000000000" pitchFamily="2" charset="0"/>
              <a:cs typeface="+mj-cs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30E2EAD-C6E5-415D-AF8C-82A93FB7C257}"/>
              </a:ext>
            </a:extLst>
          </p:cNvPr>
          <p:cNvSpPr txBox="1"/>
          <p:nvPr/>
        </p:nvSpPr>
        <p:spPr>
          <a:xfrm>
            <a:off x="1137953" y="5645970"/>
            <a:ext cx="36354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For</a:t>
            </a:r>
            <a:r>
              <a:rPr lang="es-ES" sz="1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calcuting</a:t>
            </a:r>
            <a:r>
              <a:rPr lang="es-ES" sz="1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validation</a:t>
            </a:r>
            <a:r>
              <a:rPr lang="es-ES" sz="1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error = MCE, </a:t>
            </a:r>
            <a:r>
              <a:rPr lang="es-ES" sz="1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we</a:t>
            </a:r>
            <a:r>
              <a:rPr lang="es-ES" sz="1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have</a:t>
            </a:r>
            <a:r>
              <a:rPr lang="es-ES" sz="1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added</a:t>
            </a:r>
            <a:r>
              <a:rPr lang="es-ES" sz="1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consecutively</a:t>
            </a:r>
            <a:r>
              <a:rPr lang="es-ES" sz="1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square</a:t>
            </a:r>
            <a:r>
              <a:rPr lang="es-ES" sz="1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of</a:t>
            </a:r>
            <a:r>
              <a:rPr lang="es-ES" sz="1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difference</a:t>
            </a:r>
            <a:r>
              <a:rPr lang="es-ES" sz="1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between</a:t>
            </a:r>
            <a:r>
              <a:rPr lang="es-ES" sz="1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ideal </a:t>
            </a:r>
            <a:r>
              <a:rPr lang="es-ES" sz="1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result</a:t>
            </a:r>
            <a:r>
              <a:rPr lang="es-ES" sz="1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and </a:t>
            </a:r>
            <a:r>
              <a:rPr lang="es-ES" sz="1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obtained</a:t>
            </a:r>
            <a:r>
              <a:rPr lang="es-ES" sz="1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for</a:t>
            </a:r>
            <a:r>
              <a:rPr lang="es-ES" sz="1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all</a:t>
            </a:r>
            <a:r>
              <a:rPr lang="es-ES" sz="1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values</a:t>
            </a:r>
            <a:r>
              <a:rPr lang="es-ES" sz="1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gotten</a:t>
            </a:r>
            <a:r>
              <a:rPr lang="es-ES" sz="1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C02380D-2D5A-4A30-A247-A62A29D05E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81" b="91400" l="8392" r="91434">
                        <a14:foregroundMark x1="39510" y1="14503" x2="48951" y2="13828"/>
                        <a14:foregroundMark x1="48951" y1="13828" x2="58217" y2="14503"/>
                        <a14:foregroundMark x1="58217" y1="14503" x2="73427" y2="24452"/>
                        <a14:foregroundMark x1="73427" y1="24452" x2="79371" y2="31366"/>
                        <a14:foregroundMark x1="79371" y1="31366" x2="86189" y2="48567"/>
                        <a14:foregroundMark x1="86189" y1="48567" x2="87063" y2="67116"/>
                        <a14:foregroundMark x1="87063" y1="67116" x2="84441" y2="75885"/>
                        <a14:foregroundMark x1="84441" y1="75885" x2="78322" y2="82799"/>
                        <a14:foregroundMark x1="78322" y1="82799" x2="61364" y2="90388"/>
                        <a14:foregroundMark x1="61364" y1="90388" x2="59266" y2="90556"/>
                        <a14:foregroundMark x1="25000" y1="91568" x2="25000" y2="91568"/>
                        <a14:foregroundMark x1="8392" y1="72175" x2="9790" y2="68971"/>
                        <a14:foregroundMark x1="69406" y1="17369" x2="69406" y2="17369"/>
                        <a14:foregroundMark x1="90210" y1="33221" x2="90210" y2="33221"/>
                        <a14:foregroundMark x1="87937" y1="76560" x2="91434" y2="53457"/>
                        <a14:foregroundMark x1="72378" y1="19056" x2="72378" y2="190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66811" y="4668486"/>
            <a:ext cx="1981939" cy="2054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Abrir llave 13">
            <a:extLst>
              <a:ext uri="{FF2B5EF4-FFF2-40B4-BE49-F238E27FC236}">
                <a16:creationId xmlns:a16="http://schemas.microsoft.com/office/drawing/2014/main" id="{9FBC92DD-33BE-4F75-9E48-5DB7C84DAE10}"/>
              </a:ext>
            </a:extLst>
          </p:cNvPr>
          <p:cNvSpPr/>
          <p:nvPr/>
        </p:nvSpPr>
        <p:spPr>
          <a:xfrm>
            <a:off x="4773355" y="5136190"/>
            <a:ext cx="344055" cy="1427207"/>
          </a:xfrm>
          <a:prstGeom prst="leftBrace">
            <a:avLst>
              <a:gd name="adj1" fmla="val 8333"/>
              <a:gd name="adj2" fmla="val 51045"/>
            </a:avLst>
          </a:prstGeom>
          <a:ln w="38100">
            <a:solidFill>
              <a:srgbClr val="379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brir llave 16">
            <a:extLst>
              <a:ext uri="{FF2B5EF4-FFF2-40B4-BE49-F238E27FC236}">
                <a16:creationId xmlns:a16="http://schemas.microsoft.com/office/drawing/2014/main" id="{F2FD3413-296D-438A-8D4B-BB191D1E4303}"/>
              </a:ext>
            </a:extLst>
          </p:cNvPr>
          <p:cNvSpPr/>
          <p:nvPr/>
        </p:nvSpPr>
        <p:spPr>
          <a:xfrm flipH="1">
            <a:off x="6758603" y="3013152"/>
            <a:ext cx="344055" cy="1325563"/>
          </a:xfrm>
          <a:prstGeom prst="leftBrace">
            <a:avLst>
              <a:gd name="adj1" fmla="val 8333"/>
              <a:gd name="adj2" fmla="val 57040"/>
            </a:avLst>
          </a:prstGeom>
          <a:ln w="38100">
            <a:solidFill>
              <a:srgbClr val="379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9849243-02A1-405B-AA7F-6895EBC421FE}"/>
              </a:ext>
            </a:extLst>
          </p:cNvPr>
          <p:cNvSpPr txBox="1"/>
          <p:nvPr/>
        </p:nvSpPr>
        <p:spPr>
          <a:xfrm>
            <a:off x="7285191" y="2900012"/>
            <a:ext cx="36354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Now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we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are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using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grid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. </a:t>
            </a:r>
            <a:r>
              <a:rPr lang="es-ES" sz="1600" i="1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tsamp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contain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coordinates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,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whereas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i="1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tsampRes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contain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F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result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.</a:t>
            </a:r>
          </a:p>
          <a:p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Finally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,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we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compute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mean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cuadratic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error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of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test simples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with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same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algorithm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used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before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but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now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dividing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result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by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10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because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we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have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10000 simples </a:t>
            </a:r>
            <a:r>
              <a:rPr lang="es-ES" sz="16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now</a:t>
            </a:r>
            <a:r>
              <a:rPr lang="es-ES" sz="16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.</a:t>
            </a:r>
          </a:p>
          <a:p>
            <a:endParaRPr lang="es-ES" sz="1600" dirty="0">
              <a:solidFill>
                <a:srgbClr val="379FE8"/>
              </a:solidFill>
              <a:latin typeface="Bahnschrift Condensed" panose="020B0502040204020203" pitchFamily="34" charset="0"/>
              <a:ea typeface="CreamShoes" panose="02000603000000000000" pitchFamily="2" charset="0"/>
              <a:cs typeface="+mj-cs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809C6BA5-C7F6-4DBF-B7D8-C325E898E0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580" y="4831927"/>
            <a:ext cx="1600423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2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E0321-9952-4831-A509-1A6A5C496CBF}"/>
              </a:ext>
            </a:extLst>
          </p:cNvPr>
          <p:cNvSpPr txBox="1">
            <a:spLocks/>
          </p:cNvSpPr>
          <p:nvPr/>
        </p:nvSpPr>
        <p:spPr>
          <a:xfrm>
            <a:off x="266038" y="134812"/>
            <a:ext cx="11611002" cy="13255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100" dirty="0">
                <a:solidFill>
                  <a:srgbClr val="379FE8"/>
                </a:solidFill>
                <a:latin typeface="Think Big" panose="02000500000000000000" pitchFamily="2" charset="0"/>
              </a:rPr>
              <a:t>Experimental </a:t>
            </a:r>
            <a:r>
              <a:rPr lang="en-ID" sz="6100" dirty="0">
                <a:solidFill>
                  <a:srgbClr val="379FE8"/>
                </a:solidFill>
                <a:latin typeface="Think Big" panose="02000500000000000000" pitchFamily="2" charset="0"/>
              </a:rPr>
              <a:t>results</a:t>
            </a:r>
            <a:r>
              <a:rPr lang="es-ES" sz="6100" dirty="0">
                <a:solidFill>
                  <a:srgbClr val="379FE8"/>
                </a:solidFill>
                <a:latin typeface="Think Big" panose="02000500000000000000" pitchFamily="2" charset="0"/>
              </a:rPr>
              <a:t>, performance slots, </a:t>
            </a:r>
            <a:r>
              <a:rPr lang="en-GB" sz="6100" dirty="0" err="1">
                <a:solidFill>
                  <a:srgbClr val="379FE8"/>
                </a:solidFill>
                <a:latin typeface="Think Big" panose="02000500000000000000" pitchFamily="2" charset="0"/>
              </a:rPr>
              <a:t>coments</a:t>
            </a:r>
            <a:r>
              <a:rPr lang="en-GB" sz="6100" dirty="0">
                <a:solidFill>
                  <a:srgbClr val="379FE8"/>
                </a:solidFill>
                <a:latin typeface="Think Big" panose="02000500000000000000" pitchFamily="2" charset="0"/>
              </a:rPr>
              <a:t> </a:t>
            </a:r>
            <a:endParaRPr lang="es-ES" sz="6100" dirty="0">
              <a:solidFill>
                <a:srgbClr val="379FE8"/>
              </a:solidFill>
              <a:latin typeface="Think Big" panose="02000500000000000000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0E60E2-D242-4D9E-BC7F-B3B81B749052}"/>
              </a:ext>
            </a:extLst>
          </p:cNvPr>
          <p:cNvSpPr txBox="1"/>
          <p:nvPr/>
        </p:nvSpPr>
        <p:spPr>
          <a:xfrm>
            <a:off x="795956" y="1280322"/>
            <a:ext cx="740546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As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we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can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see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,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while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epoch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number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increases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,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error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decreases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, in training as in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validation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,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which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means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that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network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is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training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successfully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.</a:t>
            </a:r>
          </a:p>
          <a:p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This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is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before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reaching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a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threshold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established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,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that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is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when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we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consider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that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it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is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enough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trained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(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demostrated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by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calculating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MCE).</a:t>
            </a:r>
          </a:p>
          <a:p>
            <a:endParaRPr lang="es-ES" sz="2400" dirty="0">
              <a:solidFill>
                <a:srgbClr val="379FE8"/>
              </a:solidFill>
              <a:latin typeface="Bahnschrift Condensed" panose="020B0502040204020203" pitchFamily="34" charset="0"/>
              <a:ea typeface="CreamShoes" panose="02000603000000000000" pitchFamily="2" charset="0"/>
              <a:cs typeface="+mj-cs"/>
            </a:endParaRPr>
          </a:p>
          <a:p>
            <a:r>
              <a:rPr lang="es-ES" dirty="0">
                <a:solidFill>
                  <a:srgbClr val="379FE8"/>
                </a:solidFill>
              </a:rPr>
              <a:t>	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6035E21-145A-4E26-8480-76677AD76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56" b="89538" l="9143" r="94286">
                        <a14:foregroundMark x1="39429" y1="8029" x2="39429" y2="8029"/>
                        <a14:foregroundMark x1="27810" y1="7299" x2="27810" y2="7299"/>
                        <a14:foregroundMark x1="37333" y1="7056" x2="37333" y2="7056"/>
                        <a14:foregroundMark x1="9143" y1="34063" x2="9143" y2="34063"/>
                        <a14:foregroundMark x1="9143" y1="48662" x2="9143" y2="48662"/>
                        <a14:foregroundMark x1="62667" y1="62044" x2="62667" y2="62044"/>
                        <a14:foregroundMark x1="65524" y1="63017" x2="65524" y2="63017"/>
                        <a14:foregroundMark x1="63048" y1="62530" x2="67619" y2="54258"/>
                        <a14:foregroundMark x1="94286" y1="67397" x2="94286" y2="673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781638" y="-384732"/>
            <a:ext cx="1779301" cy="13929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4A79409-D395-4F40-B3F7-94E6E466D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80" y="3598714"/>
            <a:ext cx="4211619" cy="264268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922E5CE-8583-4840-922E-E7AF783DD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1894" y="1117334"/>
            <a:ext cx="3535145" cy="294207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E2E3BE1-2556-41D8-B04B-5463469E8D75}"/>
              </a:ext>
            </a:extLst>
          </p:cNvPr>
          <p:cNvSpPr txBox="1"/>
          <p:nvPr/>
        </p:nvSpPr>
        <p:spPr>
          <a:xfrm>
            <a:off x="4896595" y="5041933"/>
            <a:ext cx="66096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training error y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lower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than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validation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one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, and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they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are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finally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2400" dirty="0" err="1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getting</a:t>
            </a:r>
            <a:r>
              <a:rPr lang="es-ES" sz="2400" dirty="0">
                <a:solidFill>
                  <a:srgbClr val="379FE8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clores</a:t>
            </a:r>
          </a:p>
          <a:p>
            <a:endParaRPr lang="es-ES" sz="2400" dirty="0">
              <a:solidFill>
                <a:srgbClr val="379FE8"/>
              </a:solidFill>
              <a:latin typeface="Bahnschrift Condensed" panose="020B0502040204020203" pitchFamily="34" charset="0"/>
              <a:ea typeface="CreamShoes" panose="02000603000000000000" pitchFamily="2" charset="0"/>
              <a:cs typeface="+mj-cs"/>
            </a:endParaRPr>
          </a:p>
          <a:p>
            <a:r>
              <a:rPr lang="es-ES" dirty="0">
                <a:solidFill>
                  <a:srgbClr val="379FE8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97396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451</Words>
  <Application>Microsoft Office PowerPoint</Application>
  <PresentationFormat>Panorámica</PresentationFormat>
  <Paragraphs>41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Bahnschrift Condensed</vt:lpstr>
      <vt:lpstr>Calibri</vt:lpstr>
      <vt:lpstr>Calibri Light</vt:lpstr>
      <vt:lpstr>Cambria Math</vt:lpstr>
      <vt:lpstr>Think Big</vt:lpstr>
      <vt:lpstr>Tema de Office</vt:lpstr>
      <vt:lpstr>Neural networks laboratory project </vt:lpstr>
      <vt:lpstr>INDEX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laboratory project </dc:title>
  <dc:creator>María Peinado Toledo</dc:creator>
  <cp:lastModifiedBy>María Peinado Toledo</cp:lastModifiedBy>
  <cp:revision>12</cp:revision>
  <dcterms:created xsi:type="dcterms:W3CDTF">2022-04-28T09:12:26Z</dcterms:created>
  <dcterms:modified xsi:type="dcterms:W3CDTF">2022-05-10T15:17:43Z</dcterms:modified>
</cp:coreProperties>
</file>