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gif" ContentType="image/gif"/>
  <Override PartName="/ppt/media/image2.gif" ContentType="image/gif"/>
  <Override PartName="/ppt/media/image3.gif" ContentType="image/gif"/>
  <Override PartName="/ppt/media/image4.gif" ContentType="image/gif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14400" y="457200"/>
            <a:ext cx="108572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7801"/>
              </a:lnSpc>
            </a:pPr>
            <a:r>
              <a:rPr b="0" lang="en-US" sz="6500" spc="-1" strike="noStrike">
                <a:solidFill>
                  <a:srgbClr val="594f3d"/>
                </a:solidFill>
                <a:latin typeface="Courier New"/>
                <a:ea typeface="DejaVu Sans"/>
              </a:rPr>
              <a:t>Схеми роботи пристрою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1430000" y="1004760"/>
            <a:ext cx="6628320" cy="44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16000" indent="-214920">
              <a:lnSpc>
                <a:spcPts val="3529"/>
              </a:lnSpc>
              <a:buClr>
                <a:srgbClr val="272523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97" strike="noStrike">
                <a:solidFill>
                  <a:srgbClr val="272523"/>
                </a:solidFill>
                <a:latin typeface="Courier New"/>
                <a:ea typeface="DejaVu Sans"/>
              </a:rPr>
              <a:t>У лічильної машині Перейри використані деякі ідеї, запозичені у Паскаля і Перро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529"/>
              </a:lnSpc>
              <a:tabLst>
                <a:tab algn="l" pos="0"/>
              </a:tabLst>
            </a:pPr>
            <a:r>
              <a:rPr b="0" lang="en-US" sz="2400" spc="97" strike="noStrike">
                <a:solidFill>
                  <a:srgbClr val="272523"/>
                </a:solidFill>
                <a:latin typeface="Courier New"/>
                <a:ea typeface="DejaVu Sans"/>
              </a:rPr>
              <a:t> </a:t>
            </a:r>
            <a:r>
              <a:rPr b="0" lang="en-US" sz="2400" spc="97" strike="noStrike">
                <a:solidFill>
                  <a:srgbClr val="272523"/>
                </a:solidFill>
                <a:latin typeface="Courier New"/>
                <a:ea typeface="DejaVu Sans"/>
              </a:rPr>
              <a:t>Конструкцію.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529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16000" indent="-214920">
              <a:lnSpc>
                <a:spcPts val="3529"/>
              </a:lnSpc>
              <a:buClr>
                <a:srgbClr val="272523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97" strike="noStrike">
                <a:solidFill>
                  <a:srgbClr val="272523"/>
                </a:solidFill>
                <a:latin typeface="Courier New"/>
                <a:ea typeface="DejaVu Sans"/>
              </a:rPr>
              <a:t> </a:t>
            </a:r>
            <a:r>
              <a:rPr b="0" lang="en-US" sz="2400" spc="97" strike="noStrike">
                <a:solidFill>
                  <a:srgbClr val="272523"/>
                </a:solidFill>
                <a:latin typeface="Courier New"/>
                <a:ea typeface="DejaVu Sans"/>
              </a:rPr>
              <a:t>Відрізняється від них тим, що її рахункові колеса розташовані не в паралельних осях, а на єдиній осі, що проходить через всю машину.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-228600" y="5715000"/>
            <a:ext cx="5942520" cy="60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999"/>
              </a:lnSpc>
            </a:pPr>
            <a:r>
              <a:rPr b="0" lang="en-US" sz="40000" spc="-1880" strike="noStrike">
                <a:solidFill>
                  <a:srgbClr val="e1dace">
                    <a:alpha val="56000"/>
                  </a:srgbClr>
                </a:solidFill>
                <a:latin typeface="Archivo Narrow"/>
                <a:ea typeface="DejaVu Sans"/>
              </a:rPr>
              <a:t>02</a:t>
            </a:r>
            <a:endParaRPr b="0" lang="en-US" sz="400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5256720" cy="537084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5557680" y="4038840"/>
            <a:ext cx="5871240" cy="487548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11658600" y="5929920"/>
            <a:ext cx="6171120" cy="403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342000" y="5989680"/>
            <a:ext cx="7064280" cy="60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7999"/>
              </a:lnSpc>
            </a:pPr>
            <a:r>
              <a:rPr b="0" lang="en-US" sz="40000" spc="-1880" strike="noStrike">
                <a:solidFill>
                  <a:srgbClr val="e1dace">
                    <a:alpha val="28000"/>
                  </a:srgbClr>
                </a:solidFill>
                <a:latin typeface="Archivo Narrow"/>
                <a:ea typeface="DejaVu Sans"/>
              </a:rPr>
              <a:t>03</a:t>
            </a:r>
            <a:endParaRPr b="0" lang="en-US" sz="400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6431040" y="0"/>
            <a:ext cx="11855880" cy="10285560"/>
          </a:xfrm>
          <a:prstGeom prst="rect">
            <a:avLst/>
          </a:prstGeom>
          <a:solidFill>
            <a:srgbClr val="e1da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1028880" y="1019160"/>
            <a:ext cx="2938680" cy="5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341"/>
              </a:lnSpc>
            </a:pPr>
            <a:r>
              <a:rPr b="0" lang="en-US" sz="1800" spc="77" strike="noStrike">
                <a:solidFill>
                  <a:srgbClr val="e1dace"/>
                </a:solidFill>
                <a:latin typeface="Poppins Bold"/>
                <a:ea typeface="DejaVu Sans"/>
              </a:rPr>
              <a:t>Рахункова машина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2341"/>
              </a:lnSpc>
            </a:pPr>
            <a:r>
              <a:rPr b="0" lang="en-US" sz="1800" spc="77" strike="noStrike">
                <a:solidFill>
                  <a:srgbClr val="e1dace"/>
                </a:solidFill>
                <a:latin typeface="Poppins Bold"/>
                <a:ea typeface="DejaVu Sans"/>
              </a:rPr>
              <a:t>Перейри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7" name="Group 4"/>
          <p:cNvGrpSpPr/>
          <p:nvPr/>
        </p:nvGrpSpPr>
        <p:grpSpPr>
          <a:xfrm>
            <a:off x="7580520" y="998640"/>
            <a:ext cx="9313200" cy="1724760"/>
            <a:chOff x="7580520" y="998640"/>
            <a:chExt cx="9313200" cy="1724760"/>
          </a:xfrm>
        </p:grpSpPr>
        <p:sp>
          <p:nvSpPr>
            <p:cNvPr id="48" name="CustomShape 5"/>
            <p:cNvSpPr/>
            <p:nvPr/>
          </p:nvSpPr>
          <p:spPr>
            <a:xfrm>
              <a:off x="7580520" y="998640"/>
              <a:ext cx="9313200" cy="5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479"/>
                </a:lnSpc>
              </a:pPr>
              <a:r>
                <a:rPr b="0" lang="en-US" sz="3200" spc="406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ОТРИМАННЯ ДАНИХ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9" name="CustomShape 6"/>
            <p:cNvSpPr/>
            <p:nvPr/>
          </p:nvSpPr>
          <p:spPr>
            <a:xfrm>
              <a:off x="7580520" y="1809360"/>
              <a:ext cx="9313200" cy="91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600"/>
                </a:lnSpc>
              </a:pPr>
              <a:r>
                <a:rPr b="0" lang="en-US" sz="2400" spc="97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За допомогою лічильних колес ,людина вводить потрібні данні у  механічні ІС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50" name="Group 7"/>
          <p:cNvGrpSpPr/>
          <p:nvPr/>
        </p:nvGrpSpPr>
        <p:grpSpPr>
          <a:xfrm>
            <a:off x="7602120" y="3075840"/>
            <a:ext cx="9313200" cy="1724760"/>
            <a:chOff x="7602120" y="3075840"/>
            <a:chExt cx="9313200" cy="1724760"/>
          </a:xfrm>
        </p:grpSpPr>
        <p:sp>
          <p:nvSpPr>
            <p:cNvPr id="51" name="CustomShape 8"/>
            <p:cNvSpPr/>
            <p:nvPr/>
          </p:nvSpPr>
          <p:spPr>
            <a:xfrm>
              <a:off x="7602120" y="3075840"/>
              <a:ext cx="9313200" cy="5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479"/>
                </a:lnSpc>
              </a:pPr>
              <a:r>
                <a:rPr b="0" lang="en-US" sz="3200" spc="406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ЗБЕРІГАННЯ ДАНИХ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2" name="CustomShape 9"/>
            <p:cNvSpPr/>
            <p:nvPr/>
          </p:nvSpPr>
          <p:spPr>
            <a:xfrm>
              <a:off x="7602120" y="3886560"/>
              <a:ext cx="9313200" cy="91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600"/>
                </a:lnSpc>
              </a:pPr>
              <a:r>
                <a:rPr b="0" lang="en-US" sz="2400" spc="97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Данні зберігаються згідно з положенням лічильних колес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53" name="Group 10"/>
          <p:cNvGrpSpPr/>
          <p:nvPr/>
        </p:nvGrpSpPr>
        <p:grpSpPr>
          <a:xfrm>
            <a:off x="7543800" y="5029200"/>
            <a:ext cx="9427320" cy="4799880"/>
            <a:chOff x="7543800" y="5029200"/>
            <a:chExt cx="9427320" cy="4799880"/>
          </a:xfrm>
        </p:grpSpPr>
        <p:sp>
          <p:nvSpPr>
            <p:cNvPr id="54" name="CustomShape 11"/>
            <p:cNvSpPr/>
            <p:nvPr/>
          </p:nvSpPr>
          <p:spPr>
            <a:xfrm>
              <a:off x="7656480" y="5029200"/>
              <a:ext cx="9258120" cy="5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479"/>
                </a:lnSpc>
              </a:pPr>
              <a:r>
                <a:rPr b="0" lang="en-US" sz="3200" spc="406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ОБРОБКА ДАНИХ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5" name="CustomShape 12"/>
            <p:cNvSpPr/>
            <p:nvPr/>
          </p:nvSpPr>
          <p:spPr>
            <a:xfrm>
              <a:off x="7656480" y="5943600"/>
              <a:ext cx="9258120" cy="137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600"/>
                </a:lnSpc>
              </a:pPr>
              <a:r>
                <a:rPr b="0" lang="en-US" sz="2400" spc="97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Прицнип роботи механізму схожий на лічильники Паскаля та Перро.Для переносу переповнення Перейра ств</a:t>
              </a:r>
              <a:r>
                <a:rPr b="0" lang="uk-UA" sz="2400" spc="97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орив</a:t>
              </a:r>
              <a:r>
                <a:rPr b="0" lang="en-US" sz="2400" spc="97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 свій унікальний спосіб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6" name="CustomShape 13"/>
            <p:cNvSpPr/>
            <p:nvPr/>
          </p:nvSpPr>
          <p:spPr>
            <a:xfrm>
              <a:off x="7543800" y="7641000"/>
              <a:ext cx="9258120" cy="5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4479"/>
                </a:lnSpc>
              </a:pPr>
              <a:r>
                <a:rPr b="0" lang="en-US" sz="3200" spc="406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 </a:t>
              </a:r>
              <a:r>
                <a:rPr b="0" lang="en-US" sz="3200" spc="406" strike="noStrike">
                  <a:solidFill>
                    <a:srgbClr val="ffffff"/>
                  </a:solidFill>
                  <a:latin typeface="Archivo Narrow"/>
                  <a:ea typeface="DejaVu Sans"/>
                </a:rPr>
                <a:t>ПЕРЕДАЧА ДАНИХ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57" name="CustomShape 14"/>
            <p:cNvSpPr/>
            <p:nvPr/>
          </p:nvSpPr>
          <p:spPr>
            <a:xfrm>
              <a:off x="7713000" y="8457840"/>
              <a:ext cx="9258120" cy="137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>
                <a:lnSpc>
                  <a:spcPts val="3600"/>
                </a:lnSpc>
              </a:pPr>
              <a:r>
                <a:rPr b="0" lang="en-US" sz="2400" spc="97" strike="noStrike">
                  <a:solidFill>
                    <a:srgbClr val="8f8573"/>
                  </a:solidFill>
                  <a:latin typeface="Archivo Narrow"/>
                  <a:ea typeface="DejaVu Sans"/>
                </a:rPr>
                <a:t>У віконцях ,що знаходяться на кришці пристрою виводиться результат. Зверху кришки – сума та  добуток ,а у  низу -різниця та ділення.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28600" y="2286000"/>
            <a:ext cx="6228720" cy="517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LibreOffice/7.0.3.1$Linux_X86_64 LibreOffice_project/00$Build-1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2021-02-28T19:39:33Z</dcterms:modified>
  <cp:revision>7</cp:revision>
  <dc:subject/>
  <dc:title>Yellow and Purple Corporate Teamwork Keynote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