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8288000" cy="10287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8" d="100"/>
          <a:sy n="28" d="100"/>
        </p:scale>
        <p:origin x="96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5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685800" y="457200"/>
            <a:ext cx="9828720" cy="7170120"/>
            <a:chOff x="685800" y="457200"/>
            <a:chExt cx="9828720" cy="7170120"/>
          </a:xfrm>
        </p:grpSpPr>
        <p:sp>
          <p:nvSpPr>
            <p:cNvPr id="39" name="CustomShape 2"/>
            <p:cNvSpPr/>
            <p:nvPr/>
          </p:nvSpPr>
          <p:spPr>
            <a:xfrm>
              <a:off x="685800" y="457200"/>
              <a:ext cx="8914320" cy="297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>
                <a:lnSpc>
                  <a:spcPts val="7801"/>
                </a:lnSpc>
              </a:pPr>
              <a:r>
                <a:rPr lang="en-US" sz="6500" b="0" strike="noStrike" spc="-1">
                  <a:solidFill>
                    <a:srgbClr val="E1DACE"/>
                  </a:solidFill>
                  <a:latin typeface="Courier New"/>
                  <a:ea typeface="DejaVu Sans"/>
                </a:rPr>
                <a:t>Коротко про рахункову машину</a:t>
              </a:r>
              <a:endParaRPr lang="en-US" sz="6500" b="0" strike="noStrike" spc="-1">
                <a:latin typeface="Arial"/>
              </a:endParaRPr>
            </a:p>
            <a:p>
              <a:pPr>
                <a:lnSpc>
                  <a:spcPts val="7801"/>
                </a:lnSpc>
              </a:pPr>
              <a:r>
                <a:rPr lang="en-US" sz="6500" b="0" strike="noStrike" spc="-1">
                  <a:solidFill>
                    <a:srgbClr val="E1DACE"/>
                  </a:solidFill>
                  <a:latin typeface="Courier New"/>
                  <a:ea typeface="DejaVu Sans"/>
                </a:rPr>
                <a:t>Перейри</a:t>
              </a:r>
              <a:endParaRPr lang="en-US" sz="6500" b="0" strike="noStrike" spc="-1">
                <a:latin typeface="Arial"/>
              </a:endParaRPr>
            </a:p>
          </p:txBody>
        </p:sp>
        <p:sp>
          <p:nvSpPr>
            <p:cNvPr id="40" name="CustomShape 3"/>
            <p:cNvSpPr/>
            <p:nvPr/>
          </p:nvSpPr>
          <p:spPr>
            <a:xfrm>
              <a:off x="685800" y="3893040"/>
              <a:ext cx="9828720" cy="3734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 marL="216000" indent="-214920">
                <a:lnSpc>
                  <a:spcPts val="4201"/>
                </a:lnSpc>
                <a:buClr>
                  <a:srgbClr val="FFFFFF"/>
                </a:buClr>
                <a:buFont typeface="Wingdings" charset="2"/>
                <a:buChar char=""/>
              </a:pPr>
              <a:r>
                <a:rPr lang="en-US" sz="2800" b="0" strike="noStrike" spc="114">
                  <a:solidFill>
                    <a:srgbClr val="FFFFFF"/>
                  </a:solidFill>
                  <a:latin typeface="Courier New"/>
                  <a:ea typeface="DejaVu Sans"/>
                </a:rPr>
                <a:t>Автор : Хакоб Родригес Перейра</a:t>
              </a:r>
              <a:endParaRPr lang="en-US" sz="2800" b="0" strike="noStrike" spc="-1">
                <a:latin typeface="Arial"/>
              </a:endParaRPr>
            </a:p>
            <a:p>
              <a:pPr marL="216000" indent="-214920">
                <a:lnSpc>
                  <a:spcPts val="4201"/>
                </a:lnSpc>
                <a:buClr>
                  <a:srgbClr val="FFFFFF"/>
                </a:buClr>
                <a:buFont typeface="Wingdings" charset="2"/>
                <a:buChar char=""/>
              </a:pPr>
              <a:r>
                <a:rPr lang="en-US" sz="2800" b="0" strike="noStrike" spc="114">
                  <a:solidFill>
                    <a:srgbClr val="FFFFFF"/>
                  </a:solidFill>
                  <a:latin typeface="Courier New"/>
                  <a:ea typeface="DejaVu Sans"/>
                </a:rPr>
                <a:t>Рік :5 мая 1751 года(публікація у “Журналі вчених” </a:t>
              </a:r>
              <a:endParaRPr lang="en-US" sz="2800" b="0" strike="noStrike" spc="-1">
                <a:latin typeface="Arial"/>
              </a:endParaRPr>
            </a:p>
            <a:p>
              <a:pPr marL="216000" indent="-214920">
                <a:lnSpc>
                  <a:spcPts val="4201"/>
                </a:lnSpc>
                <a:buClr>
                  <a:srgbClr val="FFFFFF"/>
                </a:buClr>
                <a:buFont typeface="Wingdings" charset="2"/>
                <a:buChar char=""/>
              </a:pPr>
              <a:r>
                <a:rPr lang="en-US" sz="2800" b="0" strike="noStrike" spc="114">
                  <a:solidFill>
                    <a:srgbClr val="FFFFFF"/>
                  </a:solidFill>
                  <a:latin typeface="Courier New"/>
                  <a:ea typeface="DejaVu Sans"/>
                </a:rPr>
                <a:t>Споживачі :прості люди</a:t>
              </a:r>
              <a:endParaRPr lang="en-US" sz="2800" b="0" strike="noStrike" spc="-1">
                <a:latin typeface="Arial"/>
              </a:endParaRPr>
            </a:p>
            <a:p>
              <a:pPr marL="216000" indent="-214920">
                <a:lnSpc>
                  <a:spcPts val="4201"/>
                </a:lnSpc>
                <a:buClr>
                  <a:srgbClr val="FFFFFF"/>
                </a:buClr>
                <a:buFont typeface="Wingdings" charset="2"/>
                <a:buChar char=""/>
              </a:pPr>
              <a:r>
                <a:rPr lang="en-US" sz="2800" b="0" strike="noStrike" spc="114">
                  <a:solidFill>
                    <a:srgbClr val="FFFFFF"/>
                  </a:solidFill>
                  <a:latin typeface="Courier New"/>
                  <a:ea typeface="Noto Sans CJK SC"/>
                </a:rPr>
                <a:t>Мета використання:</a:t>
              </a:r>
              <a:r>
                <a:rPr lang="en-US" sz="2800" b="0" strike="noStrike" spc="114">
                  <a:solidFill>
                    <a:srgbClr val="FFFFFF"/>
                  </a:solidFill>
                  <a:latin typeface="Courier New"/>
                  <a:ea typeface="DejaVu Sans"/>
                </a:rPr>
                <a:t>навчанні глухонімих дітей арифметиці,полегшення виконання арифметичних розрахунків</a:t>
              </a:r>
              <a:endParaRPr lang="en-US" sz="2800" b="0" strike="noStrike" spc="-1">
                <a:latin typeface="Arial"/>
              </a:endParaRPr>
            </a:p>
          </p:txBody>
        </p:sp>
      </p:grpSp>
      <p:sp>
        <p:nvSpPr>
          <p:cNvPr id="41" name="CustomShape 4"/>
          <p:cNvSpPr/>
          <p:nvPr/>
        </p:nvSpPr>
        <p:spPr>
          <a:xfrm rot="5400000">
            <a:off x="14339160" y="3933720"/>
            <a:ext cx="6107040" cy="29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341"/>
              </a:lnSpc>
            </a:pPr>
            <a:r>
              <a:rPr lang="en-US" sz="1800" b="0" strike="noStrike" spc="77">
                <a:solidFill>
                  <a:srgbClr val="FFFFFF"/>
                </a:solidFill>
                <a:latin typeface="Courier New"/>
                <a:ea typeface="DejaVu Sans"/>
              </a:rPr>
              <a:t>Родригес Перейра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2" name="Рисунок 41"/>
          <p:cNvPicPr/>
          <p:nvPr/>
        </p:nvPicPr>
        <p:blipFill>
          <a:blip r:embed="rId2"/>
          <a:stretch/>
        </p:blipFill>
        <p:spPr>
          <a:xfrm>
            <a:off x="10744200" y="914400"/>
            <a:ext cx="6184440" cy="7999920"/>
          </a:xfrm>
          <a:prstGeom prst="rect">
            <a:avLst/>
          </a:prstGeom>
          <a:ln w="0">
            <a:noFill/>
          </a:ln>
        </p:spPr>
      </p:pic>
      <p:sp>
        <p:nvSpPr>
          <p:cNvPr id="43" name="CustomShape 5"/>
          <p:cNvSpPr/>
          <p:nvPr/>
        </p:nvSpPr>
        <p:spPr>
          <a:xfrm>
            <a:off x="229320" y="6477480"/>
            <a:ext cx="5713920" cy="609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47999"/>
              </a:lnSpc>
            </a:pPr>
            <a:r>
              <a:rPr lang="en-US" sz="40000" b="0" strike="noStrike" spc="-1880">
                <a:solidFill>
                  <a:srgbClr val="C7DADF">
                    <a:alpha val="28000"/>
                  </a:srgbClr>
                </a:solidFill>
                <a:latin typeface="Archivo Narrow"/>
                <a:ea typeface="DejaVu Sans"/>
              </a:rPr>
              <a:t>01</a:t>
            </a:r>
            <a:endParaRPr lang="en-US" sz="40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800280" y="914400"/>
            <a:ext cx="11314440" cy="198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7801"/>
              </a:lnSpc>
            </a:pPr>
            <a:r>
              <a:rPr lang="en-US" sz="4800" b="0" strike="noStrike" spc="-1">
                <a:solidFill>
                  <a:srgbClr val="594F3D"/>
                </a:solidFill>
                <a:latin typeface="Courier New"/>
                <a:ea typeface="DejaVu Sans"/>
              </a:rPr>
              <a:t>Переваги рахункової машини Перейри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11201400" y="1828800"/>
            <a:ext cx="6056640" cy="106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r">
              <a:lnSpc>
                <a:spcPts val="4201"/>
              </a:lnSpc>
            </a:pPr>
            <a:r>
              <a:rPr lang="en-US" sz="2200" b="0" strike="noStrike" spc="114">
                <a:solidFill>
                  <a:srgbClr val="ADA597"/>
                </a:solidFill>
                <a:latin typeface="Archivo Narrow"/>
                <a:ea typeface="DejaVu Sans"/>
              </a:rPr>
              <a:t>Враховуючи рекомендації Адама Сміта</a:t>
            </a:r>
            <a:endParaRPr lang="en-US" sz="2200" b="0" strike="noStrike" spc="-1">
              <a:latin typeface="Arial"/>
            </a:endParaRPr>
          </a:p>
          <a:p>
            <a:pPr algn="r">
              <a:lnSpc>
                <a:spcPts val="4201"/>
              </a:lnSpc>
            </a:pPr>
            <a:r>
              <a:rPr lang="en-US" sz="2200" b="0" strike="noStrike" spc="114">
                <a:solidFill>
                  <a:srgbClr val="ADA597"/>
                </a:solidFill>
                <a:latin typeface="Archivo Narrow"/>
                <a:ea typeface="DejaVu Sans"/>
              </a:rPr>
              <a:t>та Гаспара де Проні.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457200" y="4343400"/>
            <a:ext cx="16686720" cy="548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uk-UA" sz="2600" b="0" strike="noStrike" spc="-1">
                <a:solidFill>
                  <a:srgbClr val="594F3D"/>
                </a:solidFill>
                <a:latin typeface="Courier New"/>
                <a:ea typeface="DejaVu Sans"/>
              </a:rPr>
              <a:t>Спрощуе виконнання  елементарних математичних операцій.Можливі опереції (+,-,/,*) над різними грошовими одиницями(фунтами,шиллынгами,пенсами) ,дробами та простими  числами до 7 розрядів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594F3D"/>
                </a:solidFill>
                <a:latin typeface="Courier New"/>
                <a:ea typeface="DejaVu Sans"/>
              </a:rPr>
              <a:t>Компактність. Довжина машини лише 75мм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594F3D"/>
                </a:solidFill>
                <a:latin typeface="Courier New"/>
                <a:ea typeface="DejaVu Sans"/>
              </a:rPr>
              <a:t>Допомагає глухонімим дітям та бажаючим вивчати науку чисел</a:t>
            </a:r>
            <a:r>
              <a:rPr lang="en-US" sz="2600" b="0" strike="noStrike" spc="-1">
                <a:solidFill>
                  <a:srgbClr val="594F3D"/>
                </a:solidFill>
                <a:latin typeface="Arial"/>
                <a:ea typeface="DejaVu Sans"/>
              </a:rPr>
              <a:t> 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-228600" y="5790960"/>
            <a:ext cx="5942520" cy="609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47999"/>
              </a:lnSpc>
            </a:pPr>
            <a:r>
              <a:rPr lang="en-US" sz="40000" b="0" strike="noStrike" spc="-1880">
                <a:solidFill>
                  <a:srgbClr val="E1DACE">
                    <a:alpha val="56000"/>
                  </a:srgbClr>
                </a:solidFill>
                <a:latin typeface="Archivo Narrow"/>
                <a:ea typeface="DejaVu Sans"/>
              </a:rPr>
              <a:t>04</a:t>
            </a:r>
            <a:endParaRPr lang="en-US" sz="40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84</Words>
  <Application>Microsoft Office PowerPoint</Application>
  <PresentationFormat>Произвольный</PresentationFormat>
  <Paragraphs>17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10" baseType="lpstr">
      <vt:lpstr>Archivo Narrow</vt:lpstr>
      <vt:lpstr>Arial</vt:lpstr>
      <vt:lpstr>Courier New</vt:lpstr>
      <vt:lpstr>DejaVu Sans</vt:lpstr>
      <vt:lpstr>Noto Sans CJK SC</vt:lpstr>
      <vt:lpstr>Symbol</vt:lpstr>
      <vt:lpstr>Wingdings</vt:lpstr>
      <vt:lpstr>Office Theme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and Purple Corporate Teamwork Keynote Presentation</dc:title>
  <dc:subject/>
  <dc:creator>Ozrchk</dc:creator>
  <dc:description/>
  <cp:lastModifiedBy>Вiкуся</cp:lastModifiedBy>
  <cp:revision>8</cp:revision>
  <dcterms:created xsi:type="dcterms:W3CDTF">2006-08-16T00:00:00Z</dcterms:created>
  <dcterms:modified xsi:type="dcterms:W3CDTF">2021-02-28T18:30:34Z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0</vt:i4>
  </property>
</Properties>
</file>