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gif" ContentType="image/gif"/>
  <Override PartName="/ppt/media/image4.gif" ContentType="image/gif"/>
  <Override PartName="/ppt/media/image5.gif" ContentType="image/gif"/>
  <Override PartName="/ppt/media/image6.gif" ContentType="image/gif"/>
  <Override PartName="/ppt/media/image7.gif" ContentType="image/gif"/>
  <Override PartName="/ppt/media/image8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3520440" y="1590120"/>
            <a:ext cx="11245320" cy="7964280"/>
            <a:chOff x="3520440" y="1590120"/>
            <a:chExt cx="11245320" cy="7964280"/>
          </a:xfrm>
        </p:grpSpPr>
        <p:sp>
          <p:nvSpPr>
            <p:cNvPr id="39" name="CustomShape 2"/>
            <p:cNvSpPr/>
            <p:nvPr/>
          </p:nvSpPr>
          <p:spPr>
            <a:xfrm>
              <a:off x="3520440" y="1590120"/>
              <a:ext cx="11245320" cy="199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7838"/>
                </a:lnSpc>
              </a:pPr>
              <a:r>
                <a:rPr b="0" lang="en-US" sz="5600" spc="-97" strike="noStrike">
                  <a:solidFill>
                    <a:srgbClr val="ffffff"/>
                  </a:solidFill>
                  <a:latin typeface="Poppins Bold Bold Italics"/>
                  <a:ea typeface="DejaVu Sans"/>
                </a:rPr>
                <a:t>Рахункова машина</a:t>
              </a:r>
              <a:endParaRPr b="0" lang="en-US" sz="5600" spc="-1" strike="noStrike">
                <a:latin typeface="Arial"/>
              </a:endParaRPr>
            </a:p>
            <a:p>
              <a:pPr algn="ctr">
                <a:lnSpc>
                  <a:spcPts val="7838"/>
                </a:lnSpc>
              </a:pPr>
              <a:r>
                <a:rPr b="0" lang="en-US" sz="5600" spc="-97" strike="noStrike">
                  <a:solidFill>
                    <a:srgbClr val="ffffff"/>
                  </a:solidFill>
                  <a:latin typeface="Poppins Bold Bold Italics"/>
                  <a:ea typeface="DejaVu Sans"/>
                </a:rPr>
                <a:t>Перейри</a:t>
              </a:r>
              <a:endParaRPr b="0" lang="en-US" sz="56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6603120" y="8168040"/>
              <a:ext cx="5079960" cy="138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3640"/>
                </a:lnSpc>
              </a:pPr>
              <a:r>
                <a:rPr b="0" lang="en-US" sz="2800" spc="211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Студентки групи АІ-204:</a:t>
              </a:r>
              <a:endParaRPr b="0" lang="en-US" sz="2800" spc="-1" strike="noStrike">
                <a:latin typeface="Arial"/>
              </a:endParaRPr>
            </a:p>
            <a:p>
              <a:pPr algn="ctr">
                <a:lnSpc>
                  <a:spcPts val="3640"/>
                </a:lnSpc>
              </a:pPr>
              <a:r>
                <a:rPr b="0" lang="en-US" sz="2800" spc="211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Озарчук Анна</a:t>
              </a:r>
              <a:endParaRPr b="0" lang="en-US" sz="2800" spc="-1" strike="noStrike">
                <a:latin typeface="Arial"/>
              </a:endParaRPr>
            </a:p>
            <a:p>
              <a:pPr algn="ctr">
                <a:lnSpc>
                  <a:spcPts val="3640"/>
                </a:lnSpc>
              </a:pPr>
              <a:r>
                <a:rPr b="0" lang="en-US" sz="2800" spc="211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Сіренко Марія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1" name="CustomShape 4"/>
            <p:cNvSpPr/>
            <p:nvPr/>
          </p:nvSpPr>
          <p:spPr>
            <a:xfrm rot="16200000">
              <a:off x="8037360" y="6328440"/>
              <a:ext cx="2211480" cy="3996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5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685800" y="457200"/>
            <a:ext cx="9828360" cy="7170120"/>
            <a:chOff x="685800" y="457200"/>
            <a:chExt cx="9828360" cy="7170120"/>
          </a:xfrm>
        </p:grpSpPr>
        <p:sp>
          <p:nvSpPr>
            <p:cNvPr id="43" name="CustomShape 2"/>
            <p:cNvSpPr/>
            <p:nvPr/>
          </p:nvSpPr>
          <p:spPr>
            <a:xfrm>
              <a:off x="685800" y="457200"/>
              <a:ext cx="8913960" cy="297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7801"/>
                </a:lnSpc>
              </a:pPr>
              <a:r>
                <a:rPr b="0" lang="en-US" sz="6500" spc="-1" strike="noStrike">
                  <a:solidFill>
                    <a:srgbClr val="e1dace"/>
                  </a:solidFill>
                  <a:latin typeface="Courier New"/>
                  <a:ea typeface="DejaVu Sans"/>
                </a:rPr>
                <a:t>Коротко про рахункову машину</a:t>
              </a:r>
              <a:endParaRPr b="0" lang="en-US" sz="6500" spc="-1" strike="noStrike">
                <a:latin typeface="Arial"/>
              </a:endParaRPr>
            </a:p>
            <a:p>
              <a:pPr>
                <a:lnSpc>
                  <a:spcPts val="7801"/>
                </a:lnSpc>
              </a:pPr>
              <a:r>
                <a:rPr b="0" lang="en-US" sz="6500" spc="-1" strike="noStrike">
                  <a:solidFill>
                    <a:srgbClr val="e1dace"/>
                  </a:solidFill>
                  <a:latin typeface="Courier New"/>
                  <a:ea typeface="DejaVu Sans"/>
                </a:rPr>
                <a:t>Перейри</a:t>
              </a:r>
              <a:endParaRPr b="0" lang="en-US" sz="6500" spc="-1" strike="noStrike">
                <a:latin typeface="Arial"/>
              </a:endParaRPr>
            </a:p>
          </p:txBody>
        </p:sp>
        <p:sp>
          <p:nvSpPr>
            <p:cNvPr id="44" name="CustomShape 3"/>
            <p:cNvSpPr/>
            <p:nvPr/>
          </p:nvSpPr>
          <p:spPr>
            <a:xfrm>
              <a:off x="685800" y="3893040"/>
              <a:ext cx="9828360" cy="373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marL="216000" indent="-21456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b="0" lang="en-US" sz="2800" spc="111" strike="noStrike">
                  <a:solidFill>
                    <a:srgbClr val="ffffff"/>
                  </a:solidFill>
                  <a:latin typeface="Courier New"/>
                  <a:ea typeface="DejaVu Sans"/>
                </a:rPr>
                <a:t>Автор : Хакоб Родригес Перейра</a:t>
              </a:r>
              <a:endParaRPr b="0" lang="en-US" sz="2800" spc="-1" strike="noStrike">
                <a:latin typeface="Arial"/>
              </a:endParaRPr>
            </a:p>
            <a:p>
              <a:pPr marL="216000" indent="-21456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b="0" lang="en-US" sz="2800" spc="111" strike="noStrike">
                  <a:solidFill>
                    <a:srgbClr val="ffffff"/>
                  </a:solidFill>
                  <a:latin typeface="Courier New"/>
                  <a:ea typeface="DejaVu Sans"/>
                </a:rPr>
                <a:t>Рік :5 травня 1751 года(публікація у “Журналі вчених” </a:t>
              </a:r>
              <a:endParaRPr b="0" lang="en-US" sz="2800" spc="-1" strike="noStrike">
                <a:latin typeface="Arial"/>
              </a:endParaRPr>
            </a:p>
            <a:p>
              <a:pPr marL="216000" indent="-21456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b="0" lang="en-US" sz="2800" spc="111" strike="noStrike">
                  <a:solidFill>
                    <a:srgbClr val="ffffff"/>
                  </a:solidFill>
                  <a:latin typeface="Courier New"/>
                  <a:ea typeface="DejaVu Sans"/>
                </a:rPr>
                <a:t>Споживачі :прості люди</a:t>
              </a:r>
              <a:endParaRPr b="0" lang="en-US" sz="2800" spc="-1" strike="noStrike">
                <a:latin typeface="Arial"/>
              </a:endParaRPr>
            </a:p>
            <a:p>
              <a:pPr marL="216000" indent="-21456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b="0" lang="en-US" sz="2800" spc="111" strike="noStrike">
                  <a:solidFill>
                    <a:srgbClr val="ffffff"/>
                  </a:solidFill>
                  <a:latin typeface="Courier New"/>
                  <a:ea typeface="Noto Sans CJK SC"/>
                </a:rPr>
                <a:t>Мета використання:</a:t>
              </a:r>
              <a:r>
                <a:rPr b="0" lang="en-US" sz="2800" spc="111" strike="noStrike">
                  <a:solidFill>
                    <a:srgbClr val="ffffff"/>
                  </a:solidFill>
                  <a:latin typeface="Courier New"/>
                  <a:ea typeface="DejaVu Sans"/>
                </a:rPr>
                <a:t>навчанні глухонімих дітей арифметиці,полегшення виконання арифметичних розрахунків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45" name="CustomShape 4"/>
          <p:cNvSpPr/>
          <p:nvPr/>
        </p:nvSpPr>
        <p:spPr>
          <a:xfrm rot="5400000">
            <a:off x="14339520" y="3933720"/>
            <a:ext cx="61066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41"/>
              </a:lnSpc>
            </a:pPr>
            <a:r>
              <a:rPr b="0" lang="en-US" sz="1800" spc="75" strike="noStrike">
                <a:solidFill>
                  <a:srgbClr val="ffffff"/>
                </a:solidFill>
                <a:latin typeface="Courier New"/>
                <a:ea typeface="DejaVu Sans"/>
              </a:rPr>
              <a:t>Родригес Перейра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744200" y="914400"/>
            <a:ext cx="6184080" cy="7999560"/>
          </a:xfrm>
          <a:prstGeom prst="rect">
            <a:avLst/>
          </a:prstGeom>
          <a:ln w="0">
            <a:noFill/>
          </a:ln>
        </p:spPr>
      </p:pic>
      <p:sp>
        <p:nvSpPr>
          <p:cNvPr id="47" name="CustomShape 5"/>
          <p:cNvSpPr/>
          <p:nvPr/>
        </p:nvSpPr>
        <p:spPr>
          <a:xfrm>
            <a:off x="229320" y="6477480"/>
            <a:ext cx="5713560" cy="60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c7dadf">
                    <a:alpha val="28000"/>
                  </a:srgbClr>
                </a:solidFill>
                <a:latin typeface="Archivo Narrow"/>
                <a:ea typeface="DejaVu Sans"/>
              </a:rPr>
              <a:t>01</a:t>
            </a:r>
            <a:endParaRPr b="0" lang="en-US" sz="40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14400" y="457200"/>
            <a:ext cx="1085688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801"/>
              </a:lnSpc>
            </a:pPr>
            <a:r>
              <a:rPr b="0" lang="en-US" sz="6500" spc="-1" strike="noStrike">
                <a:solidFill>
                  <a:srgbClr val="594f3d"/>
                </a:solidFill>
                <a:latin typeface="Courier New"/>
                <a:ea typeface="DejaVu Sans"/>
              </a:rPr>
              <a:t>Схеми роботи пристрою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0000" y="1004760"/>
            <a:ext cx="6627960" cy="44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16000" indent="-214560">
              <a:lnSpc>
                <a:spcPts val="3529"/>
              </a:lnSpc>
              <a:buClr>
                <a:srgbClr val="272523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94" strike="noStrike">
                <a:solidFill>
                  <a:srgbClr val="272523"/>
                </a:solidFill>
                <a:latin typeface="Courier New"/>
                <a:ea typeface="DejaVu Sans"/>
              </a:rPr>
              <a:t>У лічильної машині Перейри використані деякі ідеї, запозичені у Паскаля і Перро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529"/>
              </a:lnSpc>
              <a:tabLst>
                <a:tab algn="l" pos="0"/>
              </a:tabLst>
            </a:pPr>
            <a:r>
              <a:rPr b="0" lang="en-US" sz="2400" spc="94" strike="noStrike">
                <a:solidFill>
                  <a:srgbClr val="272523"/>
                </a:solidFill>
                <a:latin typeface="Courier New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272523"/>
                </a:solidFill>
                <a:latin typeface="Courier New"/>
                <a:ea typeface="DejaVu Sans"/>
              </a:rPr>
              <a:t>Конструкцію.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529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ts val="3529"/>
              </a:lnSpc>
              <a:buClr>
                <a:srgbClr val="272523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94" strike="noStrike">
                <a:solidFill>
                  <a:srgbClr val="272523"/>
                </a:solidFill>
                <a:latin typeface="Courier New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272523"/>
                </a:solidFill>
                <a:latin typeface="Courier New"/>
                <a:ea typeface="DejaVu Sans"/>
              </a:rPr>
              <a:t>Відрізняється від них тим, що її рахункові колеса розташовані не в паралельних осях, а на єдиній осі, що проходить через всю машину.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-228600" y="5715000"/>
            <a:ext cx="5942160" cy="60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e1dace">
                    <a:alpha val="56000"/>
                  </a:srgbClr>
                </a:solidFill>
                <a:latin typeface="Archivo Narrow"/>
                <a:ea typeface="DejaVu Sans"/>
              </a:rPr>
              <a:t>02</a:t>
            </a:r>
            <a:endParaRPr b="0" lang="en-US" sz="40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5256360" cy="537048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557680" y="4038840"/>
            <a:ext cx="5870880" cy="48751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1658600" y="5929920"/>
            <a:ext cx="6170760" cy="403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-342000" y="5989680"/>
            <a:ext cx="7063920" cy="60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e1dace">
                    <a:alpha val="28000"/>
                  </a:srgbClr>
                </a:solidFill>
                <a:latin typeface="Archivo Narrow"/>
                <a:ea typeface="DejaVu Sans"/>
              </a:rPr>
              <a:t>03</a:t>
            </a:r>
            <a:endParaRPr b="0" lang="en-US" sz="400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6431040" y="0"/>
            <a:ext cx="11855520" cy="10285200"/>
          </a:xfrm>
          <a:prstGeom prst="rect">
            <a:avLst/>
          </a:prstGeom>
          <a:solidFill>
            <a:srgbClr val="e1da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1028880" y="1019160"/>
            <a:ext cx="293832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41"/>
              </a:lnSpc>
            </a:pPr>
            <a:r>
              <a:rPr b="0" lang="en-US" sz="1800" spc="75" strike="noStrike">
                <a:solidFill>
                  <a:srgbClr val="e1dace"/>
                </a:solidFill>
                <a:latin typeface="Poppins Bold"/>
                <a:ea typeface="DejaVu Sans"/>
              </a:rPr>
              <a:t>Рахункова машина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2341"/>
              </a:lnSpc>
            </a:pPr>
            <a:r>
              <a:rPr b="0" lang="en-US" sz="1800" spc="75" strike="noStrike">
                <a:solidFill>
                  <a:srgbClr val="e1dace"/>
                </a:solidFill>
                <a:latin typeface="Poppins Bold"/>
                <a:ea typeface="DejaVu Sans"/>
              </a:rPr>
              <a:t>Перейри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7" name="Group 4"/>
          <p:cNvGrpSpPr/>
          <p:nvPr/>
        </p:nvGrpSpPr>
        <p:grpSpPr>
          <a:xfrm>
            <a:off x="7580520" y="998640"/>
            <a:ext cx="9312840" cy="1724760"/>
            <a:chOff x="7580520" y="998640"/>
            <a:chExt cx="9312840" cy="1724760"/>
          </a:xfrm>
        </p:grpSpPr>
        <p:sp>
          <p:nvSpPr>
            <p:cNvPr id="58" name="CustomShape 5"/>
            <p:cNvSpPr/>
            <p:nvPr/>
          </p:nvSpPr>
          <p:spPr>
            <a:xfrm>
              <a:off x="7580520" y="998640"/>
              <a:ext cx="931284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3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ОТРИМАННЯ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9" name="CustomShape 6"/>
            <p:cNvSpPr/>
            <p:nvPr/>
          </p:nvSpPr>
          <p:spPr>
            <a:xfrm>
              <a:off x="7580520" y="1809360"/>
              <a:ext cx="9312840" cy="91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94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За допомогою лічильних колес ,людина вводить потрібні данні у  механічні ІС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60" name="Group 7"/>
          <p:cNvGrpSpPr/>
          <p:nvPr/>
        </p:nvGrpSpPr>
        <p:grpSpPr>
          <a:xfrm>
            <a:off x="7602120" y="3075840"/>
            <a:ext cx="9312840" cy="1268280"/>
            <a:chOff x="7602120" y="3075840"/>
            <a:chExt cx="9312840" cy="1268280"/>
          </a:xfrm>
        </p:grpSpPr>
        <p:sp>
          <p:nvSpPr>
            <p:cNvPr id="61" name="CustomShape 8"/>
            <p:cNvSpPr/>
            <p:nvPr/>
          </p:nvSpPr>
          <p:spPr>
            <a:xfrm>
              <a:off x="7602120" y="3075840"/>
              <a:ext cx="931284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3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ЗБЕРІГАННЯ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2" name="CustomShape 9"/>
            <p:cNvSpPr/>
            <p:nvPr/>
          </p:nvSpPr>
          <p:spPr>
            <a:xfrm>
              <a:off x="7602120" y="3886560"/>
              <a:ext cx="9312840" cy="45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94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Данні зберігаються згідно з положенням лічильних колес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63" name="Group 10"/>
          <p:cNvGrpSpPr/>
          <p:nvPr/>
        </p:nvGrpSpPr>
        <p:grpSpPr>
          <a:xfrm>
            <a:off x="7543800" y="5029200"/>
            <a:ext cx="9426960" cy="4799880"/>
            <a:chOff x="7543800" y="5029200"/>
            <a:chExt cx="9426960" cy="4799880"/>
          </a:xfrm>
        </p:grpSpPr>
        <p:sp>
          <p:nvSpPr>
            <p:cNvPr id="64" name="CustomShape 11"/>
            <p:cNvSpPr/>
            <p:nvPr/>
          </p:nvSpPr>
          <p:spPr>
            <a:xfrm>
              <a:off x="7656480" y="5029200"/>
              <a:ext cx="925776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3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ОБРОБКА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5" name="CustomShape 12"/>
            <p:cNvSpPr/>
            <p:nvPr/>
          </p:nvSpPr>
          <p:spPr>
            <a:xfrm>
              <a:off x="7656480" y="5943600"/>
              <a:ext cx="9257760" cy="137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94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Прицнип роботи механізму схожий на лічильники Паскаля та Перро.Для переносу переповнення Перейра ств</a:t>
              </a:r>
              <a:r>
                <a:rPr b="0" lang="uk-UA" sz="2400" spc="94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орив</a:t>
              </a:r>
              <a:r>
                <a:rPr b="0" lang="en-US" sz="2400" spc="94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 свій унікальний спосіб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6" name="CustomShape 13"/>
            <p:cNvSpPr/>
            <p:nvPr/>
          </p:nvSpPr>
          <p:spPr>
            <a:xfrm>
              <a:off x="7543800" y="7641000"/>
              <a:ext cx="925776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3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 </a:t>
              </a:r>
              <a:r>
                <a:rPr b="0" lang="en-US" sz="3200" spc="403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ПЕРЕДАЧА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7" name="CustomShape 14"/>
            <p:cNvSpPr/>
            <p:nvPr/>
          </p:nvSpPr>
          <p:spPr>
            <a:xfrm>
              <a:off x="7713000" y="8457840"/>
              <a:ext cx="9257760" cy="137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94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У віконцях ,що знаходяться на кришці пристрою виводиться результат. Зверху кришки – сума та  добуток ,а у  низу -різниця та ділення.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28600" y="2286000"/>
            <a:ext cx="6228360" cy="517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00280" y="914400"/>
            <a:ext cx="1131408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801"/>
              </a:lnSpc>
            </a:pPr>
            <a:r>
              <a:rPr b="0" lang="en-US" sz="4800" spc="-1" strike="noStrike">
                <a:solidFill>
                  <a:srgbClr val="594f3d"/>
                </a:solidFill>
                <a:latin typeface="Courier New"/>
                <a:ea typeface="DejaVu Sans"/>
              </a:rPr>
              <a:t>Переваги рахункової машини Перейри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1201400" y="1828800"/>
            <a:ext cx="605628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4201"/>
              </a:lnSpc>
            </a:pPr>
            <a:r>
              <a:rPr b="0" lang="en-US" sz="2200" spc="111" strike="noStrike">
                <a:solidFill>
                  <a:srgbClr val="ada597"/>
                </a:solidFill>
                <a:latin typeface="Archivo Narrow"/>
                <a:ea typeface="DejaVu Sans"/>
              </a:rPr>
              <a:t>Враховуючи рекомендації Адама Сміта</a:t>
            </a:r>
            <a:endParaRPr b="0" lang="en-US" sz="2200" spc="-1" strike="noStrike">
              <a:latin typeface="Arial"/>
            </a:endParaRPr>
          </a:p>
          <a:p>
            <a:pPr algn="r">
              <a:lnSpc>
                <a:spcPts val="4201"/>
              </a:lnSpc>
            </a:pPr>
            <a:r>
              <a:rPr b="0" lang="en-US" sz="2200" spc="111" strike="noStrike">
                <a:solidFill>
                  <a:srgbClr val="ada597"/>
                </a:solidFill>
                <a:latin typeface="Archivo Narrow"/>
                <a:ea typeface="DejaVu Sans"/>
              </a:rPr>
              <a:t>та Гаспара де Проні.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457200" y="4343400"/>
            <a:ext cx="16686360" cy="54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600" spc="-1" strike="noStrike">
                <a:solidFill>
                  <a:srgbClr val="594f3d"/>
                </a:solidFill>
                <a:latin typeface="Courier New"/>
                <a:ea typeface="DejaVu Sans"/>
              </a:rPr>
              <a:t>Спрощуе виконнання  елементарних математичних операцій.Можливі опереції (+,-,/,*) над різними грошовими одиницями(фунтами,шиллынгами,пенсами) ,дробами та простими  числами до 7 розрядів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594f3d"/>
                </a:solidFill>
                <a:latin typeface="Courier New"/>
                <a:ea typeface="DejaVu Sans"/>
              </a:rPr>
              <a:t>Компактність. Довжина машини лише 75мм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594f3d"/>
                </a:solidFill>
                <a:latin typeface="Courier New"/>
                <a:ea typeface="DejaVu Sans"/>
              </a:rPr>
              <a:t>Допомагає глухонімим дітям та бажаючим вивчати науку чисел</a:t>
            </a:r>
            <a:r>
              <a:rPr b="0" lang="en-US" sz="2600" spc="-1" strike="noStrike">
                <a:solidFill>
                  <a:srgbClr val="594f3d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-228600" y="5790960"/>
            <a:ext cx="5942160" cy="60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e1dace">
                    <a:alpha val="56000"/>
                  </a:srgbClr>
                </a:solidFill>
                <a:latin typeface="Archivo Narrow"/>
                <a:ea typeface="DejaVu Sans"/>
              </a:rPr>
              <a:t>04</a:t>
            </a:r>
            <a:endParaRPr b="0" lang="en-US" sz="40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914400" y="457200"/>
            <a:ext cx="10856880" cy="9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801"/>
              </a:lnSpc>
            </a:pPr>
            <a:r>
              <a:rPr b="0" lang="en-US" sz="5400" spc="-1" strike="noStrike">
                <a:solidFill>
                  <a:srgbClr val="594f3d"/>
                </a:solidFill>
                <a:latin typeface="Courier New"/>
                <a:ea typeface="DejaVu Sans"/>
              </a:rPr>
              <a:t>Можливості модернізації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143000" y="2743200"/>
            <a:ext cx="10286640" cy="31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16000" indent="-214560">
              <a:lnSpc>
                <a:spcPts val="3529"/>
              </a:lnSpc>
              <a:buClr>
                <a:srgbClr val="272523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94" strike="noStrike">
                <a:solidFill>
                  <a:srgbClr val="272523"/>
                </a:solidFill>
                <a:latin typeface="Courier New"/>
                <a:ea typeface="DejaVu Sans"/>
              </a:rPr>
              <a:t>Для створення ОС на базі рахункової машини Перейри , можна її об’еднати з друкарською машинкою. В результаті ми отримаемо збереження попередніх розрахунків 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529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ts val="3529"/>
              </a:lnSpc>
              <a:buClr>
                <a:srgbClr val="272523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94" strike="noStrike">
                <a:solidFill>
                  <a:srgbClr val="272523"/>
                </a:solidFill>
                <a:latin typeface="Courier New"/>
                <a:ea typeface="DejaVu Sans"/>
              </a:rPr>
              <a:t>Але при такій модернізації ми втрачаемо у компактності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-228600" y="5715000"/>
            <a:ext cx="5942160" cy="60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e1dace">
                    <a:alpha val="56000"/>
                  </a:srgbClr>
                </a:solidFill>
                <a:latin typeface="Archivo Narrow"/>
                <a:ea typeface="DejaVu Sans"/>
              </a:rPr>
              <a:t>05</a:t>
            </a:r>
            <a:endParaRPr b="0" lang="en-US" sz="400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2345480" y="1371600"/>
            <a:ext cx="5256360" cy="537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"/>
          <p:cNvGrpSpPr/>
          <p:nvPr/>
        </p:nvGrpSpPr>
        <p:grpSpPr>
          <a:xfrm>
            <a:off x="3520440" y="1590120"/>
            <a:ext cx="11245320" cy="7502040"/>
            <a:chOff x="3520440" y="1590120"/>
            <a:chExt cx="11245320" cy="7502040"/>
          </a:xfrm>
        </p:grpSpPr>
        <p:sp>
          <p:nvSpPr>
            <p:cNvPr id="78" name="CustomShape 2"/>
            <p:cNvSpPr/>
            <p:nvPr/>
          </p:nvSpPr>
          <p:spPr>
            <a:xfrm>
              <a:off x="3520440" y="1590120"/>
              <a:ext cx="11245320" cy="99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7838"/>
                </a:lnSpc>
              </a:pPr>
              <a:r>
                <a:rPr b="0" lang="en-US" sz="5600" spc="-97" strike="noStrike">
                  <a:solidFill>
                    <a:srgbClr val="ffffff"/>
                  </a:solidFill>
                  <a:latin typeface="Poppins Bold Bold Italics"/>
                  <a:ea typeface="DejaVu Sans"/>
                </a:rPr>
                <a:t>Дякуємо за увагу!</a:t>
              </a:r>
              <a:endParaRPr b="0" lang="en-US" sz="5600" spc="-1" strike="noStrike">
                <a:latin typeface="Arial"/>
              </a:endParaRPr>
            </a:p>
          </p:txBody>
        </p:sp>
        <p:sp>
          <p:nvSpPr>
            <p:cNvPr id="79" name="CustomShape 3"/>
            <p:cNvSpPr/>
            <p:nvPr/>
          </p:nvSpPr>
          <p:spPr>
            <a:xfrm>
              <a:off x="6603120" y="8168040"/>
              <a:ext cx="5079960" cy="92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3640"/>
                </a:lnSpc>
              </a:pPr>
              <a:r>
                <a:rPr b="0" lang="en-US" sz="2800" spc="211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Озарчук Анна</a:t>
              </a:r>
              <a:endParaRPr b="0" lang="en-US" sz="2800" spc="-1" strike="noStrike">
                <a:latin typeface="Arial"/>
              </a:endParaRPr>
            </a:p>
            <a:p>
              <a:pPr algn="ctr">
                <a:lnSpc>
                  <a:spcPts val="3640"/>
                </a:lnSpc>
              </a:pPr>
              <a:r>
                <a:rPr b="0" lang="en-US" sz="2800" spc="211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Сіренко Марія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80" name="CustomShape 4"/>
            <p:cNvSpPr/>
            <p:nvPr/>
          </p:nvSpPr>
          <p:spPr>
            <a:xfrm rot="16200000">
              <a:off x="8037360" y="6328440"/>
              <a:ext cx="2211480" cy="3996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LibreOffice/7.0.3.1$Linux_X86_64 LibreOffice_project/00$Build-1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2021-03-19T10:01:30Z</dcterms:modified>
  <cp:revision>7</cp:revision>
  <dc:subject/>
  <dc:title>Yellow and Purple Corporate Teamwork Keynote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