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/>
    <p:restoredTop sz="94605"/>
  </p:normalViewPr>
  <p:slideViewPr>
    <p:cSldViewPr snapToGrid="0" snapToObjects="1">
      <p:cViewPr varScale="1">
        <p:scale>
          <a:sx n="90" d="100"/>
          <a:sy n="90" d="100"/>
        </p:scale>
        <p:origin x="240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D8F2-DE93-0E47-8FC6-82E564156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281CA-0490-FF47-A35D-583FC31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6457-766E-294E-A35C-A78D0E84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5CD8-E86F-C24B-91B7-405FC724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C0E6-8805-B34F-BFF5-0E94F763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9007-2DAE-144C-B3FA-820EDA77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E753-934F-FD45-BD3D-24902270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5C1DF-68FA-B343-AD55-1CE253D1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6946-3D0B-804A-9063-E74AF9BB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A222-0219-F841-9794-FD703CC3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4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091A9-8B29-CE4D-996C-317B3A225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7F593-EC22-524E-BD76-26223FBA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5EF1-898F-2A41-A50E-983E37C6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0241-15CE-584C-BDDA-D91EE4CA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D834-3BD1-524D-8334-B6137B79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D7EE-2235-F241-99E5-C05D5FF9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95CC-E2B5-8543-9812-F6D1B1BC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F1F0-9BC0-364C-BC27-D13FC10B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2B47-AA4D-4845-B7CD-AB198534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37011-840D-EA40-80DF-5E593A90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021D-AD1A-764F-B1B2-159152B1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2A58-7AB5-4A40-903B-6DBB49B1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5618-7183-824B-8307-3177C48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6A23-99E4-074E-99A3-19D5E121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45A36-635A-FD42-86D9-3A56A957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5D9A-76B9-574A-A7B9-5E36272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502F-2641-FB42-B301-8DF9F6EC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BEB8-435E-6B40-80F3-A8A25CAC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80FB-A666-D547-8E1E-8BA1DB1B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8B8CF-8B8E-4243-AF05-7E5C6FBB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DCED-85C9-ED4B-87DC-35205FA4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CE34-8818-F045-A888-38E7F9C7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1844-92F1-414B-BE63-A673C0294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F56E-BBCE-F54F-8B0A-063E8050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AF17F-E120-BF47-B9D0-525C8EC07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6997E-DA93-AB4A-BD08-C9871C71D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82E00-F283-6D4A-9B7C-F6BC89B5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B2ADF-E85B-1049-8B6C-00D47E2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E5EC7-17AD-2E46-AB34-8526B83B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56A7-95D7-6F49-9DCC-917DE497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709D-50FB-CF48-9790-91CFB967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0B7BC-D3DC-A948-B661-C39C67E5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E2BF6-FA7B-B145-9C70-083CA2FB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8F288-3205-274F-AE97-A229E371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C9FCC-572B-E241-9DC9-9DD0C219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C928-A2CA-2345-8C60-E6D7077D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1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DF8-5C4D-8F41-9A98-E12AC4BC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337A-3186-5144-9E65-DC3F4594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7318-4D31-CC4B-8477-1DCCFC6D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DE69B-B459-2843-9280-DBAACCFC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CDDC-27C5-4542-8886-6320608A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29E8-EE52-BC4C-97C0-5E7B9AD0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E4EF-B7F6-AE49-9032-E8FBC730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CBF86-19B8-2C45-A32B-24035C609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BB3C6-9979-2144-80D3-0994E643A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99A8-EC86-0043-9C75-B7A98C7D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B717-8D99-BD4D-9050-DD6C395F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D1B00-737A-0446-923F-EC49CD5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6324D-E885-974F-94B5-3B8D2357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DD27-2822-1046-930D-FB220986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F921-EAC4-FF44-A15F-44E4845A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12A0-5752-894B-A9BB-3D9CEA50EF5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EE2C-1B0F-544F-BF79-26D6FC86A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4A35-8B92-654E-BC35-549116DFA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8943-3CB1-2A45-BB66-37CBF63F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7B8326-08CD-4B0C-A371-6214904A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345654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CO adsorption on Pd(111) model</a:t>
            </a:r>
          </a:p>
        </p:txBody>
      </p:sp>
      <p:sp>
        <p:nvSpPr>
          <p:cNvPr id="4" name="Subtitle 2 1 1">
            <a:extLst>
              <a:ext uri="{FF2B5EF4-FFF2-40B4-BE49-F238E27FC236}">
                <a16:creationId xmlns:a16="http://schemas.microsoft.com/office/drawing/2014/main" id="{236480E6-3E5F-4118-A6E5-D06F9DC369DD}"/>
              </a:ext>
            </a:extLst>
          </p:cNvPr>
          <p:cNvSpPr txBox="1">
            <a:spLocks/>
          </p:cNvSpPr>
          <p:nvPr/>
        </p:nvSpPr>
        <p:spPr>
          <a:xfrm>
            <a:off x="1773195" y="2391022"/>
            <a:ext cx="7972384" cy="236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/>
              <a:t>Updates</a:t>
            </a:r>
          </a:p>
          <a:p>
            <a:r>
              <a:rPr lang="en-US" sz="6600" b="1" dirty="0"/>
              <a:t>Simplified System</a:t>
            </a:r>
          </a:p>
        </p:txBody>
      </p:sp>
    </p:spTree>
    <p:extLst>
      <p:ext uri="{BB962C8B-B14F-4D97-AF65-F5344CB8AC3E}">
        <p14:creationId xmlns:p14="http://schemas.microsoft.com/office/powerpoint/2010/main" val="164895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40CB2CE1-F593-D14E-A4C1-E9004BA4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172118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 Predicted vs Fitted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726E102-3E76-FA4F-9F30-CEA923BE1173}"/>
              </a:ext>
            </a:extLst>
          </p:cNvPr>
          <p:cNvSpPr txBox="1">
            <a:spLocks/>
          </p:cNvSpPr>
          <p:nvPr/>
        </p:nvSpPr>
        <p:spPr>
          <a:xfrm>
            <a:off x="7379951" y="1658290"/>
            <a:ext cx="2846537" cy="149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k</a:t>
            </a:r>
            <a:r>
              <a:rPr lang="en-US" sz="2000" baseline="-25000" dirty="0"/>
              <a:t>1_est</a:t>
            </a:r>
            <a:r>
              <a:rPr lang="en-US" sz="2000" dirty="0"/>
              <a:t> = 6690.8</a:t>
            </a:r>
            <a:br>
              <a:rPr lang="en-US" sz="2000" dirty="0"/>
            </a:br>
            <a:endParaRPr lang="en-US" sz="2000" dirty="0"/>
          </a:p>
          <a:p>
            <a:pPr algn="l"/>
            <a:r>
              <a:rPr lang="en-US" sz="2000" dirty="0"/>
              <a:t>k</a:t>
            </a:r>
            <a:r>
              <a:rPr lang="en-US" sz="2000" baseline="-25000" dirty="0"/>
              <a:t>2_est1</a:t>
            </a:r>
            <a:r>
              <a:rPr lang="en-US" sz="2000" dirty="0"/>
              <a:t> = 0.0851</a:t>
            </a:r>
          </a:p>
          <a:p>
            <a:pPr algn="l"/>
            <a:r>
              <a:rPr lang="en-US" sz="2000" dirty="0"/>
              <a:t>k</a:t>
            </a:r>
            <a:r>
              <a:rPr lang="en-US" sz="2000" baseline="-25000" dirty="0"/>
              <a:t>2_est2</a:t>
            </a:r>
            <a:r>
              <a:rPr lang="en-US" sz="2000" dirty="0"/>
              <a:t> = 0.1300</a:t>
            </a:r>
          </a:p>
          <a:p>
            <a:pPr algn="l"/>
            <a:endParaRPr lang="en-US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A0E872-8A8F-0744-923D-90B8DAF81642}"/>
              </a:ext>
            </a:extLst>
          </p:cNvPr>
          <p:cNvSpPr txBox="1">
            <a:spLocks/>
          </p:cNvSpPr>
          <p:nvPr/>
        </p:nvSpPr>
        <p:spPr>
          <a:xfrm>
            <a:off x="7473516" y="4454516"/>
            <a:ext cx="2846537" cy="149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k</a:t>
            </a:r>
            <a:r>
              <a:rPr lang="en-US" sz="2000" baseline="-25000" dirty="0"/>
              <a:t>1_pred</a:t>
            </a:r>
            <a:r>
              <a:rPr lang="en-US" sz="2000" dirty="0"/>
              <a:t> = 8423.4</a:t>
            </a:r>
            <a:br>
              <a:rPr lang="en-US" sz="2000" dirty="0"/>
            </a:br>
            <a:endParaRPr lang="en-US" sz="2000" dirty="0"/>
          </a:p>
          <a:p>
            <a:pPr algn="l"/>
            <a:r>
              <a:rPr lang="en-US" sz="2000" dirty="0"/>
              <a:t>k</a:t>
            </a:r>
            <a:r>
              <a:rPr lang="en-US" sz="2000" baseline="-25000" dirty="0"/>
              <a:t>2_pred1</a:t>
            </a:r>
            <a:r>
              <a:rPr lang="en-US" sz="2000" dirty="0"/>
              <a:t> = 0.0733</a:t>
            </a:r>
          </a:p>
          <a:p>
            <a:pPr algn="l"/>
            <a:r>
              <a:rPr lang="en-US" sz="2000" dirty="0"/>
              <a:t>k</a:t>
            </a:r>
            <a:r>
              <a:rPr lang="en-US" sz="2000" baseline="-25000" dirty="0"/>
              <a:t>2_pred2</a:t>
            </a:r>
            <a:r>
              <a:rPr lang="en-US" sz="2000" dirty="0"/>
              <a:t> = 0.1761</a:t>
            </a:r>
          </a:p>
          <a:p>
            <a:pPr algn="l"/>
            <a:endParaRPr lang="en-US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751633-0A7C-7F4C-942E-0DCA2DEEDDE7}"/>
              </a:ext>
            </a:extLst>
          </p:cNvPr>
          <p:cNvSpPr txBox="1">
            <a:spLocks/>
          </p:cNvSpPr>
          <p:nvPr/>
        </p:nvSpPr>
        <p:spPr>
          <a:xfrm>
            <a:off x="7379951" y="4046174"/>
            <a:ext cx="3666808" cy="40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Predicted (from Arrhenius)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9CC778-0813-D647-A947-C6521886D7DF}"/>
              </a:ext>
            </a:extLst>
          </p:cNvPr>
          <p:cNvSpPr txBox="1">
            <a:spLocks/>
          </p:cNvSpPr>
          <p:nvPr/>
        </p:nvSpPr>
        <p:spPr>
          <a:xfrm>
            <a:off x="7274859" y="1230242"/>
            <a:ext cx="3450039" cy="40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Estimated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2A0C7-C7BC-5741-80B1-66C5B467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" y="1230242"/>
            <a:ext cx="6434543" cy="52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6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E4BD5D-3D6F-5543-A0DC-1DEA51529F6F}"/>
              </a:ext>
            </a:extLst>
          </p:cNvPr>
          <p:cNvSpPr txBox="1"/>
          <p:nvPr/>
        </p:nvSpPr>
        <p:spPr>
          <a:xfrm>
            <a:off x="8714724" y="1476681"/>
            <a:ext cx="2868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Ea</a:t>
            </a:r>
            <a:r>
              <a:rPr lang="en-US" sz="2800" dirty="0"/>
              <a:t> = 2.1408 kcal</a:t>
            </a:r>
          </a:p>
          <a:p>
            <a:r>
              <a:rPr lang="en-US" sz="2800" dirty="0"/>
              <a:t>A = 8.7617 * 10</a:t>
            </a:r>
            <a:r>
              <a:rPr lang="en-US" sz="2800" baseline="30000" dirty="0"/>
              <a:t>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0CB2CE1-F593-D14E-A4C1-E9004BA4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172118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 Adsorption region (-460K)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7DB40-386E-9D48-BB0C-2D9C75AC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9" y="1165411"/>
            <a:ext cx="7117384" cy="5316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402A6-EEA9-EE46-BBE4-D63F1DE779B8}"/>
              </a:ext>
            </a:extLst>
          </p:cNvPr>
          <p:cNvSpPr txBox="1"/>
          <p:nvPr/>
        </p:nvSpPr>
        <p:spPr>
          <a:xfrm>
            <a:off x="8714724" y="2793853"/>
            <a:ext cx="286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= 0.001 Pa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95444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E4BD5D-3D6F-5543-A0DC-1DEA51529F6F}"/>
              </a:ext>
            </a:extLst>
          </p:cNvPr>
          <p:cNvSpPr txBox="1"/>
          <p:nvPr/>
        </p:nvSpPr>
        <p:spPr>
          <a:xfrm>
            <a:off x="1008763" y="1132689"/>
            <a:ext cx="2868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</a:t>
            </a:r>
            <a:r>
              <a:rPr lang="en-US" sz="2800" baseline="-25000" dirty="0"/>
              <a:t>1</a:t>
            </a:r>
            <a:r>
              <a:rPr lang="en-US" sz="2800" dirty="0"/>
              <a:t> = 12.4217 kcal</a:t>
            </a:r>
          </a:p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= 5.8442 * 10</a:t>
            </a:r>
            <a:r>
              <a:rPr lang="en-US" sz="2800" baseline="30000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CCBC7-8CAA-0143-BABB-95EC938492CA}"/>
              </a:ext>
            </a:extLst>
          </p:cNvPr>
          <p:cNvSpPr txBox="1"/>
          <p:nvPr/>
        </p:nvSpPr>
        <p:spPr>
          <a:xfrm>
            <a:off x="5650203" y="1132689"/>
            <a:ext cx="2464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</a:t>
            </a:r>
            <a:r>
              <a:rPr lang="en-US" sz="2800" baseline="-25000" dirty="0"/>
              <a:t>2</a:t>
            </a:r>
            <a:r>
              <a:rPr lang="en-US" sz="2800" dirty="0"/>
              <a:t> = 27.14 kcal</a:t>
            </a:r>
          </a:p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 = 1.39* 10</a:t>
            </a:r>
            <a:r>
              <a:rPr lang="en-US" sz="2800" baseline="30000" dirty="0"/>
              <a:t>12</a:t>
            </a:r>
          </a:p>
          <a:p>
            <a:endParaRPr lang="en-US" sz="28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0CB2CE1-F593-D14E-A4C1-E9004BA4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172119"/>
            <a:ext cx="9144000" cy="884474"/>
          </a:xfrm>
        </p:spPr>
        <p:txBody>
          <a:bodyPr>
            <a:normAutofit/>
          </a:bodyPr>
          <a:lstStyle/>
          <a:p>
            <a:r>
              <a:rPr lang="en-US" sz="4400" b="1" dirty="0"/>
              <a:t>Two desorption regions (-460K)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F1876-B8EA-F843-BB8A-959154482A84}"/>
              </a:ext>
            </a:extLst>
          </p:cNvPr>
          <p:cNvSpPr txBox="1"/>
          <p:nvPr/>
        </p:nvSpPr>
        <p:spPr>
          <a:xfrm>
            <a:off x="9097064" y="1762491"/>
            <a:ext cx="2868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Ea</a:t>
            </a:r>
            <a:r>
              <a:rPr lang="en-US" sz="2800" dirty="0"/>
              <a:t> = 35.5 kcal/mol </a:t>
            </a:r>
          </a:p>
          <a:p>
            <a:r>
              <a:rPr lang="en-US" sz="2800" dirty="0"/>
              <a:t>A = 1* 10</a:t>
            </a:r>
            <a:r>
              <a:rPr lang="en-US" sz="2800" baseline="30000" dirty="0"/>
              <a:t>13.5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90B856-3275-BC4C-850C-C97071E55CC2}"/>
              </a:ext>
            </a:extLst>
          </p:cNvPr>
          <p:cNvSpPr txBox="1"/>
          <p:nvPr/>
        </p:nvSpPr>
        <p:spPr>
          <a:xfrm>
            <a:off x="651849" y="6011842"/>
            <a:ext cx="1116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Guo, </a:t>
            </a:r>
            <a:r>
              <a:rPr lang="en-US" dirty="0" err="1"/>
              <a:t>Xingcai</a:t>
            </a:r>
            <a:r>
              <a:rPr lang="en-US" dirty="0"/>
              <a:t>, and John T. Yates Jr. "Dependence of effective desorption kinetic parameters on surface coverage and adsorption temperature: CO on Pd (111)." </a:t>
            </a:r>
            <a:r>
              <a:rPr lang="en-US" i="1" dirty="0"/>
              <a:t>The Journal of Chemical Physics</a:t>
            </a:r>
            <a:r>
              <a:rPr lang="en-US" dirty="0"/>
              <a:t> 90.11 (1989): 6761-6766.</a:t>
            </a:r>
            <a:endParaRPr lang="en-US" sz="2800" baseline="30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AE392-614C-BA48-94A1-2DF2E2DC8186}"/>
              </a:ext>
            </a:extLst>
          </p:cNvPr>
          <p:cNvSpPr/>
          <p:nvPr/>
        </p:nvSpPr>
        <p:spPr>
          <a:xfrm>
            <a:off x="9097064" y="1163174"/>
            <a:ext cx="17875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Literature: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3E940-AECA-6949-AE8D-ED5EE625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5" y="2287018"/>
            <a:ext cx="4165600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24FC2-23D6-D646-A35B-907B4EBE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17" y="2341131"/>
            <a:ext cx="416560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7B8326-08CD-4B0C-A371-6214904A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220" y="345654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450 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B504C-D4A6-264E-8362-DC237200CB90}"/>
              </a:ext>
            </a:extLst>
          </p:cNvPr>
          <p:cNvSpPr txBox="1">
            <a:spLocks/>
          </p:cNvSpPr>
          <p:nvPr/>
        </p:nvSpPr>
        <p:spPr>
          <a:xfrm>
            <a:off x="7521145" y="2643275"/>
            <a:ext cx="3781855" cy="1026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/>
              <a:t>Estimated values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68AA8D-1389-D147-B79F-D1A3CFF53717}"/>
              </a:ext>
            </a:extLst>
          </p:cNvPr>
          <p:cNvSpPr txBox="1">
            <a:spLocks/>
          </p:cNvSpPr>
          <p:nvPr/>
        </p:nvSpPr>
        <p:spPr>
          <a:xfrm>
            <a:off x="7521145" y="3288309"/>
            <a:ext cx="4670855" cy="229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k</a:t>
            </a:r>
            <a:r>
              <a:rPr lang="en-US" sz="3200" baseline="-25000" dirty="0"/>
              <a:t>1_est</a:t>
            </a:r>
            <a:r>
              <a:rPr lang="en-US" sz="3200" dirty="0"/>
              <a:t> = 7896.02</a:t>
            </a:r>
            <a:br>
              <a:rPr lang="en-US" sz="3200" dirty="0"/>
            </a:br>
            <a:endParaRPr lang="en-US" sz="3200" dirty="0"/>
          </a:p>
          <a:p>
            <a:pPr algn="l"/>
            <a:r>
              <a:rPr lang="en-US" sz="3200" dirty="0"/>
              <a:t>k</a:t>
            </a:r>
            <a:r>
              <a:rPr lang="en-US" sz="3200" baseline="-25000" dirty="0"/>
              <a:t>2_est1</a:t>
            </a:r>
            <a:r>
              <a:rPr lang="en-US" sz="3200" dirty="0"/>
              <a:t> = 0.04948</a:t>
            </a:r>
          </a:p>
          <a:p>
            <a:pPr algn="l"/>
            <a:r>
              <a:rPr lang="en-US" sz="3200" dirty="0"/>
              <a:t>k</a:t>
            </a:r>
            <a:r>
              <a:rPr lang="en-US" sz="3200" baseline="-25000" dirty="0"/>
              <a:t>2_est2</a:t>
            </a:r>
            <a:r>
              <a:rPr lang="en-US" sz="3200" dirty="0"/>
              <a:t> = 0.06958</a:t>
            </a:r>
          </a:p>
          <a:p>
            <a:pPr algn="l"/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66DF3-C0C6-FA4C-AB5F-B362DC15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0" y="1244184"/>
            <a:ext cx="6469088" cy="4851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7EE38-36DF-5C4B-8050-6413D26ED299}"/>
              </a:ext>
            </a:extLst>
          </p:cNvPr>
          <p:cNvSpPr txBox="1"/>
          <p:nvPr/>
        </p:nvSpPr>
        <p:spPr>
          <a:xfrm>
            <a:off x="7521145" y="1904706"/>
            <a:ext cx="286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= 0.001 Pa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04752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7B8326-08CD-4B0C-A371-6214904A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345654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460 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B504C-D4A6-264E-8362-DC237200CB90}"/>
              </a:ext>
            </a:extLst>
          </p:cNvPr>
          <p:cNvSpPr txBox="1">
            <a:spLocks/>
          </p:cNvSpPr>
          <p:nvPr/>
        </p:nvSpPr>
        <p:spPr>
          <a:xfrm>
            <a:off x="7521145" y="1614362"/>
            <a:ext cx="3781855" cy="1026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/>
              <a:t>Estimated values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91FC88-E137-144F-9C4B-C0114BC704C7}"/>
              </a:ext>
            </a:extLst>
          </p:cNvPr>
          <p:cNvSpPr txBox="1">
            <a:spLocks/>
          </p:cNvSpPr>
          <p:nvPr/>
        </p:nvSpPr>
        <p:spPr>
          <a:xfrm>
            <a:off x="7521145" y="3070480"/>
            <a:ext cx="4670855" cy="229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k</a:t>
            </a:r>
            <a:r>
              <a:rPr lang="en-US" sz="3200" baseline="-25000" dirty="0"/>
              <a:t>1_est</a:t>
            </a:r>
            <a:r>
              <a:rPr lang="en-US" sz="3200" dirty="0"/>
              <a:t> = 6690.8</a:t>
            </a:r>
            <a:br>
              <a:rPr lang="en-US" sz="3200" dirty="0"/>
            </a:br>
            <a:endParaRPr lang="en-US" sz="3200" dirty="0"/>
          </a:p>
          <a:p>
            <a:pPr algn="l"/>
            <a:r>
              <a:rPr lang="en-US" sz="3200" dirty="0"/>
              <a:t>k</a:t>
            </a:r>
            <a:r>
              <a:rPr lang="en-US" sz="3200" baseline="-25000" dirty="0"/>
              <a:t>2_est1</a:t>
            </a:r>
            <a:r>
              <a:rPr lang="en-US" sz="3200" dirty="0"/>
              <a:t> = 0.10324</a:t>
            </a:r>
          </a:p>
          <a:p>
            <a:pPr algn="l"/>
            <a:r>
              <a:rPr lang="en-US" sz="3200" dirty="0"/>
              <a:t>k</a:t>
            </a:r>
            <a:r>
              <a:rPr lang="en-US" sz="3200" baseline="-25000" dirty="0"/>
              <a:t>2_est2</a:t>
            </a:r>
            <a:r>
              <a:rPr lang="en-US" sz="3200" dirty="0"/>
              <a:t> = 0.72797</a:t>
            </a:r>
          </a:p>
          <a:p>
            <a:pPr algn="l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C4389-E6A2-844B-A3DA-A9E3E8E0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5" y="1614362"/>
            <a:ext cx="6190011" cy="46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7B8326-08CD-4B0C-A371-6214904A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345654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475 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B504C-D4A6-264E-8362-DC237200CB90}"/>
              </a:ext>
            </a:extLst>
          </p:cNvPr>
          <p:cNvSpPr txBox="1">
            <a:spLocks/>
          </p:cNvSpPr>
          <p:nvPr/>
        </p:nvSpPr>
        <p:spPr>
          <a:xfrm>
            <a:off x="7521145" y="1614362"/>
            <a:ext cx="3781855" cy="1026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/>
              <a:t>Estimated values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9DFB4F3-FA24-424D-936E-E7C97A52E91F}"/>
              </a:ext>
            </a:extLst>
          </p:cNvPr>
          <p:cNvSpPr txBox="1">
            <a:spLocks/>
          </p:cNvSpPr>
          <p:nvPr/>
        </p:nvSpPr>
        <p:spPr>
          <a:xfrm>
            <a:off x="7521145" y="3070480"/>
            <a:ext cx="4670855" cy="229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k</a:t>
            </a:r>
            <a:r>
              <a:rPr lang="en-US" sz="3200" baseline="-25000" dirty="0"/>
              <a:t>1_est</a:t>
            </a:r>
            <a:r>
              <a:rPr lang="en-US" sz="3200" dirty="0"/>
              <a:t> = 9314.7</a:t>
            </a:r>
            <a:br>
              <a:rPr lang="en-US" sz="3200" dirty="0"/>
            </a:br>
            <a:endParaRPr lang="en-US" sz="3200" dirty="0"/>
          </a:p>
          <a:p>
            <a:pPr algn="l"/>
            <a:r>
              <a:rPr lang="en-US" sz="3200" dirty="0"/>
              <a:t>k</a:t>
            </a:r>
            <a:r>
              <a:rPr lang="en-US" sz="3200" baseline="-25000" dirty="0"/>
              <a:t>2_est1</a:t>
            </a:r>
            <a:r>
              <a:rPr lang="en-US" sz="3200" dirty="0"/>
              <a:t> = 0.1379</a:t>
            </a:r>
          </a:p>
          <a:p>
            <a:pPr algn="l"/>
            <a:r>
              <a:rPr lang="en-US" sz="3200" dirty="0"/>
              <a:t>k</a:t>
            </a:r>
            <a:r>
              <a:rPr lang="en-US" sz="3200" baseline="-25000" dirty="0"/>
              <a:t>2_est2</a:t>
            </a:r>
            <a:r>
              <a:rPr lang="en-US" sz="3200" dirty="0"/>
              <a:t> = 0.7935</a:t>
            </a:r>
          </a:p>
          <a:p>
            <a:pPr algn="l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5F13C-B29C-EE46-BFDD-E31C2BF8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9" y="1304144"/>
            <a:ext cx="6648605" cy="49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7B8326-08CD-4B0C-A371-6214904A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345654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500 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B504C-D4A6-264E-8362-DC237200CB90}"/>
              </a:ext>
            </a:extLst>
          </p:cNvPr>
          <p:cNvSpPr txBox="1">
            <a:spLocks/>
          </p:cNvSpPr>
          <p:nvPr/>
        </p:nvSpPr>
        <p:spPr>
          <a:xfrm>
            <a:off x="7521145" y="1614362"/>
            <a:ext cx="3781855" cy="1026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/>
              <a:t>Estimated values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9DFB4F3-FA24-424D-936E-E7C97A52E91F}"/>
              </a:ext>
            </a:extLst>
          </p:cNvPr>
          <p:cNvSpPr txBox="1">
            <a:spLocks/>
          </p:cNvSpPr>
          <p:nvPr/>
        </p:nvSpPr>
        <p:spPr>
          <a:xfrm>
            <a:off x="7521145" y="3070480"/>
            <a:ext cx="4670855" cy="229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k</a:t>
            </a:r>
            <a:r>
              <a:rPr lang="en-US" sz="3200" baseline="-25000" dirty="0"/>
              <a:t>1_est</a:t>
            </a:r>
            <a:r>
              <a:rPr lang="en-US" sz="3200" dirty="0"/>
              <a:t> = 10018</a:t>
            </a:r>
            <a:br>
              <a:rPr lang="en-US" sz="3200" dirty="0"/>
            </a:br>
            <a:endParaRPr lang="en-US" sz="3200" dirty="0"/>
          </a:p>
          <a:p>
            <a:pPr algn="l"/>
            <a:r>
              <a:rPr lang="en-US" sz="3200" dirty="0"/>
              <a:t>k</a:t>
            </a:r>
            <a:r>
              <a:rPr lang="en-US" sz="3200" baseline="-25000" dirty="0"/>
              <a:t>2_est1</a:t>
            </a:r>
            <a:r>
              <a:rPr lang="en-US" sz="3200" dirty="0"/>
              <a:t> = 0.1958</a:t>
            </a:r>
          </a:p>
          <a:p>
            <a:pPr algn="l"/>
            <a:r>
              <a:rPr lang="en-US" sz="3200" dirty="0"/>
              <a:t>k</a:t>
            </a:r>
            <a:r>
              <a:rPr lang="en-US" sz="3200" baseline="-25000" dirty="0"/>
              <a:t>2_est2</a:t>
            </a:r>
            <a:r>
              <a:rPr lang="en-US" sz="3200" dirty="0"/>
              <a:t> = 1.4068</a:t>
            </a:r>
          </a:p>
          <a:p>
            <a:pPr algn="l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05292-D565-5E4D-BF66-EA86EC87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" y="1162809"/>
            <a:ext cx="6569387" cy="49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7B8326-08CD-4B0C-A371-6214904A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172118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All fittings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D502B-7471-B544-B50A-753F99FB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39" y="1056890"/>
            <a:ext cx="6903124" cy="53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4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E4BD5D-3D6F-5543-A0DC-1DEA51529F6F}"/>
              </a:ext>
            </a:extLst>
          </p:cNvPr>
          <p:cNvSpPr txBox="1"/>
          <p:nvPr/>
        </p:nvSpPr>
        <p:spPr>
          <a:xfrm>
            <a:off x="8714724" y="1476681"/>
            <a:ext cx="2868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Ea</a:t>
            </a:r>
            <a:r>
              <a:rPr lang="en-US" sz="2800" dirty="0"/>
              <a:t> = 4.3409 kcal</a:t>
            </a:r>
          </a:p>
          <a:p>
            <a:r>
              <a:rPr lang="en-US" sz="2800" dirty="0"/>
              <a:t>A = 8.2688 * 10</a:t>
            </a:r>
            <a:r>
              <a:rPr lang="en-US" sz="2800" baseline="30000" dirty="0"/>
              <a:t>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0CB2CE1-F593-D14E-A4C1-E9004BA4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172118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 Adsorption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59D1B-2B18-524E-820C-AEDEA580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0" y="1070023"/>
            <a:ext cx="7101075" cy="52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E4BD5D-3D6F-5543-A0DC-1DEA51529F6F}"/>
              </a:ext>
            </a:extLst>
          </p:cNvPr>
          <p:cNvSpPr txBox="1"/>
          <p:nvPr/>
        </p:nvSpPr>
        <p:spPr>
          <a:xfrm>
            <a:off x="1008763" y="1132689"/>
            <a:ext cx="2868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</a:t>
            </a:r>
            <a:r>
              <a:rPr lang="en-US" sz="2800" baseline="-25000" dirty="0"/>
              <a:t>1</a:t>
            </a:r>
            <a:r>
              <a:rPr lang="en-US" sz="2800" dirty="0"/>
              <a:t> = 9.2812 kcal</a:t>
            </a:r>
          </a:p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= 2.32 * 10</a:t>
            </a:r>
            <a:r>
              <a:rPr lang="en-US" sz="2800" baseline="30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CCBC7-8CAA-0143-BABB-95EC938492CA}"/>
              </a:ext>
            </a:extLst>
          </p:cNvPr>
          <p:cNvSpPr txBox="1"/>
          <p:nvPr/>
        </p:nvSpPr>
        <p:spPr>
          <a:xfrm>
            <a:off x="5650203" y="1132689"/>
            <a:ext cx="2464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</a:t>
            </a:r>
            <a:r>
              <a:rPr lang="en-US" sz="2800" baseline="-25000" dirty="0"/>
              <a:t>2</a:t>
            </a:r>
            <a:r>
              <a:rPr lang="en-US" sz="2800" dirty="0"/>
              <a:t> = 25.83 kcal</a:t>
            </a:r>
          </a:p>
          <a:p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 = 3.45 * 10</a:t>
            </a:r>
            <a:r>
              <a:rPr lang="en-US" sz="2800" baseline="30000" dirty="0"/>
              <a:t>11</a:t>
            </a:r>
          </a:p>
          <a:p>
            <a:endParaRPr lang="en-US" sz="28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0CB2CE1-F593-D14E-A4C1-E9004BA4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172118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Two desorption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BF48B-43A1-664F-A7D7-8013083A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4" y="2336399"/>
            <a:ext cx="4197368" cy="3122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33EF9-9961-F848-877E-7A900DA0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63" y="2388445"/>
            <a:ext cx="4392146" cy="3187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9F1876-B8EA-F843-BB8A-959154482A84}"/>
              </a:ext>
            </a:extLst>
          </p:cNvPr>
          <p:cNvSpPr txBox="1"/>
          <p:nvPr/>
        </p:nvSpPr>
        <p:spPr>
          <a:xfrm>
            <a:off x="9097064" y="1762491"/>
            <a:ext cx="2868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Ea</a:t>
            </a:r>
            <a:r>
              <a:rPr lang="en-US" sz="2800" dirty="0"/>
              <a:t> = 35.5 kcal/mol </a:t>
            </a:r>
          </a:p>
          <a:p>
            <a:r>
              <a:rPr lang="en-US" sz="2800" dirty="0"/>
              <a:t>A = 1* 10</a:t>
            </a:r>
            <a:r>
              <a:rPr lang="en-US" sz="2800" baseline="30000" dirty="0"/>
              <a:t>13.5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90B856-3275-BC4C-850C-C97071E55CC2}"/>
              </a:ext>
            </a:extLst>
          </p:cNvPr>
          <p:cNvSpPr txBox="1"/>
          <p:nvPr/>
        </p:nvSpPr>
        <p:spPr>
          <a:xfrm>
            <a:off x="651849" y="6011842"/>
            <a:ext cx="1116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Guo, </a:t>
            </a:r>
            <a:r>
              <a:rPr lang="en-US" dirty="0" err="1"/>
              <a:t>Xingcai</a:t>
            </a:r>
            <a:r>
              <a:rPr lang="en-US" dirty="0"/>
              <a:t>, and John T. Yates Jr. "Dependence of effective desorption kinetic parameters on surface coverage and adsorption temperature: CO on Pd (111)." </a:t>
            </a:r>
            <a:r>
              <a:rPr lang="en-US" i="1" dirty="0"/>
              <a:t>The Journal of Chemical Physics</a:t>
            </a:r>
            <a:r>
              <a:rPr lang="en-US" dirty="0"/>
              <a:t> 90.11 (1989): 6761-6766.</a:t>
            </a:r>
            <a:endParaRPr lang="en-US" sz="2800" baseline="30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AE392-614C-BA48-94A1-2DF2E2DC8186}"/>
              </a:ext>
            </a:extLst>
          </p:cNvPr>
          <p:cNvSpPr/>
          <p:nvPr/>
        </p:nvSpPr>
        <p:spPr>
          <a:xfrm>
            <a:off x="9097064" y="1163174"/>
            <a:ext cx="17875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Literature: </a:t>
            </a:r>
          </a:p>
        </p:txBody>
      </p:sp>
    </p:spTree>
    <p:extLst>
      <p:ext uri="{BB962C8B-B14F-4D97-AF65-F5344CB8AC3E}">
        <p14:creationId xmlns:p14="http://schemas.microsoft.com/office/powerpoint/2010/main" val="48688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40CB2CE1-F593-D14E-A4C1-E9004BA4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710" y="172118"/>
            <a:ext cx="9144000" cy="1221889"/>
          </a:xfrm>
        </p:spPr>
        <p:txBody>
          <a:bodyPr>
            <a:normAutofit/>
          </a:bodyPr>
          <a:lstStyle/>
          <a:p>
            <a:r>
              <a:rPr lang="en-US" sz="4400" b="1" dirty="0"/>
              <a:t> Predicted vs Fitted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848EA-1351-C541-8176-EFFEE85E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5" y="931051"/>
            <a:ext cx="6946274" cy="54626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726E102-3E76-FA4F-9F30-CEA923BE1173}"/>
              </a:ext>
            </a:extLst>
          </p:cNvPr>
          <p:cNvSpPr txBox="1">
            <a:spLocks/>
          </p:cNvSpPr>
          <p:nvPr/>
        </p:nvSpPr>
        <p:spPr>
          <a:xfrm>
            <a:off x="7379951" y="1658290"/>
            <a:ext cx="2846537" cy="149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k</a:t>
            </a:r>
            <a:r>
              <a:rPr lang="en-US" sz="2000" baseline="-25000" dirty="0"/>
              <a:t>1_est</a:t>
            </a:r>
            <a:r>
              <a:rPr lang="en-US" sz="2000" dirty="0"/>
              <a:t> = 7896.02</a:t>
            </a:r>
            <a:br>
              <a:rPr lang="en-US" sz="2000" dirty="0"/>
            </a:br>
            <a:endParaRPr lang="en-US" sz="2000" dirty="0"/>
          </a:p>
          <a:p>
            <a:pPr algn="l"/>
            <a:r>
              <a:rPr lang="en-US" sz="2000" dirty="0"/>
              <a:t>k</a:t>
            </a:r>
            <a:r>
              <a:rPr lang="en-US" sz="2000" baseline="-25000" dirty="0"/>
              <a:t>2_est1</a:t>
            </a:r>
            <a:r>
              <a:rPr lang="en-US" sz="2000" dirty="0"/>
              <a:t> = 0.04948</a:t>
            </a:r>
          </a:p>
          <a:p>
            <a:pPr algn="l"/>
            <a:r>
              <a:rPr lang="en-US" sz="2000" dirty="0"/>
              <a:t>k</a:t>
            </a:r>
            <a:r>
              <a:rPr lang="en-US" sz="2000" baseline="-25000" dirty="0"/>
              <a:t>2_est2</a:t>
            </a:r>
            <a:r>
              <a:rPr lang="en-US" sz="2000" dirty="0"/>
              <a:t> = 0.06958</a:t>
            </a:r>
          </a:p>
          <a:p>
            <a:pPr algn="l"/>
            <a:endParaRPr lang="en-US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A0E872-8A8F-0744-923D-90B8DAF81642}"/>
              </a:ext>
            </a:extLst>
          </p:cNvPr>
          <p:cNvSpPr txBox="1">
            <a:spLocks/>
          </p:cNvSpPr>
          <p:nvPr/>
        </p:nvSpPr>
        <p:spPr>
          <a:xfrm>
            <a:off x="7473516" y="4454516"/>
            <a:ext cx="2846537" cy="149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k</a:t>
            </a:r>
            <a:r>
              <a:rPr lang="en-US" sz="2000" baseline="-25000" dirty="0"/>
              <a:t>1_est</a:t>
            </a:r>
            <a:r>
              <a:rPr lang="en-US" sz="2000" dirty="0"/>
              <a:t> = 6445.7</a:t>
            </a:r>
            <a:br>
              <a:rPr lang="en-US" sz="2000" dirty="0"/>
            </a:br>
            <a:endParaRPr lang="en-US" sz="2000" dirty="0"/>
          </a:p>
          <a:p>
            <a:pPr algn="l"/>
            <a:r>
              <a:rPr lang="en-US" sz="2000" dirty="0"/>
              <a:t>k</a:t>
            </a:r>
            <a:r>
              <a:rPr lang="en-US" sz="2000" baseline="-25000" dirty="0"/>
              <a:t>2_est1</a:t>
            </a:r>
            <a:r>
              <a:rPr lang="en-US" sz="2000" dirty="0"/>
              <a:t> = 0.0721</a:t>
            </a:r>
          </a:p>
          <a:p>
            <a:pPr algn="l"/>
            <a:r>
              <a:rPr lang="en-US" sz="2000" dirty="0"/>
              <a:t>k</a:t>
            </a:r>
            <a:r>
              <a:rPr lang="en-US" sz="2000" baseline="-25000" dirty="0"/>
              <a:t>2_est2</a:t>
            </a:r>
            <a:r>
              <a:rPr lang="en-US" sz="2000" dirty="0"/>
              <a:t> = 0.0980</a:t>
            </a:r>
          </a:p>
          <a:p>
            <a:pPr algn="l"/>
            <a:endParaRPr lang="en-US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751633-0A7C-7F4C-942E-0DCA2DEEDDE7}"/>
              </a:ext>
            </a:extLst>
          </p:cNvPr>
          <p:cNvSpPr txBox="1">
            <a:spLocks/>
          </p:cNvSpPr>
          <p:nvPr/>
        </p:nvSpPr>
        <p:spPr>
          <a:xfrm>
            <a:off x="7379951" y="4046174"/>
            <a:ext cx="3666808" cy="40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Predicted (from Arrhenius)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9CC778-0813-D647-A947-C6521886D7DF}"/>
              </a:ext>
            </a:extLst>
          </p:cNvPr>
          <p:cNvSpPr txBox="1">
            <a:spLocks/>
          </p:cNvSpPr>
          <p:nvPr/>
        </p:nvSpPr>
        <p:spPr>
          <a:xfrm>
            <a:off x="7274859" y="1230242"/>
            <a:ext cx="3450039" cy="408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 Estimated</a:t>
            </a:r>
          </a:p>
        </p:txBody>
      </p:sp>
    </p:spTree>
    <p:extLst>
      <p:ext uri="{BB962C8B-B14F-4D97-AF65-F5344CB8AC3E}">
        <p14:creationId xmlns:p14="http://schemas.microsoft.com/office/powerpoint/2010/main" val="322423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372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55</cp:revision>
  <dcterms:created xsi:type="dcterms:W3CDTF">2021-07-09T16:13:15Z</dcterms:created>
  <dcterms:modified xsi:type="dcterms:W3CDTF">2021-09-21T17:50:31Z</dcterms:modified>
</cp:coreProperties>
</file>