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60" r:id="rId5"/>
    <p:sldId id="263" r:id="rId6"/>
    <p:sldId id="262" r:id="rId7"/>
    <p:sldId id="259" r:id="rId8"/>
    <p:sldId id="266" r:id="rId9"/>
    <p:sldId id="267" r:id="rId10"/>
    <p:sldId id="270" r:id="rId11"/>
    <p:sldId id="271" r:id="rId12"/>
    <p:sldId id="269" r:id="rId13"/>
    <p:sldId id="272" r:id="rId14"/>
    <p:sldId id="273" r:id="rId15"/>
    <p:sldId id="276" r:id="rId16"/>
    <p:sldId id="27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2E"/>
    <a:srgbClr val="FFE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91"/>
    <p:restoredTop sz="90489"/>
  </p:normalViewPr>
  <p:slideViewPr>
    <p:cSldViewPr snapToGrid="0" snapToObjects="1">
      <p:cViewPr varScale="1">
        <p:scale>
          <a:sx n="184" d="100"/>
          <a:sy n="184" d="100"/>
        </p:scale>
        <p:origin x="2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EF604-7199-344E-AC9D-982D799DAC88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815D9-17B7-FA47-988E-A917D3D7B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6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0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9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0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5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4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815D9-17B7-FA47-988E-A917D3D7B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7E15-FCB7-084E-94EF-E868F4026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E73BF-EABF-B845-B52F-C762AACA8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007F-1398-5540-B49D-9EEAD3F1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1BEE-5E47-274B-8167-28A8ECFA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E091-46F9-F143-8913-F22C4BD3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5E5A-716B-1449-93D0-BB58FA27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7D647-C74D-AE4D-8435-89B2F7CC7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25C3-CB1A-534D-B965-2E84B596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B17C-89BE-EF42-82AF-69B9B3B3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ACFF-A38C-1D48-A463-3566F30F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53579-0ADF-D242-9B6A-E51A526EB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9A7DD-EB35-4B4A-8277-389B0F3E4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ED60-AD98-084F-92E6-AF84DB04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7A57-F279-5F42-AB5C-EC30F566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0245-E583-B04D-9A9F-0398DDFE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BB5C-4CE8-6A42-990B-E7E1408D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A917-2791-6C4B-B646-063D3B56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6DD7-AAF2-BE4B-AB49-3FAB21AB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C35E7-AC6E-CF4E-B040-E0DE520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BEB0-CFC8-9A4D-86B3-ECDB00C1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CAA8-BD9F-794E-B1E3-64A782DF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2DEE-D942-7A4C-8147-D7AF0B7D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F5BD-B05E-FE45-8C5F-1DE62979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B17E-8078-B045-BBE1-FAB4CB87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CFE3-39E7-C245-9E35-3115E86B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F1C0-4B66-4543-930B-24E1AC99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4144-11FC-DB47-AD75-77FE21366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363ED-11F8-9846-ABB8-E69906C1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197B4-94C6-8240-B639-F376557C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E9E0-B4CB-434E-BBF5-F661FD94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DA6C6-0620-034A-A7A7-B8666DEF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ABC2-B41E-E24A-81E2-2CC42095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60C98-5E91-5E4F-AE9C-A4A1DE1F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49072-D164-234D-BF90-FD2BC6F00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42FC5-DEA6-4347-9135-C537B40C8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02F60-80FD-2B43-B65C-4CE5B4D1B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6113C-743D-F643-829E-A7BA38C9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B3627-6383-5340-B2BB-59A13B88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0D9DF-2973-214B-B4DD-00DC3433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B116-1A71-BE4F-8107-52F6FEE5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8CD29-3661-954C-B55B-2BAC81D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501B-E63B-EB4A-AC8B-04E74603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2C41B-219A-544E-8B7F-8F68972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92E2C-EC8F-7542-8F7F-1455B111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D1082-9C28-004C-B509-8CE083E9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9682-197D-3342-BDC8-0043F489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25AE-6831-4F47-BF32-E799C0EC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028E-1FB9-414E-AEFA-E350F795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2F147-7F0F-2442-BC11-91561245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16A3E-0DFA-0B42-A5F1-257800C8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E72A-19BE-F045-8FF5-3BC2607A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1475-D89F-BD45-98A0-97AFF533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3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C45B-DBF6-C043-9BB7-E65F8219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512FB-492C-DB40-8CF4-7DB3B006D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24CBF-70B5-E243-B1A2-F89ADB0A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66D3A-D29A-4047-BD27-9F59EB9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5BB3-61C9-8E43-B141-50AD3074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1D1C-B367-6447-BA30-BF1EF31A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0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FD95-2F73-7544-AD43-8D34A53A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297E-6B05-8547-8950-E41F8A1E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530A-A950-3C47-9F48-57C9A72B7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ADA1-7C66-AC48-84F4-A06CD1B4952A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7CB27-C2D7-8C46-ACAA-892EF914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AC8A-8BA5-5E4D-8BEC-FA9E31B66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AE8A-B3EF-D14D-8088-AFF122E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23.emf"/><Relationship Id="rId5" Type="http://schemas.openxmlformats.org/officeDocument/2006/relationships/tags" Target="../tags/tag30.xml"/><Relationship Id="rId10" Type="http://schemas.openxmlformats.org/officeDocument/2006/relationships/image" Target="../media/image22.png"/><Relationship Id="rId4" Type="http://schemas.openxmlformats.org/officeDocument/2006/relationships/tags" Target="../tags/tag29.xml"/><Relationship Id="rId9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8.xml"/><Relationship Id="rId7" Type="http://schemas.openxmlformats.org/officeDocument/2006/relationships/image" Target="../media/image2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8.png"/><Relationship Id="rId2" Type="http://schemas.openxmlformats.org/officeDocument/2006/relationships/tags" Target="../tags/tag6.xml"/><Relationship Id="rId16" Type="http://schemas.openxmlformats.org/officeDocument/2006/relationships/image" Target="../media/image12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7.png"/><Relationship Id="rId5" Type="http://schemas.openxmlformats.org/officeDocument/2006/relationships/tags" Target="../tags/tag9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tags" Target="../tags/tag16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8F7104-5930-AD4E-AA53-8B4AC9D06857}"/>
              </a:ext>
            </a:extLst>
          </p:cNvPr>
          <p:cNvSpPr txBox="1"/>
          <p:nvPr/>
        </p:nvSpPr>
        <p:spPr>
          <a:xfrm>
            <a:off x="588787" y="3460858"/>
            <a:ext cx="665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latin typeface="Miriam Fixed" panose="020F0502020204030204" pitchFamily="34" charset="0"/>
                <a:cs typeface="Miriam Fixed" panose="020F0502020204030204" pitchFamily="34" charset="0"/>
              </a:rPr>
              <a:t>CoSiNe</a:t>
            </a:r>
            <a:endParaRPr lang="en-US" sz="7200" b="1" dirty="0">
              <a:latin typeface="Miriam Fixed" panose="020F0502020204030204" pitchFamily="34" charset="0"/>
              <a:cs typeface="Miriam Fixed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E464C-C563-9D4A-B9F6-038BA19DE934}"/>
              </a:ext>
            </a:extLst>
          </p:cNvPr>
          <p:cNvSpPr txBox="1"/>
          <p:nvPr/>
        </p:nvSpPr>
        <p:spPr>
          <a:xfrm>
            <a:off x="696234" y="4330867"/>
            <a:ext cx="4782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</a:t>
            </a:r>
            <a:r>
              <a:rPr lang="en-US" sz="4000" dirty="0"/>
              <a:t>mmunications</a:t>
            </a:r>
          </a:p>
          <a:p>
            <a:r>
              <a:rPr lang="en-US" sz="4000" dirty="0">
                <a:solidFill>
                  <a:srgbClr val="0070C0"/>
                </a:solidFill>
              </a:rPr>
              <a:t>si</a:t>
            </a:r>
            <a:r>
              <a:rPr lang="en-US" sz="4000" dirty="0"/>
              <a:t>gnal processing</a:t>
            </a:r>
          </a:p>
          <a:p>
            <a:r>
              <a:rPr lang="en-US" sz="4000" dirty="0">
                <a:solidFill>
                  <a:srgbClr val="0070C0"/>
                </a:solidFill>
              </a:rPr>
              <a:t>ne</a:t>
            </a:r>
            <a:r>
              <a:rPr lang="en-US" sz="4000" dirty="0"/>
              <a:t>tworking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4B981-3C50-C740-B640-3440C20F5315}"/>
              </a:ext>
            </a:extLst>
          </p:cNvPr>
          <p:cNvSpPr txBox="1"/>
          <p:nvPr/>
        </p:nvSpPr>
        <p:spPr>
          <a:xfrm>
            <a:off x="691212" y="263038"/>
            <a:ext cx="665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My 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F88F4-A56E-1A47-833A-FDACF3DD16F8}"/>
              </a:ext>
            </a:extLst>
          </p:cNvPr>
          <p:cNvSpPr txBox="1"/>
          <p:nvPr/>
        </p:nvSpPr>
        <p:spPr>
          <a:xfrm>
            <a:off x="691212" y="1002494"/>
            <a:ext cx="10848513" cy="244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err="1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Marija</a:t>
            </a:r>
            <a:r>
              <a:rPr lang="en-US" sz="2600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 </a:t>
            </a:r>
            <a:r>
              <a:rPr lang="en-US" sz="2600" dirty="0" err="1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Iloska</a:t>
            </a:r>
            <a:endParaRPr lang="en-US" sz="2600" dirty="0">
              <a:latin typeface="Palatino" pitchFamily="2" charset="77"/>
              <a:ea typeface="Palatino" pitchFamily="2" charset="77"/>
              <a:cs typeface="Miriam Fixed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PhD student (Fall 2018 – present)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Department of Electrical &amp; Computer Engineering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PI: Dr. M</a:t>
            </a:r>
            <a:r>
              <a:rPr lang="en-US" sz="2600" dirty="0">
                <a:latin typeface="Palatino" pitchFamily="2" charset="77"/>
                <a:ea typeface="Palatino" pitchFamily="2" charset="77"/>
              </a:rPr>
              <a:t>ó</a:t>
            </a:r>
            <a:r>
              <a:rPr lang="en-US" sz="2600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nica </a:t>
            </a:r>
            <a:r>
              <a:rPr lang="en-US" sz="2600" dirty="0" err="1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Bugallo</a:t>
            </a:r>
            <a:r>
              <a:rPr lang="en-US" sz="2600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 </a:t>
            </a: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D9FABAA-4422-AD42-851A-6406DD7B0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"/>
          <a:stretch/>
        </p:blipFill>
        <p:spPr>
          <a:xfrm>
            <a:off x="6712773" y="4427047"/>
            <a:ext cx="4965744" cy="18428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CC3BA6-ABA5-E44D-9658-FB5E6C1AD745}"/>
              </a:ext>
            </a:extLst>
          </p:cNvPr>
          <p:cNvSpPr/>
          <p:nvPr/>
        </p:nvSpPr>
        <p:spPr>
          <a:xfrm>
            <a:off x="691212" y="4946420"/>
            <a:ext cx="3788345" cy="707886"/>
          </a:xfrm>
          <a:prstGeom prst="rect">
            <a:avLst/>
          </a:prstGeom>
          <a:solidFill>
            <a:srgbClr val="FEFF2E"/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4000" b="1" dirty="0"/>
              <a:t>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40513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3" y="372404"/>
            <a:ext cx="1141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Markov Chain Monte Carlo (MCMC)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2A830A-8013-5C4A-AB8D-74271F4FF851}"/>
              </a:ext>
            </a:extLst>
          </p:cNvPr>
          <p:cNvCxnSpPr>
            <a:cxnSpLocks/>
          </p:cNvCxnSpPr>
          <p:nvPr/>
        </p:nvCxnSpPr>
        <p:spPr>
          <a:xfrm flipV="1">
            <a:off x="1146313" y="3041374"/>
            <a:ext cx="755374" cy="5168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1D0A0D-01F1-F34B-A2F3-029114F534A7}"/>
              </a:ext>
            </a:extLst>
          </p:cNvPr>
          <p:cNvCxnSpPr>
            <a:cxnSpLocks/>
          </p:cNvCxnSpPr>
          <p:nvPr/>
        </p:nvCxnSpPr>
        <p:spPr>
          <a:xfrm>
            <a:off x="1901687" y="3041374"/>
            <a:ext cx="508551" cy="5168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395BAA-8522-3C41-B827-00E5556E6E69}"/>
              </a:ext>
            </a:extLst>
          </p:cNvPr>
          <p:cNvCxnSpPr>
            <a:cxnSpLocks/>
          </p:cNvCxnSpPr>
          <p:nvPr/>
        </p:nvCxnSpPr>
        <p:spPr>
          <a:xfrm flipV="1">
            <a:off x="2401954" y="3048000"/>
            <a:ext cx="619542" cy="510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CB17F0-A990-FD4D-9569-5677245D6C8E}"/>
              </a:ext>
            </a:extLst>
          </p:cNvPr>
          <p:cNvCxnSpPr>
            <a:cxnSpLocks/>
          </p:cNvCxnSpPr>
          <p:nvPr/>
        </p:nvCxnSpPr>
        <p:spPr>
          <a:xfrm flipV="1">
            <a:off x="3013211" y="2842591"/>
            <a:ext cx="803415" cy="2153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7B8736-4FD3-C141-997F-D550D9DF49B0}"/>
              </a:ext>
            </a:extLst>
          </p:cNvPr>
          <p:cNvCxnSpPr>
            <a:cxnSpLocks/>
          </p:cNvCxnSpPr>
          <p:nvPr/>
        </p:nvCxnSpPr>
        <p:spPr>
          <a:xfrm flipV="1">
            <a:off x="3806686" y="2242928"/>
            <a:ext cx="374374" cy="599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163E4B-407D-1842-9860-3A1847D2829D}"/>
              </a:ext>
            </a:extLst>
          </p:cNvPr>
          <p:cNvCxnSpPr>
            <a:cxnSpLocks/>
          </p:cNvCxnSpPr>
          <p:nvPr/>
        </p:nvCxnSpPr>
        <p:spPr>
          <a:xfrm flipV="1">
            <a:off x="4184372" y="2223052"/>
            <a:ext cx="778567" cy="265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4DF9F872-169E-F641-9C80-BAC441FF2D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85" r="92332" b="-12702"/>
          <a:stretch/>
        </p:blipFill>
        <p:spPr>
          <a:xfrm>
            <a:off x="680453" y="3558209"/>
            <a:ext cx="577018" cy="33130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851E011-AF23-2C46-B60D-F33C06CF86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75" r="77451" b="-19463"/>
          <a:stretch/>
        </p:blipFill>
        <p:spPr>
          <a:xfrm>
            <a:off x="1613178" y="2676939"/>
            <a:ext cx="577018" cy="33130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EF13B9C-18DB-1B49-B31C-7F1A603045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7" t="-10460" r="61865" b="-8828"/>
          <a:stretch/>
        </p:blipFill>
        <p:spPr>
          <a:xfrm>
            <a:off x="2256181" y="3564835"/>
            <a:ext cx="577018" cy="33130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EC58FDE-9885-3946-8595-A9D0C71A3FB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8" t="-13222" r="46544" b="-6065"/>
          <a:stretch/>
        </p:blipFill>
        <p:spPr>
          <a:xfrm>
            <a:off x="2732987" y="2618961"/>
            <a:ext cx="577018" cy="33130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5501D21-0908-1E4D-AA12-502B67C4B53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50" t="-10661" r="30782" b="-8626"/>
          <a:stretch/>
        </p:blipFill>
        <p:spPr>
          <a:xfrm>
            <a:off x="3824632" y="2784613"/>
            <a:ext cx="577018" cy="33130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543AE2B-6FA8-3446-9F13-1D1F3E30671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8" t="-6486" r="14404" b="-12802"/>
          <a:stretch/>
        </p:blipFill>
        <p:spPr>
          <a:xfrm>
            <a:off x="3993873" y="1815549"/>
            <a:ext cx="577018" cy="33130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2D7C441-704E-224B-B5DB-193E9D74972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6" t="-11258" r="-354" b="-8030"/>
          <a:stretch/>
        </p:blipFill>
        <p:spPr>
          <a:xfrm>
            <a:off x="4962939" y="1853649"/>
            <a:ext cx="577018" cy="33130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4148C26-545F-DE4C-BC42-61D837CCFA8E}"/>
              </a:ext>
            </a:extLst>
          </p:cNvPr>
          <p:cNvSpPr txBox="1"/>
          <p:nvPr/>
        </p:nvSpPr>
        <p:spPr>
          <a:xfrm>
            <a:off x="1257471" y="4997344"/>
            <a:ext cx="256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The Markov Chain</a:t>
            </a: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E81668E5-BB74-F545-8F4C-C72E5BC39DF0}"/>
              </a:ext>
            </a:extLst>
          </p:cNvPr>
          <p:cNvSpPr/>
          <p:nvPr/>
        </p:nvSpPr>
        <p:spPr>
          <a:xfrm rot="16200000">
            <a:off x="1789609" y="4380026"/>
            <a:ext cx="662226" cy="383565"/>
          </a:xfrm>
          <a:prstGeom prst="rightArrow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BF203B5C-B14C-E848-9A9C-EE6C0D31B06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748" t="57205" r="51212" b="2588"/>
          <a:stretch/>
        </p:blipFill>
        <p:spPr>
          <a:xfrm>
            <a:off x="6579704" y="2319443"/>
            <a:ext cx="4704764" cy="366257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D1A0788-E6B6-1849-BBB5-7971A77554D0}"/>
              </a:ext>
            </a:extLst>
          </p:cNvPr>
          <p:cNvSpPr txBox="1"/>
          <p:nvPr/>
        </p:nvSpPr>
        <p:spPr>
          <a:xfrm>
            <a:off x="7263302" y="1653594"/>
            <a:ext cx="348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Example of converged chain</a:t>
            </a:r>
          </a:p>
        </p:txBody>
      </p:sp>
    </p:spTree>
    <p:extLst>
      <p:ext uri="{BB962C8B-B14F-4D97-AF65-F5344CB8AC3E}">
        <p14:creationId xmlns:p14="http://schemas.microsoft.com/office/powerpoint/2010/main" val="39547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Networks Examples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574DDE-DFF5-114D-B8EB-AADE0B8BD2D3}"/>
              </a:ext>
            </a:extLst>
          </p:cNvPr>
          <p:cNvGrpSpPr/>
          <p:nvPr/>
        </p:nvGrpSpPr>
        <p:grpSpPr>
          <a:xfrm>
            <a:off x="6461000" y="1676401"/>
            <a:ext cx="4313018" cy="3261960"/>
            <a:chOff x="1163940" y="1497094"/>
            <a:chExt cx="4895112" cy="36454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427FCC-A26F-704A-B534-8EF128222687}"/>
                </a:ext>
              </a:extLst>
            </p:cNvPr>
            <p:cNvGrpSpPr/>
            <p:nvPr/>
          </p:nvGrpSpPr>
          <p:grpSpPr>
            <a:xfrm>
              <a:off x="1163940" y="1497094"/>
              <a:ext cx="1491303" cy="1485787"/>
              <a:chOff x="1163940" y="1497094"/>
              <a:chExt cx="1491303" cy="148578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A8A1D8C-D2A3-EF47-AD38-45FBD019C91C}"/>
                  </a:ext>
                </a:extLst>
              </p:cNvPr>
              <p:cNvSpPr/>
              <p:nvPr/>
            </p:nvSpPr>
            <p:spPr>
              <a:xfrm>
                <a:off x="1163940" y="1497094"/>
                <a:ext cx="1491303" cy="148578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EA4E21-390E-1D4C-A1FD-6583FAC7CE04}"/>
                  </a:ext>
                </a:extLst>
              </p:cNvPr>
              <p:cNvSpPr txBox="1"/>
              <p:nvPr/>
            </p:nvSpPr>
            <p:spPr>
              <a:xfrm>
                <a:off x="1567158" y="1731560"/>
                <a:ext cx="906650" cy="9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Palatino Linotype" panose="02040502050505030304" pitchFamily="18" charset="0"/>
                  </a:rPr>
                  <a:t>y</a:t>
                </a:r>
                <a:r>
                  <a:rPr lang="en-US" sz="4000" b="1" baseline="-25000" dirty="0">
                    <a:latin typeface="Palatino Linotype" panose="02040502050505030304" pitchFamily="18" charset="0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44010B-09DA-B844-B4A2-C6AEA77517CB}"/>
                </a:ext>
              </a:extLst>
            </p:cNvPr>
            <p:cNvGrpSpPr/>
            <p:nvPr/>
          </p:nvGrpSpPr>
          <p:grpSpPr>
            <a:xfrm>
              <a:off x="1801609" y="2011759"/>
              <a:ext cx="3065233" cy="1956584"/>
              <a:chOff x="1801609" y="2011759"/>
              <a:chExt cx="3065233" cy="1956584"/>
            </a:xfrm>
          </p:grpSpPr>
          <p:sp>
            <p:nvSpPr>
              <p:cNvPr id="32" name="Arrow: Right 30">
                <a:extLst>
                  <a:ext uri="{FF2B5EF4-FFF2-40B4-BE49-F238E27FC236}">
                    <a16:creationId xmlns:a16="http://schemas.microsoft.com/office/drawing/2014/main" id="{5B55783D-1804-274C-A35D-532DB80347FE}"/>
                  </a:ext>
                </a:extLst>
              </p:cNvPr>
              <p:cNvSpPr/>
              <p:nvPr/>
            </p:nvSpPr>
            <p:spPr>
              <a:xfrm>
                <a:off x="2659964" y="2011759"/>
                <a:ext cx="1907785" cy="340762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Arrow: Right 31">
                <a:extLst>
                  <a:ext uri="{FF2B5EF4-FFF2-40B4-BE49-F238E27FC236}">
                    <a16:creationId xmlns:a16="http://schemas.microsoft.com/office/drawing/2014/main" id="{A9430606-EFE6-DF42-AEE7-F18185E466B9}"/>
                  </a:ext>
                </a:extLst>
              </p:cNvPr>
              <p:cNvSpPr/>
              <p:nvPr/>
            </p:nvSpPr>
            <p:spPr>
              <a:xfrm rot="2486031">
                <a:off x="2172065" y="3124178"/>
                <a:ext cx="1373872" cy="322922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Arrow: Right 23">
                <a:extLst>
                  <a:ext uri="{FF2B5EF4-FFF2-40B4-BE49-F238E27FC236}">
                    <a16:creationId xmlns:a16="http://schemas.microsoft.com/office/drawing/2014/main" id="{940CC878-5B2A-1D45-B27B-DA417FC370A5}"/>
                  </a:ext>
                </a:extLst>
              </p:cNvPr>
              <p:cNvSpPr/>
              <p:nvPr/>
            </p:nvSpPr>
            <p:spPr>
              <a:xfrm rot="7759920">
                <a:off x="3980551" y="3082051"/>
                <a:ext cx="1446188" cy="326395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Arrow: Right 18">
                <a:extLst>
                  <a:ext uri="{FF2B5EF4-FFF2-40B4-BE49-F238E27FC236}">
                    <a16:creationId xmlns:a16="http://schemas.microsoft.com/office/drawing/2014/main" id="{4A3DCD66-37AB-4A44-A5B3-EFFB640AED48}"/>
                  </a:ext>
                </a:extLst>
              </p:cNvPr>
              <p:cNvSpPr/>
              <p:nvPr/>
            </p:nvSpPr>
            <p:spPr>
              <a:xfrm rot="13370527">
                <a:off x="1801609" y="3350093"/>
                <a:ext cx="1494510" cy="296131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425D7A-0FD6-B44F-A650-D9942904F1A2}"/>
                </a:ext>
              </a:extLst>
            </p:cNvPr>
            <p:cNvGrpSpPr/>
            <p:nvPr/>
          </p:nvGrpSpPr>
          <p:grpSpPr>
            <a:xfrm>
              <a:off x="4567749" y="1497094"/>
              <a:ext cx="1491303" cy="1518855"/>
              <a:chOff x="4567749" y="1497094"/>
              <a:chExt cx="1491303" cy="151885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A575B6-503C-744A-BFD8-717D6F2B8814}"/>
                  </a:ext>
                </a:extLst>
              </p:cNvPr>
              <p:cNvSpPr/>
              <p:nvPr/>
            </p:nvSpPr>
            <p:spPr>
              <a:xfrm>
                <a:off x="4567749" y="1497094"/>
                <a:ext cx="1491303" cy="1518855"/>
              </a:xfrm>
              <a:prstGeom prst="ellipse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A74561-3822-F74E-8C60-364B11054250}"/>
                  </a:ext>
                </a:extLst>
              </p:cNvPr>
              <p:cNvSpPr txBox="1"/>
              <p:nvPr/>
            </p:nvSpPr>
            <p:spPr>
              <a:xfrm>
                <a:off x="4991731" y="1760421"/>
                <a:ext cx="926645" cy="70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Palatino Linotype" panose="02040502050505030304" pitchFamily="18" charset="0"/>
                  </a:rPr>
                  <a:t>y</a:t>
                </a:r>
                <a:r>
                  <a:rPr lang="en-US" sz="4000" b="1" baseline="-25000" dirty="0">
                    <a:latin typeface="Palatino Linotype" panose="02040502050505030304" pitchFamily="18" charset="0"/>
                  </a:rPr>
                  <a:t>2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55C2011-CCA1-9E41-B727-B979F0B7302A}"/>
                </a:ext>
              </a:extLst>
            </p:cNvPr>
            <p:cNvGrpSpPr/>
            <p:nvPr/>
          </p:nvGrpSpPr>
          <p:grpSpPr>
            <a:xfrm>
              <a:off x="2999716" y="3623731"/>
              <a:ext cx="1486495" cy="1518855"/>
              <a:chOff x="2999716" y="3623731"/>
              <a:chExt cx="1486495" cy="151885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ECED36-168D-FC49-AC6E-B5E8D6CC94B0}"/>
                  </a:ext>
                </a:extLst>
              </p:cNvPr>
              <p:cNvSpPr/>
              <p:nvPr/>
            </p:nvSpPr>
            <p:spPr>
              <a:xfrm>
                <a:off x="2999716" y="3623731"/>
                <a:ext cx="1486495" cy="1518855"/>
              </a:xfrm>
              <a:prstGeom prst="ellipse">
                <a:avLst/>
              </a:prstGeom>
              <a:solidFill>
                <a:srgbClr val="DD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4D3CEB-5E94-B840-A145-884A909F9F61}"/>
                  </a:ext>
                </a:extLst>
              </p:cNvPr>
              <p:cNvSpPr txBox="1"/>
              <p:nvPr/>
            </p:nvSpPr>
            <p:spPr>
              <a:xfrm>
                <a:off x="3378268" y="3900016"/>
                <a:ext cx="945272" cy="70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Palatino Linotype" panose="02040502050505030304" pitchFamily="18" charset="0"/>
                  </a:rPr>
                  <a:t>y</a:t>
                </a:r>
                <a:r>
                  <a:rPr lang="en-US" sz="4000" b="1" baseline="-25000" dirty="0">
                    <a:latin typeface="Palatino Linotype" panose="02040502050505030304" pitchFamily="18" charset="0"/>
                  </a:rPr>
                  <a:t>3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63411CE-38CA-D040-AAA1-AB8D51D2C824}"/>
              </a:ext>
            </a:extLst>
          </p:cNvPr>
          <p:cNvSpPr txBox="1"/>
          <p:nvPr/>
        </p:nvSpPr>
        <p:spPr>
          <a:xfrm>
            <a:off x="762164" y="1420516"/>
            <a:ext cx="699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Social networks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ECC5D3-B58B-A14C-A33C-5E531A5D2A63}"/>
              </a:ext>
            </a:extLst>
          </p:cNvPr>
          <p:cNvSpPr txBox="1"/>
          <p:nvPr/>
        </p:nvSpPr>
        <p:spPr>
          <a:xfrm>
            <a:off x="762164" y="2213066"/>
            <a:ext cx="329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Gene regulatory networks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BADDFA-4DD9-4F4E-8C00-3035648E471E}"/>
              </a:ext>
            </a:extLst>
          </p:cNvPr>
          <p:cNvSpPr txBox="1"/>
          <p:nvPr/>
        </p:nvSpPr>
        <p:spPr>
          <a:xfrm>
            <a:off x="762164" y="3076724"/>
            <a:ext cx="329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Financial networks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ADAF94-EF5D-6E41-9CE5-C2547E92A749}"/>
              </a:ext>
            </a:extLst>
          </p:cNvPr>
          <p:cNvSpPr txBox="1"/>
          <p:nvPr/>
        </p:nvSpPr>
        <p:spPr>
          <a:xfrm>
            <a:off x="762164" y="3979138"/>
            <a:ext cx="699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Animal flocking networks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DD3CC6-777A-6D42-8C8E-878690139520}"/>
              </a:ext>
            </a:extLst>
          </p:cNvPr>
          <p:cNvSpPr txBox="1"/>
          <p:nvPr/>
        </p:nvSpPr>
        <p:spPr>
          <a:xfrm>
            <a:off x="762164" y="4938361"/>
            <a:ext cx="699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Chemical reaction networks</a:t>
            </a:r>
          </a:p>
        </p:txBody>
      </p:sp>
    </p:spTree>
    <p:extLst>
      <p:ext uri="{BB962C8B-B14F-4D97-AF65-F5344CB8AC3E}">
        <p14:creationId xmlns:p14="http://schemas.microsoft.com/office/powerpoint/2010/main" val="36284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8" grpId="0"/>
      <p:bldP spid="69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FAE1489-4C9E-2D46-BA0C-3E97692D41B9}"/>
              </a:ext>
            </a:extLst>
          </p:cNvPr>
          <p:cNvSpPr txBox="1"/>
          <p:nvPr/>
        </p:nvSpPr>
        <p:spPr>
          <a:xfrm>
            <a:off x="8067296" y="1266770"/>
            <a:ext cx="24128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  0       0          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           0        0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                    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Networks</a:t>
            </a:r>
          </a:p>
        </p:txBody>
      </p:sp>
      <p:sp>
        <p:nvSpPr>
          <p:cNvPr id="32" name="Arrow: Right 30">
            <a:extLst>
              <a:ext uri="{FF2B5EF4-FFF2-40B4-BE49-F238E27FC236}">
                <a16:creationId xmlns:a16="http://schemas.microsoft.com/office/drawing/2014/main" id="{5B55783D-1804-274C-A35D-532DB80347FE}"/>
              </a:ext>
            </a:extLst>
          </p:cNvPr>
          <p:cNvSpPr/>
          <p:nvPr/>
        </p:nvSpPr>
        <p:spPr>
          <a:xfrm>
            <a:off x="2659964" y="2011759"/>
            <a:ext cx="1907785" cy="340762"/>
          </a:xfrm>
          <a:prstGeom prst="rightArrow">
            <a:avLst/>
          </a:prstGeom>
          <a:solidFill>
            <a:srgbClr val="EF55A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1">
            <a:extLst>
              <a:ext uri="{FF2B5EF4-FFF2-40B4-BE49-F238E27FC236}">
                <a16:creationId xmlns:a16="http://schemas.microsoft.com/office/drawing/2014/main" id="{A9430606-EFE6-DF42-AEE7-F18185E466B9}"/>
              </a:ext>
            </a:extLst>
          </p:cNvPr>
          <p:cNvSpPr/>
          <p:nvPr/>
        </p:nvSpPr>
        <p:spPr>
          <a:xfrm rot="2486031">
            <a:off x="1946752" y="3042882"/>
            <a:ext cx="1591892" cy="322922"/>
          </a:xfrm>
          <a:prstGeom prst="rightArrow">
            <a:avLst/>
          </a:prstGeom>
          <a:solidFill>
            <a:srgbClr val="EF55A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23">
            <a:extLst>
              <a:ext uri="{FF2B5EF4-FFF2-40B4-BE49-F238E27FC236}">
                <a16:creationId xmlns:a16="http://schemas.microsoft.com/office/drawing/2014/main" id="{940CC878-5B2A-1D45-B27B-DA417FC370A5}"/>
              </a:ext>
            </a:extLst>
          </p:cNvPr>
          <p:cNvSpPr/>
          <p:nvPr/>
        </p:nvSpPr>
        <p:spPr>
          <a:xfrm rot="7759920">
            <a:off x="3950164" y="3110425"/>
            <a:ext cx="1446188" cy="326394"/>
          </a:xfrm>
          <a:prstGeom prst="rightArrow">
            <a:avLst/>
          </a:prstGeom>
          <a:solidFill>
            <a:srgbClr val="EF55A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Right 18">
            <a:extLst>
              <a:ext uri="{FF2B5EF4-FFF2-40B4-BE49-F238E27FC236}">
                <a16:creationId xmlns:a16="http://schemas.microsoft.com/office/drawing/2014/main" id="{4A3DCD66-37AB-4A44-A5B3-EFFB640AED48}"/>
              </a:ext>
            </a:extLst>
          </p:cNvPr>
          <p:cNvSpPr/>
          <p:nvPr/>
        </p:nvSpPr>
        <p:spPr>
          <a:xfrm rot="13370527">
            <a:off x="1801609" y="3350093"/>
            <a:ext cx="1494510" cy="296131"/>
          </a:xfrm>
          <a:prstGeom prst="rightArrow">
            <a:avLst/>
          </a:prstGeom>
          <a:solidFill>
            <a:srgbClr val="EF55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ECED36-168D-FC49-AC6E-B5E8D6CC94B0}"/>
              </a:ext>
            </a:extLst>
          </p:cNvPr>
          <p:cNvSpPr/>
          <p:nvPr/>
        </p:nvSpPr>
        <p:spPr>
          <a:xfrm>
            <a:off x="2999716" y="3623731"/>
            <a:ext cx="1486495" cy="1518855"/>
          </a:xfrm>
          <a:prstGeom prst="ellipse">
            <a:avLst/>
          </a:prstGeom>
          <a:solidFill>
            <a:srgbClr val="DD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8A1D8C-D2A3-EF47-AD38-45FBD019C91C}"/>
              </a:ext>
            </a:extLst>
          </p:cNvPr>
          <p:cNvSpPr/>
          <p:nvPr/>
        </p:nvSpPr>
        <p:spPr>
          <a:xfrm>
            <a:off x="1136388" y="1464026"/>
            <a:ext cx="1518855" cy="1518855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A575B6-503C-744A-BFD8-717D6F2B8814}"/>
              </a:ext>
            </a:extLst>
          </p:cNvPr>
          <p:cNvSpPr/>
          <p:nvPr/>
        </p:nvSpPr>
        <p:spPr>
          <a:xfrm>
            <a:off x="4567749" y="1497094"/>
            <a:ext cx="1491303" cy="1518855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EA4E21-390E-1D4C-A1FD-6583FAC7CE04}"/>
              </a:ext>
            </a:extLst>
          </p:cNvPr>
          <p:cNvSpPr txBox="1"/>
          <p:nvPr/>
        </p:nvSpPr>
        <p:spPr>
          <a:xfrm>
            <a:off x="1544061" y="1671442"/>
            <a:ext cx="82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Palatino Linotype" panose="02040502050505030304" pitchFamily="18" charset="0"/>
              </a:rPr>
              <a:t>y</a:t>
            </a:r>
            <a:r>
              <a:rPr lang="en-US" sz="5400" b="1" baseline="-250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E5561A-F4D9-2441-A199-BF59D538BFC5}"/>
              </a:ext>
            </a:extLst>
          </p:cNvPr>
          <p:cNvSpPr txBox="1"/>
          <p:nvPr/>
        </p:nvSpPr>
        <p:spPr>
          <a:xfrm rot="13120020">
            <a:off x="1941346" y="3591725"/>
            <a:ext cx="866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-4.4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FFF79-23BD-2846-9C13-69C81D280442}"/>
              </a:ext>
            </a:extLst>
          </p:cNvPr>
          <p:cNvSpPr txBox="1"/>
          <p:nvPr/>
        </p:nvSpPr>
        <p:spPr>
          <a:xfrm>
            <a:off x="3223577" y="1563697"/>
            <a:ext cx="99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3.0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2BE3B1-9258-414B-9A3F-360A6ECDEECC}"/>
              </a:ext>
            </a:extLst>
          </p:cNvPr>
          <p:cNvSpPr txBox="1"/>
          <p:nvPr/>
        </p:nvSpPr>
        <p:spPr>
          <a:xfrm rot="2522472">
            <a:off x="2668228" y="2829945"/>
            <a:ext cx="99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-0.1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DE61DE-3DC9-7140-9890-F887051DA3C2}"/>
              </a:ext>
            </a:extLst>
          </p:cNvPr>
          <p:cNvSpPr txBox="1"/>
          <p:nvPr/>
        </p:nvSpPr>
        <p:spPr>
          <a:xfrm rot="18794307">
            <a:off x="3954461" y="2801362"/>
            <a:ext cx="83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0.8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A74561-3822-F74E-8C60-364B11054250}"/>
              </a:ext>
            </a:extLst>
          </p:cNvPr>
          <p:cNvSpPr txBox="1"/>
          <p:nvPr/>
        </p:nvSpPr>
        <p:spPr>
          <a:xfrm>
            <a:off x="4931278" y="1762278"/>
            <a:ext cx="92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Palatino Linotype" panose="02040502050505030304" pitchFamily="18" charset="0"/>
              </a:rPr>
              <a:t>y</a:t>
            </a:r>
            <a:r>
              <a:rPr lang="en-US" sz="5400" b="1" baseline="-25000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4D3CEB-5E94-B840-A145-884A909F9F61}"/>
              </a:ext>
            </a:extLst>
          </p:cNvPr>
          <p:cNvSpPr txBox="1"/>
          <p:nvPr/>
        </p:nvSpPr>
        <p:spPr>
          <a:xfrm>
            <a:off x="3349724" y="3802950"/>
            <a:ext cx="94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Palatino Linotype" panose="02040502050505030304" pitchFamily="18" charset="0"/>
              </a:rPr>
              <a:t>y</a:t>
            </a:r>
            <a:r>
              <a:rPr lang="en-US" sz="5400" b="1" baseline="-25000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EF503C-8BFA-6347-AEB5-771E252F2165}"/>
              </a:ext>
            </a:extLst>
          </p:cNvPr>
          <p:cNvSpPr txBox="1"/>
          <p:nvPr/>
        </p:nvSpPr>
        <p:spPr>
          <a:xfrm>
            <a:off x="7705790" y="4667087"/>
            <a:ext cx="309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alatino Linotype" panose="02040502050505030304" pitchFamily="18" charset="0"/>
              </a:rPr>
              <a:t>   0         0     -4.4 </a:t>
            </a:r>
          </a:p>
          <a:p>
            <a:r>
              <a:rPr lang="en-US" sz="3200" dirty="0">
                <a:latin typeface="Palatino Linotype" panose="02040502050505030304" pitchFamily="18" charset="0"/>
              </a:rPr>
              <a:t>   3.0      0        0</a:t>
            </a:r>
          </a:p>
          <a:p>
            <a:r>
              <a:rPr lang="en-US" sz="3200" dirty="0">
                <a:latin typeface="Palatino Linotype" panose="02040502050505030304" pitchFamily="18" charset="0"/>
              </a:rPr>
              <a:t>  -0.1     0.8      0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36FE43-2C73-9D48-B883-224E96BE3AF1}"/>
              </a:ext>
            </a:extLst>
          </p:cNvPr>
          <p:cNvSpPr txBox="1"/>
          <p:nvPr/>
        </p:nvSpPr>
        <p:spPr>
          <a:xfrm>
            <a:off x="7280339" y="204112"/>
            <a:ext cx="38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Adjacency Matrix      A</a:t>
            </a:r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F21CF479-02F3-CB4B-BE2D-258FCEAB6D53}"/>
              </a:ext>
            </a:extLst>
          </p:cNvPr>
          <p:cNvSpPr/>
          <p:nvPr/>
        </p:nvSpPr>
        <p:spPr>
          <a:xfrm>
            <a:off x="7789731" y="4738199"/>
            <a:ext cx="3042132" cy="1568988"/>
          </a:xfrm>
          <a:prstGeom prst="bracketPair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uble Bracket 50">
            <a:extLst>
              <a:ext uri="{FF2B5EF4-FFF2-40B4-BE49-F238E27FC236}">
                <a16:creationId xmlns:a16="http://schemas.microsoft.com/office/drawing/2014/main" id="{1CDF989A-C12D-CB4F-856C-CCA9F9189E2A}"/>
              </a:ext>
            </a:extLst>
          </p:cNvPr>
          <p:cNvSpPr/>
          <p:nvPr/>
        </p:nvSpPr>
        <p:spPr>
          <a:xfrm>
            <a:off x="7872214" y="1295734"/>
            <a:ext cx="2784812" cy="1356703"/>
          </a:xfrm>
          <a:prstGeom prst="bracketPair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E9370D-C9F8-4A44-96C0-AFFBEB8C4F81}"/>
              </a:ext>
            </a:extLst>
          </p:cNvPr>
          <p:cNvSpPr txBox="1"/>
          <p:nvPr/>
        </p:nvSpPr>
        <p:spPr>
          <a:xfrm>
            <a:off x="9894609" y="1251294"/>
            <a:ext cx="563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DAD116-28F1-DF44-A195-432E3A18B12A}"/>
              </a:ext>
            </a:extLst>
          </p:cNvPr>
          <p:cNvSpPr txBox="1"/>
          <p:nvPr/>
        </p:nvSpPr>
        <p:spPr>
          <a:xfrm>
            <a:off x="8228230" y="1675754"/>
            <a:ext cx="563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117E0F-B332-FD4A-89C8-7BDD7A2988B2}"/>
              </a:ext>
            </a:extLst>
          </p:cNvPr>
          <p:cNvSpPr txBox="1"/>
          <p:nvPr/>
        </p:nvSpPr>
        <p:spPr>
          <a:xfrm>
            <a:off x="9061419" y="2184004"/>
            <a:ext cx="563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D1D8DB-143E-6346-96A0-4BB6A63D403C}"/>
              </a:ext>
            </a:extLst>
          </p:cNvPr>
          <p:cNvSpPr txBox="1"/>
          <p:nvPr/>
        </p:nvSpPr>
        <p:spPr>
          <a:xfrm>
            <a:off x="7222152" y="1204202"/>
            <a:ext cx="587124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1</a:t>
            </a:r>
          </a:p>
          <a:p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2</a:t>
            </a:r>
          </a:p>
          <a:p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3</a:t>
            </a:r>
          </a:p>
          <a:p>
            <a:endParaRPr lang="en-US" sz="28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A9BD34-504E-564C-95C5-2CEFC3A8FD15}"/>
              </a:ext>
            </a:extLst>
          </p:cNvPr>
          <p:cNvSpPr txBox="1"/>
          <p:nvPr/>
        </p:nvSpPr>
        <p:spPr>
          <a:xfrm>
            <a:off x="8170191" y="675266"/>
            <a:ext cx="210710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1        </a:t>
            </a:r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2        </a:t>
            </a:r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3</a:t>
            </a:r>
          </a:p>
          <a:p>
            <a:endParaRPr lang="en-US" sz="28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C6F2D9-BDD6-2D4B-B476-394F1C8A244E}"/>
              </a:ext>
            </a:extLst>
          </p:cNvPr>
          <p:cNvSpPr txBox="1"/>
          <p:nvPr/>
        </p:nvSpPr>
        <p:spPr>
          <a:xfrm>
            <a:off x="8240089" y="2157509"/>
            <a:ext cx="563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DA01DC-D665-974C-B816-481E6FEF34E7}"/>
              </a:ext>
            </a:extLst>
          </p:cNvPr>
          <p:cNvSpPr txBox="1"/>
          <p:nvPr/>
        </p:nvSpPr>
        <p:spPr>
          <a:xfrm>
            <a:off x="7428882" y="3555136"/>
            <a:ext cx="38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Coefficient Matrix    C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E722173-025D-E04E-BA37-8E731BF7DD7D}"/>
              </a:ext>
            </a:extLst>
          </p:cNvPr>
          <p:cNvSpPr/>
          <p:nvPr/>
        </p:nvSpPr>
        <p:spPr>
          <a:xfrm rot="19424871">
            <a:off x="6892122" y="2739888"/>
            <a:ext cx="930910" cy="522514"/>
          </a:xfrm>
          <a:prstGeom prst="rightArrow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90107C-022F-324D-B25F-A7DE4EEDAEF2}"/>
              </a:ext>
            </a:extLst>
          </p:cNvPr>
          <p:cNvSpPr txBox="1"/>
          <p:nvPr/>
        </p:nvSpPr>
        <p:spPr>
          <a:xfrm>
            <a:off x="7076750" y="4726439"/>
            <a:ext cx="587124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1</a:t>
            </a:r>
          </a:p>
          <a:p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2</a:t>
            </a:r>
          </a:p>
          <a:p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3</a:t>
            </a:r>
          </a:p>
          <a:p>
            <a:endParaRPr lang="en-US" sz="28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EDBC15-D465-4446-B38A-AAFA22601B7B}"/>
              </a:ext>
            </a:extLst>
          </p:cNvPr>
          <p:cNvSpPr txBox="1"/>
          <p:nvPr/>
        </p:nvSpPr>
        <p:spPr>
          <a:xfrm>
            <a:off x="8002835" y="4111511"/>
            <a:ext cx="249110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1           </a:t>
            </a:r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2           </a:t>
            </a:r>
            <a:r>
              <a:rPr lang="en-US" sz="2800" b="1" dirty="0">
                <a:latin typeface="Palatino Linotype" panose="02040502050505030304" pitchFamily="18" charset="0"/>
              </a:rPr>
              <a:t>y</a:t>
            </a:r>
            <a:r>
              <a:rPr lang="en-US" sz="2800" b="1" baseline="-25000" dirty="0">
                <a:latin typeface="Palatino Linotype" panose="02040502050505030304" pitchFamily="18" charset="0"/>
              </a:rPr>
              <a:t>3</a:t>
            </a:r>
          </a:p>
          <a:p>
            <a:endParaRPr lang="en-US" sz="28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315386-7770-0B4D-B989-E12D2C8E2D0B}"/>
              </a:ext>
            </a:extLst>
          </p:cNvPr>
          <p:cNvSpPr txBox="1"/>
          <p:nvPr/>
        </p:nvSpPr>
        <p:spPr>
          <a:xfrm rot="21227670">
            <a:off x="5386554" y="3253864"/>
            <a:ext cx="2368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8504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2" grpId="0" animBg="1"/>
      <p:bldP spid="33" grpId="0" animBg="1"/>
      <p:bldP spid="34" grpId="0" animBg="1"/>
      <p:bldP spid="35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9" grpId="0"/>
      <p:bldP spid="50" grpId="0" animBg="1"/>
      <p:bldP spid="51" grpId="0" animBg="1"/>
      <p:bldP spid="53" grpId="0"/>
      <p:bldP spid="54" grpId="0"/>
      <p:bldP spid="55" grpId="0"/>
      <p:bldP spid="57" grpId="0"/>
      <p:bldP spid="58" grpId="0"/>
      <p:bldP spid="59" grpId="0"/>
      <p:bldP spid="60" grpId="0"/>
      <p:bldP spid="4" grpId="1" animBg="1"/>
      <p:bldP spid="61" grpId="0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What do I do?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574DDE-DFF5-114D-B8EB-AADE0B8BD2D3}"/>
              </a:ext>
            </a:extLst>
          </p:cNvPr>
          <p:cNvGrpSpPr/>
          <p:nvPr/>
        </p:nvGrpSpPr>
        <p:grpSpPr>
          <a:xfrm>
            <a:off x="8004520" y="3532681"/>
            <a:ext cx="3487060" cy="2596887"/>
            <a:chOff x="1163940" y="1497094"/>
            <a:chExt cx="4895112" cy="36454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427FCC-A26F-704A-B534-8EF128222687}"/>
                </a:ext>
              </a:extLst>
            </p:cNvPr>
            <p:cNvGrpSpPr/>
            <p:nvPr/>
          </p:nvGrpSpPr>
          <p:grpSpPr>
            <a:xfrm>
              <a:off x="1163940" y="1497094"/>
              <a:ext cx="1491303" cy="1485787"/>
              <a:chOff x="1163940" y="1497094"/>
              <a:chExt cx="1491303" cy="148578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A8A1D8C-D2A3-EF47-AD38-45FBD019C91C}"/>
                  </a:ext>
                </a:extLst>
              </p:cNvPr>
              <p:cNvSpPr/>
              <p:nvPr/>
            </p:nvSpPr>
            <p:spPr>
              <a:xfrm>
                <a:off x="1163940" y="1497094"/>
                <a:ext cx="1491303" cy="148578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EA4E21-390E-1D4C-A1FD-6583FAC7CE04}"/>
                  </a:ext>
                </a:extLst>
              </p:cNvPr>
              <p:cNvSpPr txBox="1"/>
              <p:nvPr/>
            </p:nvSpPr>
            <p:spPr>
              <a:xfrm>
                <a:off x="1459084" y="1671442"/>
                <a:ext cx="906650" cy="9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Palatino Linotype" panose="02040502050505030304" pitchFamily="18" charset="0"/>
                  </a:rPr>
                  <a:t>y</a:t>
                </a:r>
                <a:r>
                  <a:rPr lang="en-US" sz="4000" b="1" baseline="-25000" dirty="0">
                    <a:latin typeface="Palatino Linotype" panose="02040502050505030304" pitchFamily="18" charset="0"/>
                  </a:rPr>
                  <a:t>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44010B-09DA-B844-B4A2-C6AEA77517CB}"/>
                </a:ext>
              </a:extLst>
            </p:cNvPr>
            <p:cNvGrpSpPr/>
            <p:nvPr/>
          </p:nvGrpSpPr>
          <p:grpSpPr>
            <a:xfrm>
              <a:off x="1801609" y="1563697"/>
              <a:ext cx="3065233" cy="2520469"/>
              <a:chOff x="1801609" y="1563697"/>
              <a:chExt cx="3065233" cy="2520469"/>
            </a:xfrm>
          </p:grpSpPr>
          <p:sp>
            <p:nvSpPr>
              <p:cNvPr id="32" name="Arrow: Right 30">
                <a:extLst>
                  <a:ext uri="{FF2B5EF4-FFF2-40B4-BE49-F238E27FC236}">
                    <a16:creationId xmlns:a16="http://schemas.microsoft.com/office/drawing/2014/main" id="{5B55783D-1804-274C-A35D-532DB80347FE}"/>
                  </a:ext>
                </a:extLst>
              </p:cNvPr>
              <p:cNvSpPr/>
              <p:nvPr/>
            </p:nvSpPr>
            <p:spPr>
              <a:xfrm>
                <a:off x="2659964" y="2011759"/>
                <a:ext cx="1907785" cy="340762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Arrow: Right 31">
                <a:extLst>
                  <a:ext uri="{FF2B5EF4-FFF2-40B4-BE49-F238E27FC236}">
                    <a16:creationId xmlns:a16="http://schemas.microsoft.com/office/drawing/2014/main" id="{A9430606-EFE6-DF42-AEE7-F18185E466B9}"/>
                  </a:ext>
                </a:extLst>
              </p:cNvPr>
              <p:cNvSpPr/>
              <p:nvPr/>
            </p:nvSpPr>
            <p:spPr>
              <a:xfrm rot="2486031">
                <a:off x="2137489" y="3115021"/>
                <a:ext cx="1373872" cy="322922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Arrow: Right 23">
                <a:extLst>
                  <a:ext uri="{FF2B5EF4-FFF2-40B4-BE49-F238E27FC236}">
                    <a16:creationId xmlns:a16="http://schemas.microsoft.com/office/drawing/2014/main" id="{940CC878-5B2A-1D45-B27B-DA417FC370A5}"/>
                  </a:ext>
                </a:extLst>
              </p:cNvPr>
              <p:cNvSpPr/>
              <p:nvPr/>
            </p:nvSpPr>
            <p:spPr>
              <a:xfrm rot="7759920">
                <a:off x="3980551" y="3082051"/>
                <a:ext cx="1446188" cy="326395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Arrow: Right 18">
                <a:extLst>
                  <a:ext uri="{FF2B5EF4-FFF2-40B4-BE49-F238E27FC236}">
                    <a16:creationId xmlns:a16="http://schemas.microsoft.com/office/drawing/2014/main" id="{4A3DCD66-37AB-4A44-A5B3-EFFB640AED48}"/>
                  </a:ext>
                </a:extLst>
              </p:cNvPr>
              <p:cNvSpPr/>
              <p:nvPr/>
            </p:nvSpPr>
            <p:spPr>
              <a:xfrm rot="13370527">
                <a:off x="1801609" y="3350093"/>
                <a:ext cx="1494510" cy="296131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E5561A-F4D9-2441-A199-BF59D538BFC5}"/>
                  </a:ext>
                </a:extLst>
              </p:cNvPr>
              <p:cNvSpPr txBox="1"/>
              <p:nvPr/>
            </p:nvSpPr>
            <p:spPr>
              <a:xfrm rot="13369323">
                <a:off x="1941346" y="3684056"/>
                <a:ext cx="8666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Palatino Linotype" panose="02040502050505030304" pitchFamily="18" charset="0"/>
                  </a:rPr>
                  <a:t>-4.4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9FFF79-23BD-2846-9C13-69C81D280442}"/>
                  </a:ext>
                </a:extLst>
              </p:cNvPr>
              <p:cNvSpPr txBox="1"/>
              <p:nvPr/>
            </p:nvSpPr>
            <p:spPr>
              <a:xfrm>
                <a:off x="3223577" y="1563697"/>
                <a:ext cx="993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Palatino Linotype" panose="02040502050505030304" pitchFamily="18" charset="0"/>
                  </a:rPr>
                  <a:t>3.0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42BE3B1-9258-414B-9A3F-360A6ECDEECC}"/>
                  </a:ext>
                </a:extLst>
              </p:cNvPr>
              <p:cNvSpPr txBox="1"/>
              <p:nvPr/>
            </p:nvSpPr>
            <p:spPr>
              <a:xfrm rot="2522472">
                <a:off x="2668228" y="2922276"/>
                <a:ext cx="997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Palatino Linotype" panose="02040502050505030304" pitchFamily="18" charset="0"/>
                  </a:rPr>
                  <a:t>-0.1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DE61DE-3DC9-7140-9890-F887051DA3C2}"/>
                  </a:ext>
                </a:extLst>
              </p:cNvPr>
              <p:cNvSpPr txBox="1"/>
              <p:nvPr/>
            </p:nvSpPr>
            <p:spPr>
              <a:xfrm rot="18794307">
                <a:off x="3954461" y="2893693"/>
                <a:ext cx="8343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Palatino Linotype" panose="02040502050505030304" pitchFamily="18" charset="0"/>
                  </a:rPr>
                  <a:t>0.8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425D7A-0FD6-B44F-A650-D9942904F1A2}"/>
                </a:ext>
              </a:extLst>
            </p:cNvPr>
            <p:cNvGrpSpPr/>
            <p:nvPr/>
          </p:nvGrpSpPr>
          <p:grpSpPr>
            <a:xfrm>
              <a:off x="4567749" y="1497094"/>
              <a:ext cx="1491303" cy="1518855"/>
              <a:chOff x="4567749" y="1497094"/>
              <a:chExt cx="1491303" cy="151885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A575B6-503C-744A-BFD8-717D6F2B8814}"/>
                  </a:ext>
                </a:extLst>
              </p:cNvPr>
              <p:cNvSpPr/>
              <p:nvPr/>
            </p:nvSpPr>
            <p:spPr>
              <a:xfrm>
                <a:off x="4567749" y="1497094"/>
                <a:ext cx="1491303" cy="1518855"/>
              </a:xfrm>
              <a:prstGeom prst="ellipse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A74561-3822-F74E-8C60-364B11054250}"/>
                  </a:ext>
                </a:extLst>
              </p:cNvPr>
              <p:cNvSpPr txBox="1"/>
              <p:nvPr/>
            </p:nvSpPr>
            <p:spPr>
              <a:xfrm>
                <a:off x="4850077" y="1631165"/>
                <a:ext cx="926645" cy="70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Palatino Linotype" panose="02040502050505030304" pitchFamily="18" charset="0"/>
                  </a:rPr>
                  <a:t>y</a:t>
                </a:r>
                <a:r>
                  <a:rPr lang="en-US" sz="4000" b="1" baseline="-25000" dirty="0">
                    <a:latin typeface="Palatino Linotype" panose="02040502050505030304" pitchFamily="18" charset="0"/>
                  </a:rPr>
                  <a:t>2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55C2011-CCA1-9E41-B727-B979F0B7302A}"/>
                </a:ext>
              </a:extLst>
            </p:cNvPr>
            <p:cNvGrpSpPr/>
            <p:nvPr/>
          </p:nvGrpSpPr>
          <p:grpSpPr>
            <a:xfrm>
              <a:off x="2999716" y="3623731"/>
              <a:ext cx="1486495" cy="1518855"/>
              <a:chOff x="2999716" y="3623731"/>
              <a:chExt cx="1486495" cy="151885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ECED36-168D-FC49-AC6E-B5E8D6CC94B0}"/>
                  </a:ext>
                </a:extLst>
              </p:cNvPr>
              <p:cNvSpPr/>
              <p:nvPr/>
            </p:nvSpPr>
            <p:spPr>
              <a:xfrm>
                <a:off x="2999716" y="3623731"/>
                <a:ext cx="1486495" cy="1518855"/>
              </a:xfrm>
              <a:prstGeom prst="ellipse">
                <a:avLst/>
              </a:prstGeom>
              <a:solidFill>
                <a:srgbClr val="DD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4D3CEB-5E94-B840-A145-884A909F9F61}"/>
                  </a:ext>
                </a:extLst>
              </p:cNvPr>
              <p:cNvSpPr txBox="1"/>
              <p:nvPr/>
            </p:nvSpPr>
            <p:spPr>
              <a:xfrm>
                <a:off x="3281397" y="3813914"/>
                <a:ext cx="9452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Palatino Linotype" panose="02040502050505030304" pitchFamily="18" charset="0"/>
                  </a:rPr>
                  <a:t>y</a:t>
                </a:r>
                <a:r>
                  <a:rPr lang="en-US" sz="4000" b="1" baseline="-25000" dirty="0">
                    <a:latin typeface="Palatino Linotype" panose="02040502050505030304" pitchFamily="18" charset="0"/>
                  </a:rPr>
                  <a:t>3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63411CE-38CA-D040-AAA1-AB8D51D2C824}"/>
              </a:ext>
            </a:extLst>
          </p:cNvPr>
          <p:cNvSpPr txBox="1"/>
          <p:nvPr/>
        </p:nvSpPr>
        <p:spPr>
          <a:xfrm>
            <a:off x="761262" y="1423445"/>
            <a:ext cx="699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My goal is to estimate the network  - matrix </a:t>
            </a:r>
            <a:r>
              <a:rPr lang="en-US" sz="2000" b="1" dirty="0">
                <a:latin typeface="Palatino" pitchFamily="2" charset="77"/>
                <a:ea typeface="Palatino" pitchFamily="2" charset="77"/>
              </a:rPr>
              <a:t>C</a:t>
            </a:r>
            <a:r>
              <a:rPr lang="en-US" sz="2000" dirty="0">
                <a:latin typeface="Palatino" pitchFamily="2" charset="77"/>
                <a:ea typeface="Palatino" pitchFamily="2" charset="77"/>
              </a:rPr>
              <a:t> and matrix </a:t>
            </a:r>
            <a:r>
              <a:rPr lang="en-US" sz="2000" b="1" dirty="0">
                <a:latin typeface="Palatino" pitchFamily="2" charset="77"/>
                <a:ea typeface="Palatino" pitchFamily="2" charset="77"/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58D16E-2FAB-8040-95BE-F0BA338098E1}"/>
              </a:ext>
            </a:extLst>
          </p:cNvPr>
          <p:cNvSpPr txBox="1"/>
          <p:nvPr/>
        </p:nvSpPr>
        <p:spPr>
          <a:xfrm>
            <a:off x="680454" y="2096440"/>
            <a:ext cx="699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 Use Bayesian inference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00C24E-3EBC-6E40-96B4-3D8085B09F7F}"/>
              </a:ext>
            </a:extLst>
          </p:cNvPr>
          <p:cNvSpPr txBox="1"/>
          <p:nvPr/>
        </p:nvSpPr>
        <p:spPr>
          <a:xfrm>
            <a:off x="1077140" y="2599368"/>
            <a:ext cx="377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- Find the posterior distribution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33D94A-713F-6645-B2CA-A6B40E08506E}"/>
              </a:ext>
            </a:extLst>
          </p:cNvPr>
          <p:cNvSpPr txBox="1"/>
          <p:nvPr/>
        </p:nvSpPr>
        <p:spPr>
          <a:xfrm>
            <a:off x="1077140" y="3112096"/>
            <a:ext cx="6089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- No direct way. Use MC methods  </a:t>
            </a:r>
            <a:br>
              <a:rPr lang="en-US" sz="2000" dirty="0">
                <a:latin typeface="Palatino" pitchFamily="2" charset="77"/>
                <a:ea typeface="Palatino" pitchFamily="2" charset="77"/>
              </a:rPr>
            </a:br>
            <a:r>
              <a:rPr lang="en-US" sz="2000" dirty="0">
                <a:latin typeface="Palatino" pitchFamily="2" charset="77"/>
                <a:ea typeface="Palatino" pitchFamily="2" charset="77"/>
              </a:rPr>
              <a:t>(I use MCMC, Sequential MC)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641C43-5354-D748-B9D4-6DFFE05C956E}"/>
              </a:ext>
            </a:extLst>
          </p:cNvPr>
          <p:cNvSpPr txBox="1"/>
          <p:nvPr/>
        </p:nvSpPr>
        <p:spPr>
          <a:xfrm>
            <a:off x="701363" y="4190980"/>
            <a:ext cx="699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Challenges?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CD1719-5D51-C247-872A-1561BDAE3D3C}"/>
              </a:ext>
            </a:extLst>
          </p:cNvPr>
          <p:cNvSpPr txBox="1"/>
          <p:nvPr/>
        </p:nvSpPr>
        <p:spPr>
          <a:xfrm>
            <a:off x="1101736" y="5058917"/>
            <a:ext cx="699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- Sparsity!!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FB19D4-9F5F-2945-9B7D-1A2B5CC1FF04}"/>
              </a:ext>
            </a:extLst>
          </p:cNvPr>
          <p:cNvSpPr txBox="1"/>
          <p:nvPr/>
        </p:nvSpPr>
        <p:spPr>
          <a:xfrm>
            <a:off x="1101736" y="4687919"/>
            <a:ext cx="7179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- Huge number of unknown parameters!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5640C7-E013-D847-97D5-ADA4F308CD53}"/>
              </a:ext>
            </a:extLst>
          </p:cNvPr>
          <p:cNvSpPr txBox="1"/>
          <p:nvPr/>
        </p:nvSpPr>
        <p:spPr>
          <a:xfrm>
            <a:off x="1077140" y="5459027"/>
            <a:ext cx="699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- The network may vary (eventually)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64795-4156-3A4C-92D7-943A2623916F}"/>
              </a:ext>
            </a:extLst>
          </p:cNvPr>
          <p:cNvSpPr txBox="1"/>
          <p:nvPr/>
        </p:nvSpPr>
        <p:spPr>
          <a:xfrm>
            <a:off x="1101736" y="5830025"/>
            <a:ext cx="699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- Model selection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0E35F51-1213-4C46-9931-4B1840E66E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77" y="2565551"/>
            <a:ext cx="1749258" cy="3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6" grpId="1"/>
      <p:bldP spid="64" grpId="0"/>
      <p:bldP spid="65" grpId="0"/>
      <p:bldP spid="66" grpId="0"/>
      <p:bldP spid="67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Currently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6D9034-C6C6-7F40-939C-B203CAAE8E35}"/>
              </a:ext>
            </a:extLst>
          </p:cNvPr>
          <p:cNvSpPr txBox="1"/>
          <p:nvPr/>
        </p:nvSpPr>
        <p:spPr>
          <a:xfrm>
            <a:off x="777473" y="2269272"/>
            <a:ext cx="695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I constructed 7 different strategies based on Gibbs samplers 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025964-DBED-CC45-AC72-5E3B4C523BCB}"/>
              </a:ext>
            </a:extLst>
          </p:cNvPr>
          <p:cNvSpPr txBox="1"/>
          <p:nvPr/>
        </p:nvSpPr>
        <p:spPr>
          <a:xfrm>
            <a:off x="779846" y="1831009"/>
            <a:ext cx="695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I use a Gibbs sampler – an MCMC method 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C63DC8-ECBB-F14B-89F7-FCDA11C8B76E}"/>
              </a:ext>
            </a:extLst>
          </p:cNvPr>
          <p:cNvGrpSpPr/>
          <p:nvPr/>
        </p:nvGrpSpPr>
        <p:grpSpPr>
          <a:xfrm>
            <a:off x="9137377" y="434048"/>
            <a:ext cx="2034205" cy="1560761"/>
            <a:chOff x="1163940" y="1386771"/>
            <a:chExt cx="4895112" cy="375581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581A2C-2AB3-0246-9F11-2F451EC1362D}"/>
                </a:ext>
              </a:extLst>
            </p:cNvPr>
            <p:cNvGrpSpPr/>
            <p:nvPr/>
          </p:nvGrpSpPr>
          <p:grpSpPr>
            <a:xfrm>
              <a:off x="1163940" y="1497094"/>
              <a:ext cx="1491303" cy="1485787"/>
              <a:chOff x="1163940" y="1497094"/>
              <a:chExt cx="1491303" cy="1485787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A3CFF6E-47DA-E24C-AF50-A00CAEBF827E}"/>
                  </a:ext>
                </a:extLst>
              </p:cNvPr>
              <p:cNvSpPr/>
              <p:nvPr/>
            </p:nvSpPr>
            <p:spPr>
              <a:xfrm>
                <a:off x="1163940" y="1497094"/>
                <a:ext cx="1491303" cy="148578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0D8EC6-F312-A343-AEA5-C74F2C3B26A9}"/>
                  </a:ext>
                </a:extLst>
              </p:cNvPr>
              <p:cNvSpPr txBox="1"/>
              <p:nvPr/>
            </p:nvSpPr>
            <p:spPr>
              <a:xfrm>
                <a:off x="1404999" y="1671443"/>
                <a:ext cx="960733" cy="88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Palatino Linotype" panose="02040502050505030304" pitchFamily="18" charset="0"/>
                  </a:rPr>
                  <a:t>y</a:t>
                </a:r>
                <a:r>
                  <a:rPr lang="en-US" b="1" baseline="-25000" dirty="0">
                    <a:latin typeface="Palatino Linotype" panose="02040502050505030304" pitchFamily="18" charset="0"/>
                  </a:rPr>
                  <a:t>1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92D2B3F-7964-1E49-83D3-F031E1F443A9}"/>
                </a:ext>
              </a:extLst>
            </p:cNvPr>
            <p:cNvGrpSpPr/>
            <p:nvPr/>
          </p:nvGrpSpPr>
          <p:grpSpPr>
            <a:xfrm>
              <a:off x="1801609" y="1386771"/>
              <a:ext cx="3065233" cy="2766355"/>
              <a:chOff x="1801609" y="1386771"/>
              <a:chExt cx="3065233" cy="2766355"/>
            </a:xfrm>
          </p:grpSpPr>
          <p:sp>
            <p:nvSpPr>
              <p:cNvPr id="58" name="Arrow: Right 30">
                <a:extLst>
                  <a:ext uri="{FF2B5EF4-FFF2-40B4-BE49-F238E27FC236}">
                    <a16:creationId xmlns:a16="http://schemas.microsoft.com/office/drawing/2014/main" id="{962590B5-BA92-324D-BC6F-FD2704C1A972}"/>
                  </a:ext>
                </a:extLst>
              </p:cNvPr>
              <p:cNvSpPr/>
              <p:nvPr/>
            </p:nvSpPr>
            <p:spPr>
              <a:xfrm>
                <a:off x="2659964" y="2011759"/>
                <a:ext cx="1907785" cy="340762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Arrow: Right 31">
                <a:extLst>
                  <a:ext uri="{FF2B5EF4-FFF2-40B4-BE49-F238E27FC236}">
                    <a16:creationId xmlns:a16="http://schemas.microsoft.com/office/drawing/2014/main" id="{3CF82894-58FA-434A-8988-ABE25B456102}"/>
                  </a:ext>
                </a:extLst>
              </p:cNvPr>
              <p:cNvSpPr/>
              <p:nvPr/>
            </p:nvSpPr>
            <p:spPr>
              <a:xfrm rot="2486031">
                <a:off x="2137489" y="3115021"/>
                <a:ext cx="1373872" cy="322922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Arrow: Right 23">
                <a:extLst>
                  <a:ext uri="{FF2B5EF4-FFF2-40B4-BE49-F238E27FC236}">
                    <a16:creationId xmlns:a16="http://schemas.microsoft.com/office/drawing/2014/main" id="{925DC766-5A78-7249-B975-91E2586839B2}"/>
                  </a:ext>
                </a:extLst>
              </p:cNvPr>
              <p:cNvSpPr/>
              <p:nvPr/>
            </p:nvSpPr>
            <p:spPr>
              <a:xfrm rot="7759920">
                <a:off x="3980551" y="3082051"/>
                <a:ext cx="1446188" cy="326395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Arrow: Right 18">
                <a:extLst>
                  <a:ext uri="{FF2B5EF4-FFF2-40B4-BE49-F238E27FC236}">
                    <a16:creationId xmlns:a16="http://schemas.microsoft.com/office/drawing/2014/main" id="{B5A5D5DE-F378-E24B-89A8-3FF3E4C6F47D}"/>
                  </a:ext>
                </a:extLst>
              </p:cNvPr>
              <p:cNvSpPr/>
              <p:nvPr/>
            </p:nvSpPr>
            <p:spPr>
              <a:xfrm rot="13370527">
                <a:off x="1801609" y="3350093"/>
                <a:ext cx="1494510" cy="296131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1E0647-8945-424D-BA7E-F8B48F77BF9C}"/>
                  </a:ext>
                </a:extLst>
              </p:cNvPr>
              <p:cNvSpPr txBox="1"/>
              <p:nvPr/>
            </p:nvSpPr>
            <p:spPr>
              <a:xfrm rot="13369323">
                <a:off x="1824665" y="3523588"/>
                <a:ext cx="1001316" cy="629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Palatino Linotype" panose="02040502050505030304" pitchFamily="18" charset="0"/>
                  </a:rPr>
                  <a:t>-4.4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54CD61-B600-E64B-BD3D-AB697414198E}"/>
                  </a:ext>
                </a:extLst>
              </p:cNvPr>
              <p:cNvSpPr txBox="1"/>
              <p:nvPr/>
            </p:nvSpPr>
            <p:spPr>
              <a:xfrm>
                <a:off x="3078229" y="1386771"/>
                <a:ext cx="1113557" cy="666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Palatino Linotype" panose="02040502050505030304" pitchFamily="18" charset="0"/>
                  </a:rPr>
                  <a:t>3.0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718FB0F-7494-B54B-A811-0485903FF818}"/>
                  </a:ext>
                </a:extLst>
              </p:cNvPr>
              <p:cNvSpPr txBox="1"/>
              <p:nvPr/>
            </p:nvSpPr>
            <p:spPr>
              <a:xfrm rot="2522472">
                <a:off x="2554642" y="2726525"/>
                <a:ext cx="997983" cy="629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Palatino Linotype" panose="02040502050505030304" pitchFamily="18" charset="0"/>
                  </a:rPr>
                  <a:t>-0.1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927266-F663-AB4B-9235-F0FE440F5F89}"/>
                  </a:ext>
                </a:extLst>
              </p:cNvPr>
              <p:cNvSpPr txBox="1"/>
              <p:nvPr/>
            </p:nvSpPr>
            <p:spPr>
              <a:xfrm rot="18794307">
                <a:off x="3949356" y="2812277"/>
                <a:ext cx="914995" cy="629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Palatino Linotype" panose="02040502050505030304" pitchFamily="18" charset="0"/>
                  </a:rPr>
                  <a:t>0.8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C356677-0734-C14D-9CD1-A9612F36FB66}"/>
                </a:ext>
              </a:extLst>
            </p:cNvPr>
            <p:cNvGrpSpPr/>
            <p:nvPr/>
          </p:nvGrpSpPr>
          <p:grpSpPr>
            <a:xfrm>
              <a:off x="4567749" y="1497094"/>
              <a:ext cx="1491303" cy="1518855"/>
              <a:chOff x="4567749" y="1497094"/>
              <a:chExt cx="1491303" cy="151885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4B42434-AB5B-A94E-B22E-F33F8E02CB2E}"/>
                  </a:ext>
                </a:extLst>
              </p:cNvPr>
              <p:cNvSpPr/>
              <p:nvPr/>
            </p:nvSpPr>
            <p:spPr>
              <a:xfrm>
                <a:off x="4567749" y="1497094"/>
                <a:ext cx="1491303" cy="1518855"/>
              </a:xfrm>
              <a:prstGeom prst="ellipse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1EE3F23-0F1E-764D-A386-D76EE93579E1}"/>
                  </a:ext>
                </a:extLst>
              </p:cNvPr>
              <p:cNvSpPr txBox="1"/>
              <p:nvPr/>
            </p:nvSpPr>
            <p:spPr>
              <a:xfrm>
                <a:off x="4869865" y="1755796"/>
                <a:ext cx="995664" cy="88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Palatino Linotype" panose="02040502050505030304" pitchFamily="18" charset="0"/>
                  </a:rPr>
                  <a:t>y</a:t>
                </a:r>
                <a:r>
                  <a:rPr lang="en-US" b="1" baseline="-25000" dirty="0">
                    <a:latin typeface="Palatino Linotype" panose="02040502050505030304" pitchFamily="18" charset="0"/>
                  </a:rPr>
                  <a:t>2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EE1085A-743E-CE44-8B5A-11D3C4A96CBA}"/>
                </a:ext>
              </a:extLst>
            </p:cNvPr>
            <p:cNvGrpSpPr/>
            <p:nvPr/>
          </p:nvGrpSpPr>
          <p:grpSpPr>
            <a:xfrm>
              <a:off x="2999716" y="3623731"/>
              <a:ext cx="1486495" cy="1518855"/>
              <a:chOff x="2999716" y="3623731"/>
              <a:chExt cx="1486495" cy="151885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62DFC1F-A9BE-1846-AEA6-A315F459A83B}"/>
                  </a:ext>
                </a:extLst>
              </p:cNvPr>
              <p:cNvSpPr/>
              <p:nvPr/>
            </p:nvSpPr>
            <p:spPr>
              <a:xfrm>
                <a:off x="2999716" y="3623731"/>
                <a:ext cx="1486495" cy="1518855"/>
              </a:xfrm>
              <a:prstGeom prst="ellipse">
                <a:avLst/>
              </a:prstGeom>
              <a:solidFill>
                <a:srgbClr val="DD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6129F7-99AD-5B40-A2D1-3C0DA87CBD72}"/>
                  </a:ext>
                </a:extLst>
              </p:cNvPr>
              <p:cNvSpPr txBox="1"/>
              <p:nvPr/>
            </p:nvSpPr>
            <p:spPr>
              <a:xfrm>
                <a:off x="3338557" y="3859881"/>
                <a:ext cx="945272" cy="63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Palatino Linotype" panose="02040502050505030304" pitchFamily="18" charset="0"/>
                  </a:rPr>
                  <a:t>y</a:t>
                </a:r>
                <a:r>
                  <a:rPr lang="en-US" b="1" baseline="-25000" dirty="0">
                    <a:latin typeface="Palatino Linotype" panose="02040502050505030304" pitchFamily="18" charset="0"/>
                  </a:rPr>
                  <a:t>3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7829FD3-921F-7443-B48F-AB235DE8B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970" y="2982736"/>
            <a:ext cx="4527161" cy="339537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214CFA1-68C0-0942-8A3F-DADA19AF836E}"/>
              </a:ext>
            </a:extLst>
          </p:cNvPr>
          <p:cNvSpPr txBox="1"/>
          <p:nvPr/>
        </p:nvSpPr>
        <p:spPr>
          <a:xfrm>
            <a:off x="777473" y="3770163"/>
            <a:ext cx="329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Example: Estimation of </a:t>
            </a:r>
            <a:r>
              <a:rPr lang="en-US" sz="2000" b="1" dirty="0">
                <a:latin typeface="Palatino" pitchFamily="2" charset="77"/>
                <a:ea typeface="Palatino" pitchFamily="2" charset="77"/>
              </a:rPr>
              <a:t>A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2A41A08-6400-6042-93DE-19DB52F214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3" y="1284325"/>
            <a:ext cx="2849370" cy="31131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87ECF2F-3E8F-F444-BE86-C787B18D91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83" y="1315804"/>
            <a:ext cx="1769829" cy="29193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F6CAF54-37EC-7645-A742-05EB2C82A726}"/>
              </a:ext>
            </a:extLst>
          </p:cNvPr>
          <p:cNvSpPr txBox="1"/>
          <p:nvPr/>
        </p:nvSpPr>
        <p:spPr>
          <a:xfrm>
            <a:off x="777473" y="4563168"/>
            <a:ext cx="3905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0 &lt; F-score &lt; 1</a:t>
            </a:r>
          </a:p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F-score = 1  perfect estimation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AC475B-63B5-B144-8C27-D8482695DFB6}"/>
              </a:ext>
            </a:extLst>
          </p:cNvPr>
          <p:cNvSpPr txBox="1"/>
          <p:nvPr/>
        </p:nvSpPr>
        <p:spPr>
          <a:xfrm>
            <a:off x="886269" y="3248784"/>
            <a:ext cx="1830832" cy="400110"/>
          </a:xfrm>
          <a:prstGeom prst="rect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Synthetic Data</a:t>
            </a:r>
          </a:p>
        </p:txBody>
      </p:sp>
    </p:spTree>
    <p:extLst>
      <p:ext uri="{BB962C8B-B14F-4D97-AF65-F5344CB8AC3E}">
        <p14:creationId xmlns:p14="http://schemas.microsoft.com/office/powerpoint/2010/main" val="33253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72" grpId="0"/>
      <p:bldP spid="81" grpId="0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Currently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33D94A-713F-6645-B2CA-A6B40E08506E}"/>
              </a:ext>
            </a:extLst>
          </p:cNvPr>
          <p:cNvSpPr txBox="1"/>
          <p:nvPr/>
        </p:nvSpPr>
        <p:spPr>
          <a:xfrm>
            <a:off x="752087" y="2596146"/>
            <a:ext cx="438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Financial network  (dimension </a:t>
            </a:r>
            <a:r>
              <a:rPr lang="en-US" sz="2000" b="1" dirty="0">
                <a:latin typeface="Palatino" pitchFamily="2" charset="77"/>
                <a:ea typeface="Palatino" pitchFamily="2" charset="77"/>
              </a:rPr>
              <a:t>27</a:t>
            </a:r>
            <a:r>
              <a:rPr lang="en-US" sz="2000" dirty="0">
                <a:latin typeface="Palatino" pitchFamily="2" charset="77"/>
                <a:ea typeface="Palatino" pitchFamily="2" charset="77"/>
              </a:rPr>
              <a:t>)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2A41A08-6400-6042-93DE-19DB52F214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96" y="1299530"/>
            <a:ext cx="2849370" cy="31131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87ECF2F-3E8F-F444-BE86-C787B18D91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68" y="1274309"/>
            <a:ext cx="1769829" cy="29193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825120B-523E-9242-B493-B653CD5B17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15" y="2581732"/>
            <a:ext cx="657791" cy="227044"/>
          </a:xfrm>
          <a:prstGeom prst="rect">
            <a:avLst/>
          </a:prstGeom>
        </p:spPr>
      </p:pic>
      <p:sp>
        <p:nvSpPr>
          <p:cNvPr id="76" name="Right Arrow 75">
            <a:extLst>
              <a:ext uri="{FF2B5EF4-FFF2-40B4-BE49-F238E27FC236}">
                <a16:creationId xmlns:a16="http://schemas.microsoft.com/office/drawing/2014/main" id="{AA09A81A-F352-9C4D-BBC0-95B85D594259}"/>
              </a:ext>
            </a:extLst>
          </p:cNvPr>
          <p:cNvSpPr/>
          <p:nvPr/>
        </p:nvSpPr>
        <p:spPr>
          <a:xfrm rot="10800000">
            <a:off x="7588196" y="2547533"/>
            <a:ext cx="479894" cy="340961"/>
          </a:xfrm>
          <a:prstGeom prst="rightArrow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52CE46-FF54-D842-9F75-46DAFA05312E}"/>
              </a:ext>
            </a:extLst>
          </p:cNvPr>
          <p:cNvSpPr txBox="1"/>
          <p:nvPr/>
        </p:nvSpPr>
        <p:spPr>
          <a:xfrm>
            <a:off x="8335943" y="2505046"/>
            <a:ext cx="329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global stock market indices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5F9DD3-9E07-3340-86EC-34692D0DDF75}"/>
              </a:ext>
            </a:extLst>
          </p:cNvPr>
          <p:cNvSpPr txBox="1"/>
          <p:nvPr/>
        </p:nvSpPr>
        <p:spPr>
          <a:xfrm>
            <a:off x="6990685" y="3021212"/>
            <a:ext cx="52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C</a:t>
            </a:r>
            <a:endParaRPr lang="en-US" sz="28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76420434-A5DB-D643-B780-620A465E3C1E}"/>
              </a:ext>
            </a:extLst>
          </p:cNvPr>
          <p:cNvSpPr/>
          <p:nvPr/>
        </p:nvSpPr>
        <p:spPr>
          <a:xfrm rot="10800000">
            <a:off x="7588196" y="3112341"/>
            <a:ext cx="449248" cy="340961"/>
          </a:xfrm>
          <a:prstGeom prst="rightArrow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27F274-D7E0-6F47-97E1-8A05740879DC}"/>
              </a:ext>
            </a:extLst>
          </p:cNvPr>
          <p:cNvSpPr txBox="1"/>
          <p:nvPr/>
        </p:nvSpPr>
        <p:spPr>
          <a:xfrm>
            <a:off x="8349529" y="3043100"/>
            <a:ext cx="2955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price correlation matrix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2FB991-A610-594D-A3AA-3D6A7CDD7731}"/>
              </a:ext>
            </a:extLst>
          </p:cNvPr>
          <p:cNvSpPr txBox="1"/>
          <p:nvPr/>
        </p:nvSpPr>
        <p:spPr>
          <a:xfrm>
            <a:off x="875796" y="1977182"/>
            <a:ext cx="1371636" cy="400110"/>
          </a:xfrm>
          <a:prstGeom prst="rect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Real Data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E591D1-F065-D848-B616-11D003A2FA2F}"/>
              </a:ext>
            </a:extLst>
          </p:cNvPr>
          <p:cNvGrpSpPr/>
          <p:nvPr/>
        </p:nvGrpSpPr>
        <p:grpSpPr>
          <a:xfrm>
            <a:off x="9137377" y="434048"/>
            <a:ext cx="2034205" cy="1560761"/>
            <a:chOff x="1163940" y="1386771"/>
            <a:chExt cx="4895112" cy="375581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5AC5423-A6A6-1A49-8A06-794B2D857B6B}"/>
                </a:ext>
              </a:extLst>
            </p:cNvPr>
            <p:cNvGrpSpPr/>
            <p:nvPr/>
          </p:nvGrpSpPr>
          <p:grpSpPr>
            <a:xfrm>
              <a:off x="1163940" y="1497094"/>
              <a:ext cx="1491303" cy="1485787"/>
              <a:chOff x="1163940" y="1497094"/>
              <a:chExt cx="1491303" cy="1485787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22D4EE3-2FDE-4449-A990-0478B70D94A3}"/>
                  </a:ext>
                </a:extLst>
              </p:cNvPr>
              <p:cNvSpPr/>
              <p:nvPr/>
            </p:nvSpPr>
            <p:spPr>
              <a:xfrm>
                <a:off x="1163940" y="1497094"/>
                <a:ext cx="1491303" cy="148578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1EA3DAA-4BFC-0E4D-BF96-46092856D0F5}"/>
                  </a:ext>
                </a:extLst>
              </p:cNvPr>
              <p:cNvSpPr txBox="1"/>
              <p:nvPr/>
            </p:nvSpPr>
            <p:spPr>
              <a:xfrm>
                <a:off x="1404999" y="1671443"/>
                <a:ext cx="960733" cy="88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Palatino Linotype" panose="02040502050505030304" pitchFamily="18" charset="0"/>
                  </a:rPr>
                  <a:t>y</a:t>
                </a:r>
                <a:r>
                  <a:rPr lang="en-US" b="1" baseline="-25000" dirty="0">
                    <a:latin typeface="Palatino Linotype" panose="02040502050505030304" pitchFamily="18" charset="0"/>
                  </a:rPr>
                  <a:t>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00DB9E-CC40-E94D-9F46-C576F82E942F}"/>
                </a:ext>
              </a:extLst>
            </p:cNvPr>
            <p:cNvGrpSpPr/>
            <p:nvPr/>
          </p:nvGrpSpPr>
          <p:grpSpPr>
            <a:xfrm>
              <a:off x="1801609" y="1386771"/>
              <a:ext cx="3065233" cy="2766355"/>
              <a:chOff x="1801609" y="1386771"/>
              <a:chExt cx="3065233" cy="2766355"/>
            </a:xfrm>
          </p:grpSpPr>
          <p:sp>
            <p:nvSpPr>
              <p:cNvPr id="47" name="Arrow: Right 30">
                <a:extLst>
                  <a:ext uri="{FF2B5EF4-FFF2-40B4-BE49-F238E27FC236}">
                    <a16:creationId xmlns:a16="http://schemas.microsoft.com/office/drawing/2014/main" id="{D08F1B59-C51B-9447-983B-A64596AF2BA2}"/>
                  </a:ext>
                </a:extLst>
              </p:cNvPr>
              <p:cNvSpPr/>
              <p:nvPr/>
            </p:nvSpPr>
            <p:spPr>
              <a:xfrm>
                <a:off x="2659964" y="2011759"/>
                <a:ext cx="1907785" cy="340762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row: Right 31">
                <a:extLst>
                  <a:ext uri="{FF2B5EF4-FFF2-40B4-BE49-F238E27FC236}">
                    <a16:creationId xmlns:a16="http://schemas.microsoft.com/office/drawing/2014/main" id="{EA892A9A-62CE-3C4C-8A7B-B06EC1439764}"/>
                  </a:ext>
                </a:extLst>
              </p:cNvPr>
              <p:cNvSpPr/>
              <p:nvPr/>
            </p:nvSpPr>
            <p:spPr>
              <a:xfrm rot="2486031">
                <a:off x="2137489" y="3115021"/>
                <a:ext cx="1373872" cy="322922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row: Right 23">
                <a:extLst>
                  <a:ext uri="{FF2B5EF4-FFF2-40B4-BE49-F238E27FC236}">
                    <a16:creationId xmlns:a16="http://schemas.microsoft.com/office/drawing/2014/main" id="{10FFFC5D-8C9A-A04C-8C09-64AF40D81B20}"/>
                  </a:ext>
                </a:extLst>
              </p:cNvPr>
              <p:cNvSpPr/>
              <p:nvPr/>
            </p:nvSpPr>
            <p:spPr>
              <a:xfrm rot="7759920">
                <a:off x="3980551" y="3082051"/>
                <a:ext cx="1446188" cy="326395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Arrow: Right 18">
                <a:extLst>
                  <a:ext uri="{FF2B5EF4-FFF2-40B4-BE49-F238E27FC236}">
                    <a16:creationId xmlns:a16="http://schemas.microsoft.com/office/drawing/2014/main" id="{2EBF8AE4-2C8D-9E41-AD4C-27C138E9CD56}"/>
                  </a:ext>
                </a:extLst>
              </p:cNvPr>
              <p:cNvSpPr/>
              <p:nvPr/>
            </p:nvSpPr>
            <p:spPr>
              <a:xfrm rot="13370527">
                <a:off x="1801609" y="3350093"/>
                <a:ext cx="1494510" cy="296131"/>
              </a:xfrm>
              <a:prstGeom prst="rightArrow">
                <a:avLst/>
              </a:prstGeom>
              <a:solidFill>
                <a:srgbClr val="EF55A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1724B85-DC6C-1144-A28B-B4C08CE85FC3}"/>
                  </a:ext>
                </a:extLst>
              </p:cNvPr>
              <p:cNvSpPr txBox="1"/>
              <p:nvPr/>
            </p:nvSpPr>
            <p:spPr>
              <a:xfrm rot="13369323">
                <a:off x="1824665" y="3523588"/>
                <a:ext cx="1001316" cy="629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Palatino Linotype" panose="02040502050505030304" pitchFamily="18" charset="0"/>
                  </a:rPr>
                  <a:t>-4.4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5CDB49C-06D5-6947-9554-3E952FB3DAAB}"/>
                  </a:ext>
                </a:extLst>
              </p:cNvPr>
              <p:cNvSpPr txBox="1"/>
              <p:nvPr/>
            </p:nvSpPr>
            <p:spPr>
              <a:xfrm>
                <a:off x="3078229" y="1386771"/>
                <a:ext cx="1113557" cy="666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Palatino Linotype" panose="02040502050505030304" pitchFamily="18" charset="0"/>
                  </a:rPr>
                  <a:t>3.0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938FCA5-4B04-8642-92D4-05AECDA130BA}"/>
                  </a:ext>
                </a:extLst>
              </p:cNvPr>
              <p:cNvSpPr txBox="1"/>
              <p:nvPr/>
            </p:nvSpPr>
            <p:spPr>
              <a:xfrm rot="2522472">
                <a:off x="2554642" y="2726525"/>
                <a:ext cx="997983" cy="629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Palatino Linotype" panose="02040502050505030304" pitchFamily="18" charset="0"/>
                  </a:rPr>
                  <a:t>-0.1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452BE0-455E-6746-BD0E-E91F87A7E38C}"/>
                  </a:ext>
                </a:extLst>
              </p:cNvPr>
              <p:cNvSpPr txBox="1"/>
              <p:nvPr/>
            </p:nvSpPr>
            <p:spPr>
              <a:xfrm rot="18794307">
                <a:off x="3949356" y="2812277"/>
                <a:ext cx="914995" cy="629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Palatino Linotype" panose="02040502050505030304" pitchFamily="18" charset="0"/>
                  </a:rPr>
                  <a:t>0.8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025949C-AA58-0847-97FB-0375E71E2C67}"/>
                </a:ext>
              </a:extLst>
            </p:cNvPr>
            <p:cNvGrpSpPr/>
            <p:nvPr/>
          </p:nvGrpSpPr>
          <p:grpSpPr>
            <a:xfrm>
              <a:off x="4567749" y="1497094"/>
              <a:ext cx="1491303" cy="1518855"/>
              <a:chOff x="4567749" y="1497094"/>
              <a:chExt cx="1491303" cy="151885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07D071C-6726-1340-B4FF-58DE9D4998DC}"/>
                  </a:ext>
                </a:extLst>
              </p:cNvPr>
              <p:cNvSpPr/>
              <p:nvPr/>
            </p:nvSpPr>
            <p:spPr>
              <a:xfrm>
                <a:off x="4567749" y="1497094"/>
                <a:ext cx="1491303" cy="1518855"/>
              </a:xfrm>
              <a:prstGeom prst="ellipse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6CDACB-E791-F140-9F40-2D996B0C29A2}"/>
                  </a:ext>
                </a:extLst>
              </p:cNvPr>
              <p:cNvSpPr txBox="1"/>
              <p:nvPr/>
            </p:nvSpPr>
            <p:spPr>
              <a:xfrm>
                <a:off x="4869865" y="1755796"/>
                <a:ext cx="995664" cy="88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Palatino Linotype" panose="02040502050505030304" pitchFamily="18" charset="0"/>
                  </a:rPr>
                  <a:t>y</a:t>
                </a:r>
                <a:r>
                  <a:rPr lang="en-US" b="1" baseline="-25000" dirty="0">
                    <a:latin typeface="Palatino Linotype" panose="02040502050505030304" pitchFamily="18" charset="0"/>
                  </a:rPr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44CB80A-385A-B346-A912-21136323F136}"/>
                </a:ext>
              </a:extLst>
            </p:cNvPr>
            <p:cNvGrpSpPr/>
            <p:nvPr/>
          </p:nvGrpSpPr>
          <p:grpSpPr>
            <a:xfrm>
              <a:off x="2999716" y="3623731"/>
              <a:ext cx="1486495" cy="1518855"/>
              <a:chOff x="2999716" y="3623731"/>
              <a:chExt cx="1486495" cy="151885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67FC92E-E728-264E-96EA-236BF38CF160}"/>
                  </a:ext>
                </a:extLst>
              </p:cNvPr>
              <p:cNvSpPr/>
              <p:nvPr/>
            </p:nvSpPr>
            <p:spPr>
              <a:xfrm>
                <a:off x="2999716" y="3623731"/>
                <a:ext cx="1486495" cy="1518855"/>
              </a:xfrm>
              <a:prstGeom prst="ellipse">
                <a:avLst/>
              </a:prstGeom>
              <a:solidFill>
                <a:srgbClr val="DD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1B020F-BF26-0249-831C-4B7C0EA510A5}"/>
                  </a:ext>
                </a:extLst>
              </p:cNvPr>
              <p:cNvSpPr txBox="1"/>
              <p:nvPr/>
            </p:nvSpPr>
            <p:spPr>
              <a:xfrm>
                <a:off x="3338557" y="3859881"/>
                <a:ext cx="945272" cy="63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Palatino Linotype" panose="02040502050505030304" pitchFamily="18" charset="0"/>
                  </a:rPr>
                  <a:t>y</a:t>
                </a:r>
                <a:r>
                  <a:rPr lang="en-US" b="1" baseline="-25000" dirty="0">
                    <a:latin typeface="Palatino Linotype" panose="02040502050505030304" pitchFamily="18" charset="0"/>
                  </a:rPr>
                  <a:t>3</a:t>
                </a:r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9581064-5F3D-804C-9F6C-CC44684CF802}"/>
              </a:ext>
            </a:extLst>
          </p:cNvPr>
          <p:cNvSpPr txBox="1"/>
          <p:nvPr/>
        </p:nvSpPr>
        <p:spPr>
          <a:xfrm>
            <a:off x="5223711" y="5562714"/>
            <a:ext cx="6776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Results example: </a:t>
            </a:r>
          </a:p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Converged Markov chain of a random element in </a:t>
            </a:r>
            <a:r>
              <a:rPr lang="en-US" sz="2000" b="1" dirty="0">
                <a:latin typeface="Palatino" pitchFamily="2" charset="77"/>
                <a:ea typeface="Palatino" pitchFamily="2" charset="77"/>
              </a:rPr>
              <a:t>C </a:t>
            </a:r>
            <a:r>
              <a:rPr lang="en-US" sz="2000" dirty="0">
                <a:latin typeface="Palatino" pitchFamily="2" charset="77"/>
                <a:ea typeface="Palatino" pitchFamily="2" charset="77"/>
              </a:rPr>
              <a:t>and </a:t>
            </a:r>
            <a:r>
              <a:rPr lang="en-US" sz="2000" b="1" dirty="0">
                <a:latin typeface="Palatino" pitchFamily="2" charset="77"/>
                <a:ea typeface="Palatino" pitchFamily="2" charset="77"/>
              </a:rPr>
              <a:t>A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3E8F8E3-38A8-114C-8FB0-C3F916CEC61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181" r="5716"/>
          <a:stretch/>
        </p:blipFill>
        <p:spPr>
          <a:xfrm>
            <a:off x="147305" y="3046701"/>
            <a:ext cx="4908399" cy="350696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741DD2C-0073-284E-B7D3-5D148DDCCDA0}"/>
              </a:ext>
            </a:extLst>
          </p:cNvPr>
          <p:cNvSpPr txBox="1"/>
          <p:nvPr/>
        </p:nvSpPr>
        <p:spPr>
          <a:xfrm>
            <a:off x="3554748" y="5506898"/>
            <a:ext cx="765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" pitchFamily="2" charset="77"/>
                <a:ea typeface="Palatino" pitchFamily="2" charset="77"/>
              </a:rPr>
              <a:t>C</a:t>
            </a:r>
            <a:r>
              <a:rPr lang="en-US" sz="2000" b="1" baseline="-25000" dirty="0">
                <a:solidFill>
                  <a:srgbClr val="7030A0"/>
                </a:solidFill>
                <a:latin typeface="Palatino" pitchFamily="2" charset="77"/>
                <a:ea typeface="Palatino" pitchFamily="2" charset="77"/>
              </a:rPr>
              <a:t>13,12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2DB4D5-ECEC-B348-AA85-0398640B4D83}"/>
              </a:ext>
            </a:extLst>
          </p:cNvPr>
          <p:cNvSpPr txBox="1"/>
          <p:nvPr/>
        </p:nvSpPr>
        <p:spPr>
          <a:xfrm>
            <a:off x="2823363" y="3319584"/>
            <a:ext cx="765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" pitchFamily="2" charset="77"/>
                <a:ea typeface="Palatino" pitchFamily="2" charset="77"/>
              </a:rPr>
              <a:t>A</a:t>
            </a:r>
            <a:r>
              <a:rPr lang="en-US" sz="2000" b="1" baseline="-25000" dirty="0">
                <a:latin typeface="Palatino" pitchFamily="2" charset="77"/>
                <a:ea typeface="Palatino" pitchFamily="2" charset="77"/>
              </a:rPr>
              <a:t>13,12</a:t>
            </a:r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30CACA5E-5252-7A43-81D9-1A70C892B7E4}"/>
              </a:ext>
            </a:extLst>
          </p:cNvPr>
          <p:cNvSpPr/>
          <p:nvPr/>
        </p:nvSpPr>
        <p:spPr>
          <a:xfrm rot="14651948">
            <a:off x="3369927" y="5165196"/>
            <a:ext cx="446111" cy="196318"/>
          </a:xfrm>
          <a:prstGeom prst="rightArrow">
            <a:avLst/>
          </a:prstGeom>
          <a:solidFill>
            <a:srgbClr val="FEFF2E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F11E0864-34C6-3A44-A231-A9E14D42E196}"/>
              </a:ext>
            </a:extLst>
          </p:cNvPr>
          <p:cNvSpPr/>
          <p:nvPr/>
        </p:nvSpPr>
        <p:spPr>
          <a:xfrm rot="4107658">
            <a:off x="3328915" y="3874887"/>
            <a:ext cx="446111" cy="196318"/>
          </a:xfrm>
          <a:prstGeom prst="rightArrow">
            <a:avLst/>
          </a:prstGeom>
          <a:solidFill>
            <a:srgbClr val="FEFF2E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03E2B6-E635-1047-996E-70AC6B4D2D33}"/>
              </a:ext>
            </a:extLst>
          </p:cNvPr>
          <p:cNvSpPr txBox="1"/>
          <p:nvPr/>
        </p:nvSpPr>
        <p:spPr>
          <a:xfrm>
            <a:off x="7029067" y="3793359"/>
            <a:ext cx="30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27 x 27 parameters in C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778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6" grpId="0" animBg="1"/>
      <p:bldP spid="77" grpId="0"/>
      <p:bldP spid="78" grpId="0"/>
      <p:bldP spid="79" grpId="0" animBg="1"/>
      <p:bldP spid="80" grpId="0"/>
      <p:bldP spid="36" grpId="0" animBg="1"/>
      <p:bldP spid="86" grpId="0"/>
      <p:bldP spid="88" grpId="0"/>
      <p:bldP spid="89" grpId="0"/>
      <p:bldP spid="90" grpId="0" animBg="1"/>
      <p:bldP spid="91" grpId="0" animBg="1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Bimetallic diffusion model</a:t>
            </a:r>
          </a:p>
        </p:txBody>
      </p:sp>
      <p:pic>
        <p:nvPicPr>
          <p:cNvPr id="18" name="Picture 17" descr="Chart, bubble chart&#10;&#10;Description automatically generated">
            <a:extLst>
              <a:ext uri="{FF2B5EF4-FFF2-40B4-BE49-F238E27FC236}">
                <a16:creationId xmlns:a16="http://schemas.microsoft.com/office/drawing/2014/main" id="{BFDF0762-3DDB-7247-8384-27DB217D0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69" t="19990" b="4243"/>
          <a:stretch/>
        </p:blipFill>
        <p:spPr>
          <a:xfrm>
            <a:off x="597254" y="4737421"/>
            <a:ext cx="5554719" cy="16353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8E01F4-C62C-3543-8E7C-1DE5A9AC0642}"/>
              </a:ext>
            </a:extLst>
          </p:cNvPr>
          <p:cNvSpPr txBox="1"/>
          <p:nvPr/>
        </p:nvSpPr>
        <p:spPr>
          <a:xfrm>
            <a:off x="7129746" y="1534274"/>
            <a:ext cx="361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My goal is to find a model…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2107CF-9D10-B44C-8504-357495140009}"/>
              </a:ext>
            </a:extLst>
          </p:cNvPr>
          <p:cNvSpPr txBox="1"/>
          <p:nvPr/>
        </p:nvSpPr>
        <p:spPr>
          <a:xfrm>
            <a:off x="7129746" y="2104390"/>
            <a:ext cx="3896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based on the chemical equation: 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12176329-E203-E54E-8BE9-9CA43A3314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32" r="11983"/>
          <a:stretch/>
        </p:blipFill>
        <p:spPr>
          <a:xfrm>
            <a:off x="7747353" y="2727710"/>
            <a:ext cx="2944091" cy="1402580"/>
          </a:xfrm>
          <a:prstGeom prst="rect">
            <a:avLst/>
          </a:prstGeom>
        </p:spPr>
      </p:pic>
      <p:pic>
        <p:nvPicPr>
          <p:cNvPr id="3" name="Picture 2" descr="A picture containing kitchenware, clipart&#10;&#10;Description automatically generated">
            <a:extLst>
              <a:ext uri="{FF2B5EF4-FFF2-40B4-BE49-F238E27FC236}">
                <a16:creationId xmlns:a16="http://schemas.microsoft.com/office/drawing/2014/main" id="{25F8AC42-8806-C34A-AA52-3E95FC8D6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40" y="1700846"/>
            <a:ext cx="5819847" cy="1614818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398B822-4FFC-FF46-AA85-DD16FAE07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40" y="3429000"/>
            <a:ext cx="6102004" cy="14295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C012DF-B99B-7B47-9910-26C0898C81F7}"/>
              </a:ext>
            </a:extLst>
          </p:cNvPr>
          <p:cNvSpPr txBox="1"/>
          <p:nvPr/>
        </p:nvSpPr>
        <p:spPr>
          <a:xfrm>
            <a:off x="680454" y="1250191"/>
            <a:ext cx="361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Reminder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0" name="Picture 29" descr="Chart, bubble chart&#10;&#10;Description automatically generated">
            <a:extLst>
              <a:ext uri="{FF2B5EF4-FFF2-40B4-BE49-F238E27FC236}">
                <a16:creationId xmlns:a16="http://schemas.microsoft.com/office/drawing/2014/main" id="{7630766F-CCF5-4845-B3CB-1EC1D7234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" t="6724" r="89910" b="12117"/>
          <a:stretch/>
        </p:blipFill>
        <p:spPr>
          <a:xfrm>
            <a:off x="6151973" y="1428546"/>
            <a:ext cx="799815" cy="24368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3A14CB-FAB7-624A-911C-A5A8048DB719}"/>
              </a:ext>
            </a:extLst>
          </p:cNvPr>
          <p:cNvSpPr txBox="1"/>
          <p:nvPr/>
        </p:nvSpPr>
        <p:spPr>
          <a:xfrm>
            <a:off x="6699258" y="4658527"/>
            <a:ext cx="162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Data I have: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2" name="Picture 31" descr="A picture containing icon&#10;&#10;Description automatically generated">
            <a:extLst>
              <a:ext uri="{FF2B5EF4-FFF2-40B4-BE49-F238E27FC236}">
                <a16:creationId xmlns:a16="http://schemas.microsoft.com/office/drawing/2014/main" id="{0B1BF678-6ACE-024A-A35E-0B480C63C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559" y="4552245"/>
            <a:ext cx="589323" cy="53167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26A7632-FD45-1940-9FFB-59D8DC927624}"/>
              </a:ext>
            </a:extLst>
          </p:cNvPr>
          <p:cNvSpPr txBox="1"/>
          <p:nvPr/>
        </p:nvSpPr>
        <p:spPr>
          <a:xfrm>
            <a:off x="6699258" y="5229399"/>
            <a:ext cx="536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IRRAS measurements – coverage of C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B88CBA8-BE8F-9143-A18D-65FA6F528698}"/>
              </a:ext>
            </a:extLst>
          </p:cNvPr>
          <p:cNvSpPr/>
          <p:nvPr/>
        </p:nvSpPr>
        <p:spPr>
          <a:xfrm rot="5400000">
            <a:off x="2957853" y="2966713"/>
            <a:ext cx="356944" cy="340961"/>
          </a:xfrm>
          <a:prstGeom prst="rightArrow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1533623-24E7-3E46-BF1B-39F9C970DF9C}"/>
              </a:ext>
            </a:extLst>
          </p:cNvPr>
          <p:cNvSpPr/>
          <p:nvPr/>
        </p:nvSpPr>
        <p:spPr>
          <a:xfrm rot="5400000">
            <a:off x="2956983" y="4582400"/>
            <a:ext cx="358681" cy="340961"/>
          </a:xfrm>
          <a:prstGeom prst="rightArrow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/>
      <p:bldP spid="35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Bimetallic diffusion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408E8-252B-C347-81EC-BE82DDA71442}"/>
              </a:ext>
            </a:extLst>
          </p:cNvPr>
          <p:cNvSpPr txBox="1"/>
          <p:nvPr/>
        </p:nvSpPr>
        <p:spPr>
          <a:xfrm>
            <a:off x="765174" y="1655119"/>
            <a:ext cx="6519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I need to use the reaction rate equations: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48FA-EBFA-714B-91FA-960F4542D688}"/>
              </a:ext>
            </a:extLst>
          </p:cNvPr>
          <p:cNvSpPr txBox="1"/>
          <p:nvPr/>
        </p:nvSpPr>
        <p:spPr>
          <a:xfrm>
            <a:off x="680454" y="4081679"/>
            <a:ext cx="533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Use Bayesian inference to find the unknowns: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D245D-9E8B-5747-A056-4B42BD79EC0D}"/>
              </a:ext>
            </a:extLst>
          </p:cNvPr>
          <p:cNvSpPr txBox="1"/>
          <p:nvPr/>
        </p:nvSpPr>
        <p:spPr>
          <a:xfrm>
            <a:off x="2580239" y="4953284"/>
            <a:ext cx="363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Find the posterior distribution</a:t>
            </a:r>
            <a:endParaRPr lang="en-US" sz="2000" b="1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0CD9D8C5-BF92-3E4C-A2E3-F7714A4CE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74" y="2112452"/>
            <a:ext cx="4948616" cy="139673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E91C5D0-BB6E-264D-B55F-D0FCCFC32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212" y="2055229"/>
            <a:ext cx="1567523" cy="15729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4F7675-B739-3D42-B9D7-3FB1EFA0BD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12" y="4080788"/>
            <a:ext cx="3524859" cy="3207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86D7AA-4454-7A40-912E-A71726DAF52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12" y="4953284"/>
            <a:ext cx="4382320" cy="3207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E7EC53-6146-7C4B-845E-AE0E3E5CDC07}"/>
              </a:ext>
            </a:extLst>
          </p:cNvPr>
          <p:cNvSpPr/>
          <p:nvPr/>
        </p:nvSpPr>
        <p:spPr>
          <a:xfrm>
            <a:off x="772589" y="4953284"/>
            <a:ext cx="1689886" cy="369332"/>
          </a:xfrm>
          <a:prstGeom prst="rect">
            <a:avLst/>
          </a:prstGeom>
          <a:solidFill>
            <a:srgbClr val="FEFF2E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Ultimate goal: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53CAD6-F079-AD4A-8169-1422B80FA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" r="14460"/>
          <a:stretch/>
        </p:blipFill>
        <p:spPr>
          <a:xfrm>
            <a:off x="599134" y="2341006"/>
            <a:ext cx="7781073" cy="18411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Signal 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2027D4-3C8D-A347-BDAA-0C62648BE504}"/>
              </a:ext>
            </a:extLst>
          </p:cNvPr>
          <p:cNvSpPr/>
          <p:nvPr/>
        </p:nvSpPr>
        <p:spPr>
          <a:xfrm>
            <a:off x="670560" y="1376150"/>
            <a:ext cx="1084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</a:rPr>
              <a:t>Signal processing deals with the analysis, modification, filtering, and synthesis of signals, as well as with extracting information that is carried by signals.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40300-0A0E-094C-AC59-E2C3022CCD76}"/>
              </a:ext>
            </a:extLst>
          </p:cNvPr>
          <p:cNvSpPr txBox="1"/>
          <p:nvPr/>
        </p:nvSpPr>
        <p:spPr>
          <a:xfrm>
            <a:off x="670560" y="4392425"/>
            <a:ext cx="9969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Statistical Signal Processing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2AE616-3C8B-4842-AA37-EE81477EBCA5}"/>
              </a:ext>
            </a:extLst>
          </p:cNvPr>
          <p:cNvSpPr/>
          <p:nvPr/>
        </p:nvSpPr>
        <p:spPr>
          <a:xfrm>
            <a:off x="680454" y="5413797"/>
            <a:ext cx="10593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Palatino" pitchFamily="2" charset="77"/>
                <a:ea typeface="Palatino" pitchFamily="2" charset="77"/>
              </a:rPr>
              <a:t>Statistical signal processing is an approach which treats signals as stochastic processes.</a:t>
            </a:r>
            <a:endParaRPr lang="en-US" sz="20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0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EA46B-46C9-DF49-A8BC-B1260922C167}"/>
              </a:ext>
            </a:extLst>
          </p:cNvPr>
          <p:cNvSpPr/>
          <p:nvPr/>
        </p:nvSpPr>
        <p:spPr>
          <a:xfrm>
            <a:off x="670560" y="1376150"/>
            <a:ext cx="2470205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Audio processing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Image processing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Video </a:t>
            </a:r>
            <a:r>
              <a:rPr lang="en-US" sz="2400" dirty="0">
                <a:latin typeface="Times New Roman" panose="02020603050405020304" pitchFamily="18" charset="0"/>
              </a:rPr>
              <a:t>processing</a:t>
            </a:r>
            <a:endParaRPr lang="en-US" sz="2400" b="0" i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25BDCD-B74E-6647-8068-F56E34A44311}"/>
              </a:ext>
            </a:extLst>
          </p:cNvPr>
          <p:cNvSpPr/>
          <p:nvPr/>
        </p:nvSpPr>
        <p:spPr>
          <a:xfrm>
            <a:off x="673786" y="3640531"/>
            <a:ext cx="2983772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Biomedical processing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Internet of things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Seismic processing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Financial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5A19-1638-094E-8556-E63FAD31F4FF}"/>
              </a:ext>
            </a:extLst>
          </p:cNvPr>
          <p:cNvSpPr/>
          <p:nvPr/>
        </p:nvSpPr>
        <p:spPr>
          <a:xfrm>
            <a:off x="3140765" y="2604600"/>
            <a:ext cx="781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(e.g. noise reduction, frame rate, coloring, edge manipulation)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2B91F-80C8-E34E-B1A4-FC2120031B04}"/>
              </a:ext>
            </a:extLst>
          </p:cNvPr>
          <p:cNvSpPr/>
          <p:nvPr/>
        </p:nvSpPr>
        <p:spPr>
          <a:xfrm>
            <a:off x="3140765" y="1481275"/>
            <a:ext cx="8680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(e.g. speech recognition, music, sound detection, noise cancellation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D55B4-F2D9-1645-B092-DAAB04340F8B}"/>
              </a:ext>
            </a:extLst>
          </p:cNvPr>
          <p:cNvSpPr/>
          <p:nvPr/>
        </p:nvSpPr>
        <p:spPr>
          <a:xfrm>
            <a:off x="3140765" y="2023356"/>
            <a:ext cx="8578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(e.g. noise reduction, compression, editing, medical imaging)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4972E-B78F-1F4A-BF87-98F0837AC605}"/>
              </a:ext>
            </a:extLst>
          </p:cNvPr>
          <p:cNvSpPr/>
          <p:nvPr/>
        </p:nvSpPr>
        <p:spPr>
          <a:xfrm>
            <a:off x="3664226" y="3751259"/>
            <a:ext cx="8680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(e.g.  EEG, ECG processing)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31377-DFCF-B649-81CB-A3CF3116474D}"/>
              </a:ext>
            </a:extLst>
          </p:cNvPr>
          <p:cNvSpPr/>
          <p:nvPr/>
        </p:nvSpPr>
        <p:spPr>
          <a:xfrm>
            <a:off x="3664226" y="4290364"/>
            <a:ext cx="8680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(e.g.  sensors, automation, device communications)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47ACF4-2991-9B4C-ADCE-09AB324F7559}"/>
              </a:ext>
            </a:extLst>
          </p:cNvPr>
          <p:cNvSpPr/>
          <p:nvPr/>
        </p:nvSpPr>
        <p:spPr>
          <a:xfrm>
            <a:off x="3657558" y="4855148"/>
            <a:ext cx="8680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(e.g.  earthquakes, magma movement, volcanic eruptions)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9C69D2-C171-4345-98CD-07556333A482}"/>
              </a:ext>
            </a:extLst>
          </p:cNvPr>
          <p:cNvSpPr/>
          <p:nvPr/>
        </p:nvSpPr>
        <p:spPr>
          <a:xfrm>
            <a:off x="3664226" y="5419932"/>
            <a:ext cx="8680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(e.g.  stock market, options prices, and derivatives)</a:t>
            </a:r>
          </a:p>
        </p:txBody>
      </p:sp>
    </p:spTree>
    <p:extLst>
      <p:ext uri="{BB962C8B-B14F-4D97-AF65-F5344CB8AC3E}">
        <p14:creationId xmlns:p14="http://schemas.microsoft.com/office/powerpoint/2010/main" val="9960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4" grpId="0"/>
      <p:bldP spid="16" grpId="0"/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22FFE5A-2EA1-6C4B-8C92-E857B794B665}"/>
              </a:ext>
            </a:extLst>
          </p:cNvPr>
          <p:cNvSpPr/>
          <p:nvPr/>
        </p:nvSpPr>
        <p:spPr>
          <a:xfrm>
            <a:off x="3773103" y="4222033"/>
            <a:ext cx="1748335" cy="523220"/>
          </a:xfrm>
          <a:prstGeom prst="rect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F161BD-1DE8-174F-B466-CFCD9B61A08C}"/>
              </a:ext>
            </a:extLst>
          </p:cNvPr>
          <p:cNvSpPr/>
          <p:nvPr/>
        </p:nvSpPr>
        <p:spPr>
          <a:xfrm>
            <a:off x="5521438" y="4222033"/>
            <a:ext cx="755740" cy="523222"/>
          </a:xfrm>
          <a:prstGeom prst="rect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ED1C6-F1B0-AC42-83F2-083047C590DE}"/>
              </a:ext>
            </a:extLst>
          </p:cNvPr>
          <p:cNvSpPr/>
          <p:nvPr/>
        </p:nvSpPr>
        <p:spPr>
          <a:xfrm>
            <a:off x="931663" y="4302415"/>
            <a:ext cx="2218194" cy="793389"/>
          </a:xfrm>
          <a:prstGeom prst="rect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08208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Bayesian  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B7D18-4641-F348-88C9-2FAAE7233FB4}"/>
              </a:ext>
            </a:extLst>
          </p:cNvPr>
          <p:cNvSpPr txBox="1"/>
          <p:nvPr/>
        </p:nvSpPr>
        <p:spPr>
          <a:xfrm>
            <a:off x="680453" y="3542920"/>
            <a:ext cx="272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Bayes Theorem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03B1D1-811C-7643-95E3-2194A9C8A3A8}"/>
              </a:ext>
            </a:extLst>
          </p:cNvPr>
          <p:cNvSpPr txBox="1"/>
          <p:nvPr/>
        </p:nvSpPr>
        <p:spPr>
          <a:xfrm>
            <a:off x="795401" y="1550692"/>
            <a:ext cx="113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Model: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13ACB6-ED94-6C47-B5C5-9CE30CE9ED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4" y="4313842"/>
            <a:ext cx="5272594" cy="793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1F88D0-B5AF-6A4E-A42D-5B88AB8160C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94" y="1606152"/>
            <a:ext cx="860996" cy="274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2446C5-706E-F444-A016-5748757495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94" y="2288645"/>
            <a:ext cx="277961" cy="281717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4ADC4C78-E6A6-5C4D-B9E6-9AE8B574BA2D}"/>
              </a:ext>
            </a:extLst>
          </p:cNvPr>
          <p:cNvSpPr/>
          <p:nvPr/>
        </p:nvSpPr>
        <p:spPr>
          <a:xfrm rot="13669405">
            <a:off x="4170964" y="2118199"/>
            <a:ext cx="577056" cy="185530"/>
          </a:xfrm>
          <a:prstGeom prst="rightArrow">
            <a:avLst/>
          </a:prstGeom>
          <a:solidFill>
            <a:srgbClr val="FEFF2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D1370D9-183D-8C4C-B1CB-E04430132E15}"/>
              </a:ext>
            </a:extLst>
          </p:cNvPr>
          <p:cNvSpPr/>
          <p:nvPr/>
        </p:nvSpPr>
        <p:spPr>
          <a:xfrm rot="7930595" flipH="1">
            <a:off x="1792970" y="2118199"/>
            <a:ext cx="577056" cy="185530"/>
          </a:xfrm>
          <a:prstGeom prst="rightArrow">
            <a:avLst/>
          </a:prstGeom>
          <a:solidFill>
            <a:srgbClr val="FEFF2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744BD-7510-B84F-BCFD-4F8E0501AA39}"/>
              </a:ext>
            </a:extLst>
          </p:cNvPr>
          <p:cNvSpPr txBox="1"/>
          <p:nvPr/>
        </p:nvSpPr>
        <p:spPr>
          <a:xfrm>
            <a:off x="931663" y="258785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alatino" pitchFamily="2" charset="77"/>
                <a:ea typeface="Palatino" pitchFamily="2" charset="77"/>
              </a:rPr>
              <a:t>Position of bird at time 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819E9-90D0-CE49-A162-8D14679044DE}"/>
              </a:ext>
            </a:extLst>
          </p:cNvPr>
          <p:cNvSpPr txBox="1"/>
          <p:nvPr/>
        </p:nvSpPr>
        <p:spPr>
          <a:xfrm>
            <a:off x="3997438" y="256896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alatino" pitchFamily="2" charset="77"/>
                <a:ea typeface="Palatino" pitchFamily="2" charset="77"/>
              </a:rPr>
              <a:t>Velocity of bird</a:t>
            </a:r>
            <a:br>
              <a:rPr lang="en-US" sz="1400" dirty="0">
                <a:latin typeface="Palatino" pitchFamily="2" charset="77"/>
                <a:ea typeface="Palatino" pitchFamily="2" charset="77"/>
              </a:rPr>
            </a:br>
            <a:r>
              <a:rPr lang="en-US" sz="1400" dirty="0">
                <a:latin typeface="Palatino" pitchFamily="2" charset="77"/>
                <a:ea typeface="Palatino" pitchFamily="2" charset="77"/>
              </a:rPr>
              <a:t>(constant)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9BC882-39D8-CD41-B651-9C44D3632E30}"/>
              </a:ext>
            </a:extLst>
          </p:cNvPr>
          <p:cNvSpPr txBox="1"/>
          <p:nvPr/>
        </p:nvSpPr>
        <p:spPr>
          <a:xfrm>
            <a:off x="7073519" y="1482024"/>
            <a:ext cx="2890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What we know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5FE774-4B5D-1E4D-B01C-0A48B07B7103}"/>
              </a:ext>
            </a:extLst>
          </p:cNvPr>
          <p:cNvSpPr txBox="1"/>
          <p:nvPr/>
        </p:nvSpPr>
        <p:spPr>
          <a:xfrm>
            <a:off x="7081259" y="2167893"/>
            <a:ext cx="252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What we want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6CF754-DCB9-9A4C-B530-17D702801870}"/>
              </a:ext>
            </a:extLst>
          </p:cNvPr>
          <p:cNvSpPr txBox="1"/>
          <p:nvPr/>
        </p:nvSpPr>
        <p:spPr>
          <a:xfrm>
            <a:off x="732540" y="5684070"/>
            <a:ext cx="261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pitchFamily="2" charset="77"/>
                <a:ea typeface="Palatino" pitchFamily="2" charset="77"/>
              </a:rPr>
              <a:t>Posterior </a:t>
            </a:r>
          </a:p>
          <a:p>
            <a:pPr algn="ctr"/>
            <a:r>
              <a:rPr lang="en-US" sz="2000" dirty="0">
                <a:latin typeface="Palatino" pitchFamily="2" charset="77"/>
                <a:ea typeface="Palatino" pitchFamily="2" charset="77"/>
              </a:rPr>
              <a:t>distribution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4018587-86B5-8C40-81B7-DFDC67FDFB15}"/>
              </a:ext>
            </a:extLst>
          </p:cNvPr>
          <p:cNvSpPr/>
          <p:nvPr/>
        </p:nvSpPr>
        <p:spPr>
          <a:xfrm rot="16200000" flipH="1">
            <a:off x="1841455" y="5290667"/>
            <a:ext cx="398610" cy="198690"/>
          </a:xfrm>
          <a:prstGeom prst="rightArrow">
            <a:avLst/>
          </a:prstGeom>
          <a:solidFill>
            <a:srgbClr val="FEFF2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984E9-EAB3-C74A-9EE3-3444E4D4CE75}"/>
              </a:ext>
            </a:extLst>
          </p:cNvPr>
          <p:cNvSpPr txBox="1"/>
          <p:nvPr/>
        </p:nvSpPr>
        <p:spPr>
          <a:xfrm>
            <a:off x="2663112" y="5702300"/>
            <a:ext cx="261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pitchFamily="2" charset="77"/>
                <a:ea typeface="Palatino" pitchFamily="2" charset="77"/>
              </a:rPr>
              <a:t>Likelihood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DE30175-2DCB-3C49-9B18-299E4FE1199B}"/>
              </a:ext>
            </a:extLst>
          </p:cNvPr>
          <p:cNvSpPr/>
          <p:nvPr/>
        </p:nvSpPr>
        <p:spPr>
          <a:xfrm rot="16200000" flipH="1">
            <a:off x="3634683" y="5237039"/>
            <a:ext cx="673298" cy="198689"/>
          </a:xfrm>
          <a:prstGeom prst="rightArrow">
            <a:avLst/>
          </a:prstGeom>
          <a:solidFill>
            <a:srgbClr val="FEFF2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44972-B325-3F47-97B0-8B7C6BDEECD6}"/>
              </a:ext>
            </a:extLst>
          </p:cNvPr>
          <p:cNvSpPr txBox="1"/>
          <p:nvPr/>
        </p:nvSpPr>
        <p:spPr>
          <a:xfrm>
            <a:off x="5692533" y="5702300"/>
            <a:ext cx="96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pitchFamily="2" charset="77"/>
                <a:ea typeface="Palatino" pitchFamily="2" charset="77"/>
              </a:rPr>
              <a:t>Prior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ADCD23C-C613-ED44-86C2-B0C782AB1E60}"/>
              </a:ext>
            </a:extLst>
          </p:cNvPr>
          <p:cNvSpPr/>
          <p:nvPr/>
        </p:nvSpPr>
        <p:spPr>
          <a:xfrm rot="16200000" flipH="1">
            <a:off x="5837148" y="5237040"/>
            <a:ext cx="673298" cy="198689"/>
          </a:xfrm>
          <a:prstGeom prst="rightArrow">
            <a:avLst/>
          </a:prstGeom>
          <a:solidFill>
            <a:srgbClr val="FEFF2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8AF557E-18D0-CD4C-8133-4729AD3C2234}"/>
              </a:ext>
            </a:extLst>
          </p:cNvPr>
          <p:cNvSpPr/>
          <p:nvPr/>
        </p:nvSpPr>
        <p:spPr>
          <a:xfrm rot="16200000" flipH="1">
            <a:off x="10276328" y="1053826"/>
            <a:ext cx="422526" cy="183385"/>
          </a:xfrm>
          <a:prstGeom prst="rightArrow">
            <a:avLst/>
          </a:prstGeom>
          <a:solidFill>
            <a:srgbClr val="FEFF2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6760C4-57B1-754B-92E7-3B80056D888E}"/>
              </a:ext>
            </a:extLst>
          </p:cNvPr>
          <p:cNvSpPr txBox="1"/>
          <p:nvPr/>
        </p:nvSpPr>
        <p:spPr>
          <a:xfrm>
            <a:off x="9865946" y="443982"/>
            <a:ext cx="124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pitchFamily="2" charset="77"/>
                <a:ea typeface="Palatino" pitchFamily="2" charset="77"/>
              </a:rPr>
              <a:t>Data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BBBD015-C572-714C-AE3B-8FD387EDF2E8}"/>
              </a:ext>
            </a:extLst>
          </p:cNvPr>
          <p:cNvSpPr/>
          <p:nvPr/>
        </p:nvSpPr>
        <p:spPr>
          <a:xfrm rot="5400000" flipH="1">
            <a:off x="10035655" y="2931284"/>
            <a:ext cx="400109" cy="198689"/>
          </a:xfrm>
          <a:prstGeom prst="rightArrow">
            <a:avLst/>
          </a:prstGeom>
          <a:solidFill>
            <a:srgbClr val="FEFF2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5EB32B-DA7A-C649-AD95-CD2CE9FB2B24}"/>
              </a:ext>
            </a:extLst>
          </p:cNvPr>
          <p:cNvSpPr txBox="1"/>
          <p:nvPr/>
        </p:nvSpPr>
        <p:spPr>
          <a:xfrm>
            <a:off x="9483319" y="3290840"/>
            <a:ext cx="150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pitchFamily="2" charset="77"/>
                <a:ea typeface="Palatino" pitchFamily="2" charset="77"/>
              </a:rPr>
              <a:t>Parameter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671093F-BFE4-2244-8628-1F5C8C59218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98" y="1581196"/>
            <a:ext cx="4014502" cy="3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29" grpId="0" animBg="1"/>
      <p:bldP spid="29" grpId="1" animBg="1"/>
      <p:bldP spid="4" grpId="0" animBg="1"/>
      <p:bldP spid="4" grpId="1" animBg="1"/>
      <p:bldP spid="6" grpId="0"/>
      <p:bldP spid="24" grpId="0"/>
      <p:bldP spid="16" grpId="0" animBg="1"/>
      <p:bldP spid="18" grpId="0" animBg="1"/>
      <p:bldP spid="3" grpId="0"/>
      <p:bldP spid="21" grpId="0"/>
      <p:bldP spid="25" grpId="0"/>
      <p:bldP spid="26" grpId="0"/>
      <p:bldP spid="27" grpId="0"/>
      <p:bldP spid="28" grpId="0" animBg="1"/>
      <p:bldP spid="32" grpId="0"/>
      <p:bldP spid="33" grpId="0" animBg="1"/>
      <p:bldP spid="34" grpId="0"/>
      <p:bldP spid="35" grpId="0" animBg="1"/>
      <p:bldP spid="37" grpId="0" animBg="1"/>
      <p:bldP spid="39" grpId="0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B3504D-41A7-6548-A880-2AEBF9278606}"/>
              </a:ext>
            </a:extLst>
          </p:cNvPr>
          <p:cNvSpPr/>
          <p:nvPr/>
        </p:nvSpPr>
        <p:spPr>
          <a:xfrm>
            <a:off x="2961419" y="4737292"/>
            <a:ext cx="505681" cy="506534"/>
          </a:xfrm>
          <a:prstGeom prst="rect">
            <a:avLst/>
          </a:prstGeom>
          <a:solidFill>
            <a:srgbClr val="FEFF2E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B719E7-FCDC-3D4D-9EB3-731D440777DC}"/>
              </a:ext>
            </a:extLst>
          </p:cNvPr>
          <p:cNvSpPr/>
          <p:nvPr/>
        </p:nvSpPr>
        <p:spPr>
          <a:xfrm>
            <a:off x="4432300" y="4635289"/>
            <a:ext cx="1286225" cy="608537"/>
          </a:xfrm>
          <a:prstGeom prst="rect">
            <a:avLst/>
          </a:prstGeom>
          <a:solidFill>
            <a:srgbClr val="FEFF2E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C05CD-A0C1-43BB-97C5-A19543A6FC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6" y="1703191"/>
            <a:ext cx="4957309" cy="4056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C9049D-F9B7-478A-AE23-07A2FFCB52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06" y="2972807"/>
            <a:ext cx="2285383" cy="405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8BFB78-E642-49A6-BD76-CFB4F35B75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1" y="3023351"/>
            <a:ext cx="5038437" cy="4056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E8E74E-53A2-4809-B88B-08C9D7DFA41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15" y="2906020"/>
            <a:ext cx="2285383" cy="4943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E4B7B1-3D13-4998-A117-762B37F090C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8" y="4701798"/>
            <a:ext cx="6509318" cy="5141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0CBEE90-556C-4F9B-AFC7-65D17A0F083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89" y="5768337"/>
            <a:ext cx="2285383" cy="4926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C8BD37F-8E27-4B3D-9E04-A0A2B2DE60D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59" y="5815845"/>
            <a:ext cx="2607671" cy="475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5C0C1A-05B6-7D42-AF61-673A85AEBA66}"/>
              </a:ext>
            </a:extLst>
          </p:cNvPr>
          <p:cNvSpPr txBox="1"/>
          <p:nvPr/>
        </p:nvSpPr>
        <p:spPr>
          <a:xfrm>
            <a:off x="680454" y="308208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Bayesian  Inference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310C5-8F26-7D46-A7FB-DBEE49462187}"/>
              </a:ext>
            </a:extLst>
          </p:cNvPr>
          <p:cNvSpPr txBox="1"/>
          <p:nvPr/>
        </p:nvSpPr>
        <p:spPr>
          <a:xfrm>
            <a:off x="586600" y="4173624"/>
            <a:ext cx="689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2 birds          2 x T velocities (t)         2 accelerations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0855EE-B3F6-694C-879C-AA809BDA16F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82" y="5824499"/>
            <a:ext cx="2765418" cy="4908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47391F-EE31-844A-ABDD-0DE7713B1EE7}"/>
              </a:ext>
            </a:extLst>
          </p:cNvPr>
          <p:cNvSpPr txBox="1"/>
          <p:nvPr/>
        </p:nvSpPr>
        <p:spPr>
          <a:xfrm>
            <a:off x="680454" y="1333540"/>
            <a:ext cx="503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1 bird          1 velocity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4C7A3-C76B-BB44-8F4C-1F37865AB8A2}"/>
              </a:ext>
            </a:extLst>
          </p:cNvPr>
          <p:cNvSpPr txBox="1"/>
          <p:nvPr/>
        </p:nvSpPr>
        <p:spPr>
          <a:xfrm>
            <a:off x="627164" y="2522749"/>
            <a:ext cx="522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2 birds          2 velocities </a:t>
            </a:r>
          </a:p>
        </p:txBody>
      </p:sp>
    </p:spTree>
    <p:extLst>
      <p:ext uri="{BB962C8B-B14F-4D97-AF65-F5344CB8AC3E}">
        <p14:creationId xmlns:p14="http://schemas.microsoft.com/office/powerpoint/2010/main" val="1943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08208"/>
            <a:ext cx="691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Bayesian  Inference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5557561-CDE0-0D4D-86AF-93224D8A3E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4" y="2346953"/>
            <a:ext cx="5208839" cy="4114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A0D0FB1-8E0D-7F43-853F-207D04523A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4" y="2907071"/>
            <a:ext cx="2723146" cy="36179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380C86-E895-6D4C-A42C-29ACA1F55C9B}"/>
              </a:ext>
            </a:extLst>
          </p:cNvPr>
          <p:cNvSpPr txBox="1"/>
          <p:nvPr/>
        </p:nvSpPr>
        <p:spPr>
          <a:xfrm>
            <a:off x="680454" y="1561066"/>
            <a:ext cx="587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But wait!   There is more…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FDFCB63-81F0-7644-8D13-E985BA6341BD}"/>
              </a:ext>
            </a:extLst>
          </p:cNvPr>
          <p:cNvSpPr/>
          <p:nvPr/>
        </p:nvSpPr>
        <p:spPr>
          <a:xfrm rot="5400000">
            <a:off x="4521329" y="2534126"/>
            <a:ext cx="330341" cy="990600"/>
          </a:xfrm>
          <a:prstGeom prst="downArrow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9705B-0E04-1D43-8920-0512D300BAFC}"/>
              </a:ext>
            </a:extLst>
          </p:cNvPr>
          <p:cNvSpPr txBox="1"/>
          <p:nvPr/>
        </p:nvSpPr>
        <p:spPr>
          <a:xfrm>
            <a:off x="5681732" y="2797455"/>
            <a:ext cx="475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Measurements are imprecise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5E32717-71B6-4A47-967C-9DF28818DB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9" y="5749397"/>
            <a:ext cx="11555298" cy="80039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EC2F34-0BDA-6644-9B0B-3A0503BE0A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27" y="3786338"/>
            <a:ext cx="5319156" cy="800395"/>
          </a:xfrm>
          <a:prstGeom prst="rect">
            <a:avLst/>
          </a:prstGeom>
        </p:spPr>
      </p:pic>
      <p:sp>
        <p:nvSpPr>
          <p:cNvPr id="44" name="Down Arrow 43">
            <a:extLst>
              <a:ext uri="{FF2B5EF4-FFF2-40B4-BE49-F238E27FC236}">
                <a16:creationId xmlns:a16="http://schemas.microsoft.com/office/drawing/2014/main" id="{F108428E-DB8F-B34B-AD6E-440C87DF7764}"/>
              </a:ext>
            </a:extLst>
          </p:cNvPr>
          <p:cNvSpPr/>
          <p:nvPr/>
        </p:nvSpPr>
        <p:spPr>
          <a:xfrm>
            <a:off x="6355977" y="4684794"/>
            <a:ext cx="394446" cy="858314"/>
          </a:xfrm>
          <a:prstGeom prst="downArrow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8A63D-0505-B142-94F6-F3A9414E466E}"/>
              </a:ext>
            </a:extLst>
          </p:cNvPr>
          <p:cNvSpPr txBox="1"/>
          <p:nvPr/>
        </p:nvSpPr>
        <p:spPr>
          <a:xfrm>
            <a:off x="667977" y="3992285"/>
            <a:ext cx="413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Bayes Theorem ??</a:t>
            </a:r>
          </a:p>
        </p:txBody>
      </p:sp>
    </p:spTree>
    <p:extLst>
      <p:ext uri="{BB962C8B-B14F-4D97-AF65-F5344CB8AC3E}">
        <p14:creationId xmlns:p14="http://schemas.microsoft.com/office/powerpoint/2010/main" val="7162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536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Approximation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D18FC-020F-B144-B5EE-8C903A6E1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67280"/>
            <a:ext cx="5331511" cy="3998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B23368-150F-BA46-AB52-BC1123BEF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81" y="1509064"/>
            <a:ext cx="5477114" cy="41078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4DE30C-3A31-6342-ACEA-C7FB234985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82" y="5850790"/>
            <a:ext cx="3796599" cy="363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47F5BD-CB88-4146-B895-77B1E7AFBA0B}"/>
              </a:ext>
            </a:extLst>
          </p:cNvPr>
          <p:cNvSpPr txBox="1"/>
          <p:nvPr/>
        </p:nvSpPr>
        <p:spPr>
          <a:xfrm>
            <a:off x="5559287" y="5780939"/>
            <a:ext cx="142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where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66692-7BFA-4548-86CD-6D55016CC3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7" y="5809436"/>
            <a:ext cx="4345256" cy="4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4" y="372404"/>
            <a:ext cx="99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Monte Carlo (MC)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51912-F993-5346-85D5-B30EDC71BC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47507"/>
            <a:ext cx="5459206" cy="52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7252D-1E26-F047-80AA-2371913241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-9865" r="1" b="-7176"/>
          <a:stretch/>
        </p:blipFill>
        <p:spPr>
          <a:xfrm>
            <a:off x="531164" y="1512679"/>
            <a:ext cx="3408880" cy="748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8AF8E0-3694-FE4B-BDBC-7C21B252C38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42" y="1440243"/>
            <a:ext cx="4774220" cy="74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879E20-5D7E-FF48-AEDC-3277E830E001}"/>
              </a:ext>
            </a:extLst>
          </p:cNvPr>
          <p:cNvSpPr txBox="1"/>
          <p:nvPr/>
        </p:nvSpPr>
        <p:spPr>
          <a:xfrm>
            <a:off x="6012079" y="3504504"/>
            <a:ext cx="47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Draw samples from p(x)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E85C6F1-0D18-F44C-BF8A-D1381D499DC8}"/>
              </a:ext>
            </a:extLst>
          </p:cNvPr>
          <p:cNvSpPr/>
          <p:nvPr/>
        </p:nvSpPr>
        <p:spPr>
          <a:xfrm rot="4164133">
            <a:off x="2882751" y="2518317"/>
            <a:ext cx="608532" cy="318076"/>
          </a:xfrm>
          <a:prstGeom prst="rightArrow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64F87FC-C8AD-A742-AA5A-776671BB5DE9}"/>
              </a:ext>
            </a:extLst>
          </p:cNvPr>
          <p:cNvSpPr/>
          <p:nvPr/>
        </p:nvSpPr>
        <p:spPr>
          <a:xfrm rot="6785474">
            <a:off x="1273279" y="2518317"/>
            <a:ext cx="608532" cy="318076"/>
          </a:xfrm>
          <a:prstGeom prst="rightArrow">
            <a:avLst/>
          </a:prstGeom>
          <a:solidFill>
            <a:srgbClr val="FEFF2E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36413-2C29-5441-90B7-9F4F6BE28C8F}"/>
              </a:ext>
            </a:extLst>
          </p:cNvPr>
          <p:cNvSpPr txBox="1"/>
          <p:nvPr/>
        </p:nvSpPr>
        <p:spPr>
          <a:xfrm>
            <a:off x="529026" y="3073617"/>
            <a:ext cx="1565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" pitchFamily="2" charset="77"/>
                <a:ea typeface="Palatino" pitchFamily="2" charset="77"/>
              </a:rPr>
              <a:t>Some </a:t>
            </a:r>
          </a:p>
          <a:p>
            <a:pPr algn="ctr"/>
            <a:r>
              <a:rPr lang="en-US" sz="2800" dirty="0">
                <a:latin typeface="Palatino" pitchFamily="2" charset="77"/>
                <a:ea typeface="Palatino" pitchFamily="2" charset="77"/>
              </a:rPr>
              <a:t>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3437F-5997-854B-BBA6-F49ED29BD1CA}"/>
              </a:ext>
            </a:extLst>
          </p:cNvPr>
          <p:cNvSpPr txBox="1"/>
          <p:nvPr/>
        </p:nvSpPr>
        <p:spPr>
          <a:xfrm>
            <a:off x="2041467" y="3093400"/>
            <a:ext cx="280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" pitchFamily="2" charset="77"/>
                <a:ea typeface="Palatino" pitchFamily="2" charset="77"/>
              </a:rPr>
              <a:t>Probability</a:t>
            </a:r>
          </a:p>
          <a:p>
            <a:pPr algn="ctr"/>
            <a:r>
              <a:rPr lang="en-US" sz="2800" dirty="0">
                <a:latin typeface="Palatino" pitchFamily="2" charset="77"/>
                <a:ea typeface="Palatino" pitchFamily="2" charset="77"/>
              </a:rPr>
              <a:t>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F111B-5E3C-DE47-B68A-F444EEEB00DA}"/>
              </a:ext>
            </a:extLst>
          </p:cNvPr>
          <p:cNvSpPr txBox="1"/>
          <p:nvPr/>
        </p:nvSpPr>
        <p:spPr>
          <a:xfrm>
            <a:off x="680454" y="5563780"/>
            <a:ext cx="989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Use sampling to approximate the integral</a:t>
            </a:r>
          </a:p>
        </p:txBody>
      </p:sp>
    </p:spTree>
    <p:extLst>
      <p:ext uri="{BB962C8B-B14F-4D97-AF65-F5344CB8AC3E}">
        <p14:creationId xmlns:p14="http://schemas.microsoft.com/office/powerpoint/2010/main" val="11327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3" grpId="0" animBg="1"/>
      <p:bldP spid="14" grpId="0"/>
      <p:bldP spid="1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9EE32AB-0D1A-8A4F-9398-2C6559BACCB4}"/>
              </a:ext>
            </a:extLst>
          </p:cNvPr>
          <p:cNvSpPr txBox="1"/>
          <p:nvPr/>
        </p:nvSpPr>
        <p:spPr>
          <a:xfrm>
            <a:off x="778648" y="2541335"/>
            <a:ext cx="191034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latin typeface="Palatino" pitchFamily="2" charset="77"/>
                <a:ea typeface="Palatino" pitchFamily="2" charset="77"/>
              </a:rPr>
              <a:t>{</a:t>
            </a:r>
            <a:endParaRPr lang="en-US" sz="80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CB41A-F7F9-FE46-9595-6D6BCF3470F6}"/>
              </a:ext>
            </a:extLst>
          </p:cNvPr>
          <p:cNvSpPr txBox="1"/>
          <p:nvPr/>
        </p:nvSpPr>
        <p:spPr>
          <a:xfrm>
            <a:off x="680453" y="372404"/>
            <a:ext cx="1141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alatino" pitchFamily="2" charset="77"/>
                <a:ea typeface="Palatino" pitchFamily="2" charset="77"/>
                <a:cs typeface="Miriam Fixed" panose="020F0502020204030204" pitchFamily="34" charset="0"/>
              </a:rPr>
              <a:t>Markov Chain Monte Carlo (MCMC)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F6CD4-C322-2B49-83D7-6AB36FA39139}"/>
              </a:ext>
            </a:extLst>
          </p:cNvPr>
          <p:cNvSpPr txBox="1"/>
          <p:nvPr/>
        </p:nvSpPr>
        <p:spPr>
          <a:xfrm>
            <a:off x="1620265" y="1751554"/>
            <a:ext cx="5799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Draw samples from the posterior distribution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3AB26-3A0E-B141-BD3D-8D3E4B1E64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1"/>
          <a:stretch/>
        </p:blipFill>
        <p:spPr>
          <a:xfrm>
            <a:off x="8921438" y="1654224"/>
            <a:ext cx="1307817" cy="4778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90CE38-085B-1049-9C18-DDEE90F88F47}"/>
              </a:ext>
            </a:extLst>
          </p:cNvPr>
          <p:cNvSpPr txBox="1"/>
          <p:nvPr/>
        </p:nvSpPr>
        <p:spPr>
          <a:xfrm>
            <a:off x="754543" y="2685745"/>
            <a:ext cx="567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1. You give a range of possible values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E2BC5-4E54-074A-891D-D786D7934D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2" t="-2283" r="-3041" b="52612"/>
          <a:stretch/>
        </p:blipFill>
        <p:spPr>
          <a:xfrm>
            <a:off x="9174441" y="2650541"/>
            <a:ext cx="801810" cy="3387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5075D9-9F00-BF4D-9BD6-93D11DB29143}"/>
              </a:ext>
            </a:extLst>
          </p:cNvPr>
          <p:cNvSpPr txBox="1"/>
          <p:nvPr/>
        </p:nvSpPr>
        <p:spPr>
          <a:xfrm>
            <a:off x="1818210" y="4543836"/>
            <a:ext cx="601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Use help of collected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A43C2-D33A-764D-9627-9B657B448F6B}"/>
              </a:ext>
            </a:extLst>
          </p:cNvPr>
          <p:cNvSpPr txBox="1"/>
          <p:nvPr/>
        </p:nvSpPr>
        <p:spPr>
          <a:xfrm>
            <a:off x="1818210" y="3637960"/>
            <a:ext cx="632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Draw a sample. Search is based on previous sample.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06D85F-2BF8-0D4F-8470-096E49EA5795}"/>
              </a:ext>
            </a:extLst>
          </p:cNvPr>
          <p:cNvSpPr txBox="1"/>
          <p:nvPr/>
        </p:nvSpPr>
        <p:spPr>
          <a:xfrm>
            <a:off x="754543" y="1286076"/>
            <a:ext cx="376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Iterative approaches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CCAD07-0478-1A41-B9DC-55F0E4E38F93}"/>
              </a:ext>
            </a:extLst>
          </p:cNvPr>
          <p:cNvSpPr/>
          <p:nvPr/>
        </p:nvSpPr>
        <p:spPr>
          <a:xfrm>
            <a:off x="8921438" y="1286076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I iterations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C1F0E-EF91-4F42-B2BD-FFE2EF8C8CD3}"/>
              </a:ext>
            </a:extLst>
          </p:cNvPr>
          <p:cNvSpPr txBox="1"/>
          <p:nvPr/>
        </p:nvSpPr>
        <p:spPr>
          <a:xfrm>
            <a:off x="1910178" y="5520414"/>
            <a:ext cx="601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" pitchFamily="2" charset="77"/>
                <a:ea typeface="Palatino" pitchFamily="2" charset="77"/>
              </a:rPr>
              <a:t>If</a:t>
            </a:r>
            <a:r>
              <a:rPr lang="en-US" sz="2000" dirty="0">
                <a:latin typeface="Palatino" pitchFamily="2" charset="77"/>
                <a:ea typeface="Palatino" pitchFamily="2" charset="77"/>
              </a:rPr>
              <a:t> New sample &gt; Old sample  </a:t>
            </a:r>
            <a:r>
              <a:rPr lang="en-US" sz="2000" dirty="0">
                <a:latin typeface="Palatino" pitchFamily="2" charset="77"/>
                <a:ea typeface="Palatino" pitchFamily="2" charset="77"/>
                <a:sym typeface="Wingdings" pitchFamily="2" charset="2"/>
              </a:rPr>
              <a:t> keep new sample</a:t>
            </a:r>
            <a:endParaRPr lang="en-US" sz="20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4B03C4C-BC66-6C4F-81B7-004279DFDF5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85" y="3565825"/>
            <a:ext cx="2163605" cy="3387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F488757-0732-7549-A640-1A58ED77BD5E}"/>
              </a:ext>
            </a:extLst>
          </p:cNvPr>
          <p:cNvSpPr txBox="1"/>
          <p:nvPr/>
        </p:nvSpPr>
        <p:spPr>
          <a:xfrm>
            <a:off x="864967" y="1732007"/>
            <a:ext cx="755298" cy="400110"/>
          </a:xfrm>
          <a:prstGeom prst="rect">
            <a:avLst/>
          </a:prstGeom>
          <a:solidFill>
            <a:srgbClr val="FEFF2E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Goal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0EF472-F513-D046-B46E-F0BF1BD1B19F}"/>
              </a:ext>
            </a:extLst>
          </p:cNvPr>
          <p:cNvSpPr txBox="1"/>
          <p:nvPr/>
        </p:nvSpPr>
        <p:spPr>
          <a:xfrm>
            <a:off x="1910178" y="3163267"/>
            <a:ext cx="3881006" cy="400110"/>
          </a:xfrm>
          <a:prstGeom prst="rect">
            <a:avLst/>
          </a:prstGeom>
          <a:solidFill>
            <a:srgbClr val="FEFF2E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2. Random search in given range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7E0DFD-E2E7-C540-BC14-F41168EB1DB2}"/>
              </a:ext>
            </a:extLst>
          </p:cNvPr>
          <p:cNvSpPr txBox="1"/>
          <p:nvPr/>
        </p:nvSpPr>
        <p:spPr>
          <a:xfrm>
            <a:off x="1910178" y="4140376"/>
            <a:ext cx="3562954" cy="400110"/>
          </a:xfrm>
          <a:prstGeom prst="rect">
            <a:avLst/>
          </a:prstGeom>
          <a:solidFill>
            <a:srgbClr val="FEFF2E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3. Evaluate the drawn sample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79B519-EA7C-644E-89F8-DDEACD2B665D}"/>
              </a:ext>
            </a:extLst>
          </p:cNvPr>
          <p:cNvSpPr txBox="1"/>
          <p:nvPr/>
        </p:nvSpPr>
        <p:spPr>
          <a:xfrm>
            <a:off x="1890681" y="5075247"/>
            <a:ext cx="2933477" cy="400110"/>
          </a:xfrm>
          <a:prstGeom prst="rect">
            <a:avLst/>
          </a:prstGeom>
          <a:solidFill>
            <a:srgbClr val="FEFF2E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4. Accept/Reject sample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FDF829-2448-4141-94CF-483E3CECA138}"/>
              </a:ext>
            </a:extLst>
          </p:cNvPr>
          <p:cNvSpPr txBox="1"/>
          <p:nvPr/>
        </p:nvSpPr>
        <p:spPr>
          <a:xfrm>
            <a:off x="754543" y="5965840"/>
            <a:ext cx="567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5. Repeat loop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6CF9BD-EB90-AE4C-B502-327B9756B5A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8" t="-2284" r="15189" b="53037"/>
          <a:stretch/>
        </p:blipFill>
        <p:spPr>
          <a:xfrm>
            <a:off x="8869668" y="4540567"/>
            <a:ext cx="1504122" cy="3358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B3983D2-1442-CD43-A2FA-F83D34B5CD61}"/>
              </a:ext>
            </a:extLst>
          </p:cNvPr>
          <p:cNvSpPr txBox="1"/>
          <p:nvPr/>
        </p:nvSpPr>
        <p:spPr>
          <a:xfrm rot="16200000">
            <a:off x="-168681" y="3701095"/>
            <a:ext cx="204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Loop  </a:t>
            </a:r>
            <a:r>
              <a:rPr lang="en-US" sz="2000" dirty="0" err="1">
                <a:latin typeface="Palatino" pitchFamily="2" charset="77"/>
                <a:ea typeface="Palatino" pitchFamily="2" charset="77"/>
              </a:rPr>
              <a:t>i</a:t>
            </a:r>
            <a:endParaRPr lang="en-US" sz="20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75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/>
      <p:bldP spid="11" grpId="0"/>
      <p:bldP spid="16" grpId="0"/>
      <p:bldP spid="17" grpId="0"/>
      <p:bldP spid="21" grpId="0"/>
      <p:bldP spid="23" grpId="0" animBg="1"/>
      <p:bldP spid="24" grpId="0" animBg="1"/>
      <p:bldP spid="25" grpId="0" animBg="1"/>
      <p:bldP spid="26" grpId="0" animBg="1"/>
      <p:bldP spid="29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265.842"/>
  <p:tag name="LATEXADDIN" val="\documentclass{article}&#10;\usepackage{amsmath}&#10;\pagestyle{empty}&#10;\newcommand{\x}{{\bf x}}&#10;\newcommand{\y}{{\bf y}}&#10;\newcommand{\btheta}{\boldsymbol{\theta}}&#10;&#10;\begin{document}&#10;&#10;$p(v | \x_{1:T}) = \frac{p(\x_{1:T}| v) p(v)}{p(\x_{1:T})}$&#10;&#10;&#10;\end{document}"/>
  <p:tag name="IGUANATEXSIZE" val="6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636.6704"/>
  <p:tag name="LATEXADDIN" val="\documentclass{article}&#10;\usepackage{amsmath}&#10;\pagestyle{empty}&#10;\newcommand{\x}{{\bf x}}&#10;\newcommand{\y}{{\bf y}}&#10;\newcommand{\ba}{{\bf a}}&#10;\newcommand{\btheta}{\boldsymbol{\theta}}&#10;&#10;\begin{document}&#10;&#10;$\ba = [a_1\, a_2]^\top$&#10;&#10;&#10;\end{document}"/>
  <p:tag name="IGUANATEXSIZE" val="6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752.9059"/>
  <p:tag name="LATEXADDIN" val="\documentclass{article}&#10;\usepackage{amsmath}&#10;\pagestyle{empty}&#10;\newcommand{\x}{{\bf x}}&#10;\newcommand{\y}{{\bf y}}&#10;\newcommand{\bv}{{\bf v}}&#10;\newcommand{\btheta}{\boldsymbol{\theta}}&#10;&#10;\begin{document}&#10;&#10;$\bv_t = [v_{1t}\, v_{2t}]^\top$&#10;&#10;&#10;\end{document}"/>
  <p:tag name="IGUANATEXSIZE" val="60"/>
  <p:tag name="IGUANATEXCURSOR" val="2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773.1534"/>
  <p:tag name="LATEXADDIN" val="\documentclass{article}&#10;\usepackage{amsmath}&#10;\pagestyle{empty}&#10;\newcommand{\x}{{\bf x}}&#10;\newcommand{\btheta}{\boldsymbol{\theta}}&#10;&#10;\begin{document}&#10;&#10;$\x_t = [x_{1t}\, x_{2t}]^\top$&#10;&#10;&#10;\end{document}"/>
  <p:tag name="IGUANATEXSIZE" val="6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898.763"/>
  <p:tag name="LATEXADDIN" val="\documentclass{article}&#10;\usepackage{amsmath}&#10;\pagestyle{empty}&#10;\newcommand{\x}{{\bf x}}&#10;\newcommand{\y}{{\bf y}}&#10;\newcommand{\bv}{{\bf v}}&#10;\newcommand{\ba}{{\bf a}}&#10;\newcommand{\btheta}{\boldsymbol{\theta}}&#10;&#10;\begin{document}&#10;&#10;$\x_t = \x_{t-1} + \bv_t \Delta t + \frac{1}{2} \ba \Delta t^2 + noise$&#10;&#10;&#10;\end{document}"/>
  <p:tag name="IGUANATEXSIZE" val="60"/>
  <p:tag name="IGUANATEXCURSOR" val="2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846.6442"/>
  <p:tag name="LATEXADDIN" val="\documentclass{article}&#10;\usepackage{amsmath}&#10;\pagestyle{empty}&#10;\newcommand{\x}{{\bf x}}&#10;\newcommand{\y}{{\bf y}}&#10;\newcommand{\btheta}{\boldsymbol{\theta}}&#10;&#10;\begin{document}&#10;&#10;$\y_t = \x_t + noise$&#10;&#10;&#10;\end{document}"/>
  <p:tag name="IGUANATEXSIZE" val="6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2749.906"/>
  <p:tag name="LATEXADDIN" val="\documentclass{article}&#10;\usepackage{amsmath}&#10;\pagestyle{empty}&#10;\newcommand{\x}{{\bf x}}&#10;\newcommand{\y}{{\bf y}}&#10;\newcommand{\bv}{{\bf v}}&#10;\newcommand{\ba}{{\bf a}}&#10;\newcommand{\btheta}{\boldsymbol{\theta}}&#10;&#10;\begin{document}&#10;&#10;$p(\ba, \bv_{1:T}, \x_{1:T}| \y_{1:T}) = \frac{p(\y_{1:T}| \ba, \bv_{1:T}, \x_{1:T}) p(\ba, \bv_{1:T}, \x_{1:T})}{p(\y_{1:T})}$&#10;&#10;&#10;\end{document}"/>
  <p:tag name="IGUANATEXSIZE" val="6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265.842"/>
  <p:tag name="LATEXADDIN" val="\documentclass{article}&#10;\usepackage{amsmath}&#10;\pagestyle{empty}&#10;\newcommand{\x}{{\bf x}}&#10;\newcommand{\y}{{\bf y}}&#10;\newcommand{\btheta}{\boldsymbol{\theta}}&#10;&#10;\begin{document}&#10;&#10;$p(v | \x_{1:T}) = \frac{p(\x_{1:T}| v) p(v)}{p(\x_{1:T})}$&#10;&#10;&#10;\end{document}"/>
  <p:tag name="IGUANATEXSIZE" val="6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478.815"/>
  <p:tag name="LATEXADDIN" val="\documentclass{article}&#10;\usepackage{amsmath}&#10;\pagestyle{empty}&#10;\newcommand{\x}{{\bf x}}&#10;\newcommand{\y}{{\bf y}}&#10;\newcommand{\btheta}{\boldsymbol{\theta}}&#10;&#10;\begin{document}&#10;&#10;$x^{(m)} \sim p(x)$, $m=1, \ldots, M.$&#10;&#10;&#10;\end{document}"/>
  <p:tag name="IGUANATEXSIZE" val="6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649.794"/>
  <p:tag name="LATEXADDIN" val="\documentclass{article}&#10;\usepackage{amsmath}&#10;\pagestyle{empty}&#10;\newcommand{\x}{{\bf x}}&#10;\newcommand{\y}{{\bf y}}&#10;\newcommand{\btheta}{\boldsymbol{\theta}}&#10;&#10;\begin{document}&#10;&#10;$p(x) \approx \sum_{m=1}^M w^{(m)} \delta (x - x^{(m)})$&#10;&#10;&#10;\end{document}"/>
  <p:tag name="IGUANATEXSIZE" val="6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478.815"/>
  <p:tag name="LATEXADDIN" val="\documentclass{article}&#10;\usepackage{amsmath}&#10;\pagestyle{empty}&#10;\newcommand{\x}{{\bf x}}&#10;\newcommand{\y}{{\bf y}}&#10;\newcommand{\btheta}{\boldsymbol{\theta}}&#10;&#10;\begin{document}&#10;&#10;$x^{(m)} \sim p(x)$, $m=1, \ldots, M.$&#10;&#10;&#10;\end{document}"/>
  <p:tag name="IGUANATEXSIZE" val="6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232.4709"/>
  <p:tag name="LATEXADDIN" val="\documentclass{article}&#10;\usepackage{amsmath}&#10;\pagestyle{empty}&#10;\newcommand{\x}{\bf{x}}&#10;\newcommand{\y}{\bf{y}}&#10;\newcommand{\btheta}{\boldsymbol{\theta}}&#10;&#10;\begin{document}&#10;&#10;$\x_{1:T}$&#10;&#10;&#10;\end{document}"/>
  <p:tag name="IGUANATEXSIZE" val="6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289.089"/>
  <p:tag name="LATEXADDIN" val="\documentclass{article}&#10;\usepackage{amsmath}&#10;\usepackage{amsfonts}&#10;\pagestyle{empty}&#10;\newcommand{\x}{{\bf x}}&#10;\newcommand{\y}{{\bf y}}&#10;\newcommand{\btheta}{\boldsymbol{\theta}}&#10;&#10;\begin{document}&#10;&#10;$\mathbb{E}(h(x)) = \int h(x) p(x) dx$&#10;&#10;&#10;\end{document}"/>
  <p:tag name="IGUANATEXSIZE" val="6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1052.119"/>
  <p:tag name="LATEXADDIN" val="\documentclass{article}&#10;\usepackage{amsmath}&#10;\pagestyle{empty}&#10;\newcommand{\x}{{\bf x}}&#10;\newcommand{\y}{{\bf y}}&#10;\newcommand{\btheta}{\boldsymbol{\theta}}&#10;&#10;\begin{document}&#10;&#10;$\approx \frac{1}{M} \sum_{m=1}^M h(x^{(m)})$&#10;&#10;&#10;\end{document}"/>
  <p:tag name="IGUANATEXSIZE" val="6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265.842"/>
  <p:tag name="LATEXADDIN" val="\documentclass{article}&#10;\usepackage{amsmath}&#10;\pagestyle{empty}&#10;\newcommand{\x}{{\bf x}}&#10;\newcommand{\y}{{\bf y}}&#10;\newcommand{\btheta}{\boldsymbol{\theta}}&#10;&#10;\begin{document}&#10;&#10;$p(v | \x_{1:T}) = \frac{p(\x_{1:T}| v) p(v)}{p(\x_{1:T})}$&#10;&#10;&#10;\end{document}"/>
  <p:tag name="IGUANATEXSIZE" val="6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265.842"/>
  <p:tag name="LATEXADDIN" val="\documentclass{article}&#10;\usepackage{amsmath}&#10;\pagestyle{empty}&#10;\newcommand{\x}{{\bf x}}&#10;\newcommand{\y}{{\bf y}}&#10;\newcommand{\btheta}{\boldsymbol{\theta}}&#10;&#10;\begin{document}&#10;&#10;$p(v | \x_{1:T}) = \frac{p(\x_{1:T}| v) p(v)}{p(\x_{1:T})}$&#10;&#10;&#10;\end{document}"/>
  <p:tag name="IGUANATEXSIZE" val="6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905.1368"/>
  <p:tag name="LATEXADDIN" val="\documentclass{article}&#10;\usepackage{amsmath}&#10;\pagestyle{empty}&#10;\newcommand{\x}{{\bf x}}&#10;\newcommand{\y}{{\bf y}}&#10;\newcommand{\btheta}{\boldsymbol{\theta}}&#10;&#10;\begin{document}&#10;&#10;$v^{(i)} \sim p(v | v^{(i-1)})$&#10;&#10;&#10;\end{document}"/>
  <p:tag name="IGUANATEXSIZE" val="6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265.842"/>
  <p:tag name="LATEXADDIN" val="\documentclass{article}&#10;\usepackage{amsmath}&#10;\pagestyle{empty}&#10;\newcommand{\x}{{\bf x}}&#10;\newcommand{\y}{{\bf y}}&#10;\newcommand{\btheta}{\boldsymbol{\theta}}&#10;&#10;\begin{document}&#10;&#10;$p(v | \x_{1:T}) = \frac{p(\x_{1:T}| v) p(v)}{p(\x_{1:T})}$&#10;&#10;&#10;\end{document}"/>
  <p:tag name="IGUANATEXSIZE" val="6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63.892"/>
  <p:tag name="LATEXADDIN" val="\documentclass{article}&#10;\usepackage{amsmath}&#10;\pagestyle{empty}&#10;\newcommand{\x}{{\bf x}}&#10;\newcommand{\y}{{\bf y}}&#10;\newcommand{\btheta}{\boldsymbol{\theta}}&#10;&#10;\begin{document}&#10;&#10;$v^{(1)} \qquad v^{(2)} \qquad v^{(3)} \qquad v^{(4)} \qquad v^{(5)} \qquad v^{(6)} \qquad v^{(7)} $&#10;&#10;&#10;\end{document}"/>
  <p:tag name="IGUANATEXSIZE" val="60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63.892"/>
  <p:tag name="LATEXADDIN" val="\documentclass{article}&#10;\usepackage{amsmath}&#10;\pagestyle{empty}&#10;\newcommand{\x}{{\bf x}}&#10;\newcommand{\y}{{\bf y}}&#10;\newcommand{\btheta}{\boldsymbol{\theta}}&#10;&#10;\begin{document}&#10;&#10;$v^{(1)} \qquad v^{(2)} \qquad v^{(3)} \qquad v^{(4)} \qquad v^{(5)} \qquad v^{(6)} \qquad v^{(7)} $&#10;&#10;&#10;\end{document}"/>
  <p:tag name="IGUANATEXSIZE" val="60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63.892"/>
  <p:tag name="LATEXADDIN" val="\documentclass{article}&#10;\usepackage{amsmath}&#10;\pagestyle{empty}&#10;\newcommand{\x}{{\bf x}}&#10;\newcommand{\y}{{\bf y}}&#10;\newcommand{\btheta}{\boldsymbol{\theta}}&#10;&#10;\begin{document}&#10;&#10;$v^{(1)} \qquad v^{(2)} \qquad v^{(3)} \qquad v^{(4)} \qquad v^{(5)} \qquad v^{(6)} \qquad v^{(7)} $&#10;&#10;&#10;\end{document}"/>
  <p:tag name="IGUANATEXSIZE" val="60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63.892"/>
  <p:tag name="LATEXADDIN" val="\documentclass{article}&#10;\usepackage{amsmath}&#10;\pagestyle{empty}&#10;\newcommand{\x}{{\bf x}}&#10;\newcommand{\y}{{\bf y}}&#10;\newcommand{\btheta}{\boldsymbol{\theta}}&#10;&#10;\begin{document}&#10;&#10;$v^{(1)} \qquad v^{(2)} \qquad v^{(3)} \qquad v^{(4)} \qquad v^{(5)} \qquad v^{(6)} \qquad v^{(7)} $&#10;&#10;&#10;\end{document}"/>
  <p:tag name="IGUANATEXSIZE" val="60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newcommand{\x}{\bf{x}}&#10;\newcommand{\y}{\bf{y}}&#10;\newcommand{\btheta}{\boldsymbol{\theta}}&#10;&#10;\begin{document}&#10;&#10;$v$&#10;&#10;&#10;\end{document}"/>
  <p:tag name="IGUANATEXSIZE" val="6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63.892"/>
  <p:tag name="LATEXADDIN" val="\documentclass{article}&#10;\usepackage{amsmath}&#10;\pagestyle{empty}&#10;\newcommand{\x}{{\bf x}}&#10;\newcommand{\y}{{\bf y}}&#10;\newcommand{\btheta}{\boldsymbol{\theta}}&#10;&#10;\begin{document}&#10;&#10;$v^{(1)} \qquad v^{(2)} \qquad v^{(3)} \qquad v^{(4)} \qquad v^{(5)} \qquad v^{(6)} \qquad v^{(7)} $&#10;&#10;&#10;\end{document}"/>
  <p:tag name="IGUANATEXSIZE" val="60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63.892"/>
  <p:tag name="LATEXADDIN" val="\documentclass{article}&#10;\usepackage{amsmath}&#10;\pagestyle{empty}&#10;\newcommand{\x}{{\bf x}}&#10;\newcommand{\y}{{\bf y}}&#10;\newcommand{\btheta}{\boldsymbol{\theta}}&#10;&#10;\begin{document}&#10;&#10;$v^{(1)} \qquad v^{(2)} \qquad v^{(3)} \qquad v^{(4)} \qquad v^{(5)} \qquad v^{(6)} \qquad v^{(7)} $&#10;&#10;&#10;\end{document}"/>
  <p:tag name="IGUANATEXSIZE" val="60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63.892"/>
  <p:tag name="LATEXADDIN" val="\documentclass{article}&#10;\usepackage{amsmath}&#10;\pagestyle{empty}&#10;\newcommand{\x}{{\bf x}}&#10;\newcommand{\y}{{\bf y}}&#10;\newcommand{\btheta}{\boldsymbol{\theta}}&#10;&#10;\begin{document}&#10;&#10;$v^{(1)} \qquad v^{(2)} \qquad v^{(3)} \qquad v^{(4)} \qquad v^{(5)} \qquad v^{(6)} \qquad v^{(7)} $&#10;&#10;&#10;\end{document}"/>
  <p:tag name="IGUANATEXSIZE" val="60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4.6644"/>
  <p:tag name="LATEXADDIN" val="\documentclass{article}&#10;\usepackage{amsmath}&#10;\pagestyle{empty}&#10;\newcommand{\bC}{{\bf C}}&#10;\newcommand{\bA}{{\bf A}}&#10;\newcommand{\y}{{\bf y}}&#10;\newcommand{\btheta}{\boldsymbol{\theta}}&#10;&#10;\begin{document}&#10;&#10;$p(\bC, \bA| \y_{1:T})$&#10;&#10;&#10;\end{document}"/>
  <p:tag name="IGUANATEXSIZE" val="6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077.615"/>
  <p:tag name="LATEXADDIN" val="\documentclass{article}&#10;\usepackage{amsmath}&#10;\pagestyle{empty}&#10;\newcommand{\bC}{{\bf C}}&#10;\newcommand{\y}{{\bf y}}&#10;\newcommand{\btheta}{\boldsymbol{\theta}}&#10;&#10;\begin{document}&#10;&#10;$\y_t = \bC \y_{t-1} + noise$&#10;&#10;&#10;\end{document}"/>
  <p:tag name="IGUANATEXSIZE" val="6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654.6682"/>
  <p:tag name="LATEXADDIN" val="\documentclass{article}&#10;\usepackage{amsmath}&#10;\pagestyle{empty}&#10;\newcommand{\bC}{{\bf C}}&#10;\newcommand{\y}{{\bf y}}&#10;\newcommand{\btheta}{\boldsymbol{\theta}}&#10;&#10;\begin{document}&#10;&#10;$t=2,\ldots,T.$&#10;&#10;&#10;\end{document}"/>
  <p:tag name="IGUANATEXSIZE" val="6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077.615"/>
  <p:tag name="LATEXADDIN" val="\documentclass{article}&#10;\usepackage{amsmath}&#10;\pagestyle{empty}&#10;\newcommand{\bC}{{\bf C}}&#10;\newcommand{\y}{{\bf y}}&#10;\newcommand{\btheta}{\boldsymbol{\theta}}&#10;&#10;\begin{document}&#10;&#10;$\y_t = \bC \y_{t-1} + noise$&#10;&#10;&#10;\end{document}"/>
  <p:tag name="IGUANATEXSIZE" val="6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654.6682"/>
  <p:tag name="LATEXADDIN" val="\documentclass{article}&#10;\usepackage{amsmath}&#10;\pagestyle{empty}&#10;\newcommand{\bC}{{\bf C}}&#10;\newcommand{\y}{{\bf y}}&#10;\newcommand{\btheta}{\boldsymbol{\theta}}&#10;&#10;\begin{document}&#10;&#10;$t=2,\ldots,T.$&#10;&#10;&#10;\end{document}"/>
  <p:tag name="IGUANATEXSIZE" val="6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32.4709"/>
  <p:tag name="LATEXADDIN" val="\documentclass{article}&#10;\usepackage{amsmath}&#10;\pagestyle{empty}&#10;\newcommand{\x}{\bf{x}}&#10;\newcommand{\y}{\bf{y}}&#10;\newcommand{\btheta}{\boldsymbol{\theta}}&#10;&#10;\begin{document}&#10;&#10;$\y_{1:T}$&#10;&#10;&#10;\end{document}"/>
  <p:tag name="IGUANATEXSIZE" val="6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640.045"/>
  <p:tag name="LATEXADDIN" val="\documentclass{article}&#10;\usepackage{amsmath}&#10;\pagestyle{empty}&#10;\newcommand{\bC}{{\bf C}}&#10;\newcommand{\y}{{\bf y}}&#10;\newcommand{\btheta}{\boldsymbol{\theta}}&#10;&#10;\begin{document}&#10;&#10;$\btheta_{1:t}^A, \, \btheta^B_{1:t}, k_{AB}, \, k_{BA}, \, k_{BC}, \, k_{CB}$&#10;&#10;&#10;\end{document}"/>
  <p:tag name="IGUANATEXSIZE" val="60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328.834"/>
  <p:tag name="LATEXADDIN" val="\documentclass{article}&#10;\usepackage{amsmath}&#10;\pagestyle{empty}&#10;\newcommand{\x}{{\bf x}}&#10;\newcommand{\y}{{\bf y}}&#10;\newcommand{\btheta}{\boldsymbol{\theta}}&#10;&#10;\begin{document}&#10;&#10;$x_t = x_{t-1} + v \Delta t + noise$&#10;&#10;&#10;\end{document}"/>
  <p:tag name="IGUANATEXSIZE" val="6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038.995"/>
  <p:tag name="LATEXADDIN" val="\documentclass{article}&#10;\usepackage{amsmath}&#10;\pagestyle{empty}&#10;\newcommand{\bC}{{\bf C}}&#10;\newcommand{\y}{{\bf y}}&#10;\newcommand{\btheta}{\boldsymbol{\theta}}&#10;&#10;\begin{document}&#10;&#10;$p(\btheta_{1:t}^A, \, \btheta^B_{1:t}, k_{AB}, \, k_{BA}, \, k_{BC}, \, k_{CB} | \btheta^C_{1:t}) $&#10;&#10;&#10;\end{document}"/>
  <p:tag name="IGUANATEXSIZE" val="60"/>
  <p:tag name="IGUANATEXCURSOR" val="2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328.834"/>
  <p:tag name="LATEXADDIN" val="\documentclass{article}&#10;\usepackage{amsmath}&#10;\pagestyle{empty}&#10;\newcommand{\x}{{\bf x}}&#10;\newcommand{\y}{{\bf y}}&#10;\newcommand{\btheta}{\boldsymbol{\theta}}&#10;&#10;\begin{document}&#10;&#10;$x_t = x_{t-1} + v \Delta t + noise$&#10;&#10;&#10;\end{document}"/>
  <p:tag name="IGUANATEXSIZE" val="6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773.1534"/>
  <p:tag name="LATEXADDIN" val="\documentclass{article}&#10;\usepackage{amsmath}&#10;\pagestyle{empty}&#10;\newcommand{\x}{{\bf x}}&#10;\newcommand{\btheta}{\boldsymbol{\theta}}&#10;&#10;\begin{document}&#10;&#10;$\x_t = [x_{1t}\, x_{2t}]^\top$&#10;&#10;&#10;\end{document}"/>
  <p:tag name="IGUANATEXSIZE" val="6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350.581"/>
  <p:tag name="LATEXADDIN" val="\documentclass{article}&#10;\usepackage{amsmath}&#10;\pagestyle{empty}&#10;\newcommand{\x}{{\bf x}}&#10;\newcommand{\y}{{\bf y}}&#10;\newcommand{\bv}{{\bf v}}&#10;\newcommand{\btheta}{\boldsymbol{\theta}}&#10;&#10;\begin{document}&#10;&#10;$\x_t = \x_{t-1} + \bv \Delta t + noise$&#10;&#10;&#10;\end{document}"/>
  <p:tag name="IGUANATEXSIZE" val="6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634.4207"/>
  <p:tag name="LATEXADDIN" val="\documentclass{article}&#10;\usepackage{amsmath}&#10;\pagestyle{empty}&#10;\newcommand{\x}{{\bf x}}&#10;\newcommand{\y}{{\bf y}}&#10;\newcommand{\bv}{{\bf v}}&#10;\newcommand{\btheta}{\boldsymbol{\theta}}&#10;&#10;\begin{document}&#10;&#10;$\bv = [v_1\, v_2]^\top$&#10;&#10;&#10;\end{document}"/>
  <p:tag name="IGUANATEXSIZE" val="60"/>
  <p:tag name="IGUANATEXCURSOR" val="2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898.763"/>
  <p:tag name="LATEXADDIN" val="\documentclass{article}&#10;\usepackage{amsmath}&#10;\pagestyle{empty}&#10;\newcommand{\x}{{\bf x}}&#10;\newcommand{\y}{{\bf y}}&#10;\newcommand{\bv}{{\bf v}}&#10;\newcommand{\ba}{{\bf a}}&#10;\newcommand{\btheta}{\boldsymbol{\theta}}&#10;&#10;\begin{document}&#10;&#10;$\x_t = \x_{t-1} + \bv_t \Delta t + \frac{1}{2} \ba \Delta t^2 + noise$&#10;&#10;&#10;\end{document}"/>
  <p:tag name="IGUANATEXSIZE" val="60"/>
  <p:tag name="IGUANATEXCURSOR" val="2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683</Words>
  <Application>Microsoft Macintosh PowerPoint</Application>
  <PresentationFormat>Widescreen</PresentationFormat>
  <Paragraphs>188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Miriam Fixed</vt:lpstr>
      <vt:lpstr>Palatino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73</cp:revision>
  <dcterms:created xsi:type="dcterms:W3CDTF">2021-01-27T01:40:22Z</dcterms:created>
  <dcterms:modified xsi:type="dcterms:W3CDTF">2021-01-29T16:52:13Z</dcterms:modified>
</cp:coreProperties>
</file>