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9" r:id="rId8"/>
    <p:sldId id="270" r:id="rId9"/>
    <p:sldId id="268" r:id="rId10"/>
    <p:sldId id="262" r:id="rId11"/>
    <p:sldId id="263" r:id="rId12"/>
    <p:sldId id="26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0"/>
    <p:restoredTop sz="94691"/>
  </p:normalViewPr>
  <p:slideViewPr>
    <p:cSldViewPr snapToGrid="0">
      <p:cViewPr varScale="1">
        <p:scale>
          <a:sx n="158" d="100"/>
          <a:sy n="158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jailoska/Downloads/CO%20on%20Pd(111)%20coverage%20vs%20wavenumber%20(isotherm%20+%20literatur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jailoska/Downloads/CO%20on%20Pd(111)%20coverage%20vs%20wavenumber%20(isotherm%20+%20literatur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vs wavenumber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0245661955072"/>
          <c:y val="9.2367309879216153E-2"/>
          <c:w val="0.83933599353113442"/>
          <c:h val="0.7839817804484486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'Data combined'!$A$13</c:f>
              <c:strCache>
                <c:ptCount val="1"/>
                <c:pt idx="0">
                  <c:v>Hoffman paper (300K)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 combined'!$A$15:$A$29</c:f>
              <c:numCache>
                <c:formatCode>General</c:formatCode>
                <c:ptCount val="15"/>
                <c:pt idx="0">
                  <c:v>1.30388850284448E-2</c:v>
                </c:pt>
                <c:pt idx="1">
                  <c:v>2.9151625058612799E-2</c:v>
                </c:pt>
                <c:pt idx="2">
                  <c:v>5.8573857826438203E-2</c:v>
                </c:pt>
                <c:pt idx="3">
                  <c:v>8.09919269641656E-2</c:v>
                </c:pt>
                <c:pt idx="4">
                  <c:v>9.4303114530899596E-2</c:v>
                </c:pt>
                <c:pt idx="5">
                  <c:v>0.121633928218339</c:v>
                </c:pt>
                <c:pt idx="6">
                  <c:v>0.18187832257116801</c:v>
                </c:pt>
                <c:pt idx="7">
                  <c:v>0.24072561282194599</c:v>
                </c:pt>
                <c:pt idx="8">
                  <c:v>0.29752780932042999</c:v>
                </c:pt>
                <c:pt idx="9">
                  <c:v>0.31924873876469501</c:v>
                </c:pt>
                <c:pt idx="10">
                  <c:v>0.409326644407911</c:v>
                </c:pt>
                <c:pt idx="11">
                  <c:v>0.41921653701224199</c:v>
                </c:pt>
                <c:pt idx="12">
                  <c:v>0.45080193662469098</c:v>
                </c:pt>
                <c:pt idx="13">
                  <c:v>0.478862091758046</c:v>
                </c:pt>
                <c:pt idx="14">
                  <c:v>0.50552344796027304</c:v>
                </c:pt>
              </c:numCache>
            </c:numRef>
          </c:xVal>
          <c:yVal>
            <c:numRef>
              <c:f>'Data combined'!$B$15:$B$29</c:f>
              <c:numCache>
                <c:formatCode>General</c:formatCode>
                <c:ptCount val="15"/>
                <c:pt idx="0">
                  <c:v>1822.8179923054699</c:v>
                </c:pt>
                <c:pt idx="1">
                  <c:v>1822.9303594732401</c:v>
                </c:pt>
                <c:pt idx="2">
                  <c:v>1822.9588326017299</c:v>
                </c:pt>
                <c:pt idx="3">
                  <c:v>1823.17407589444</c:v>
                </c:pt>
                <c:pt idx="4">
                  <c:v>1823.3805060759601</c:v>
                </c:pt>
                <c:pt idx="5">
                  <c:v>1825.1488907343601</c:v>
                </c:pt>
                <c:pt idx="6">
                  <c:v>1825.0136433740599</c:v>
                </c:pt>
                <c:pt idx="7">
                  <c:v>1825.55446333237</c:v>
                </c:pt>
                <c:pt idx="8">
                  <c:v>1835.77072352253</c:v>
                </c:pt>
                <c:pt idx="9">
                  <c:v>1836.5659373252199</c:v>
                </c:pt>
                <c:pt idx="10">
                  <c:v>1906.9111740081</c:v>
                </c:pt>
                <c:pt idx="11">
                  <c:v>1921.0497771299699</c:v>
                </c:pt>
                <c:pt idx="12">
                  <c:v>1931.6287307425</c:v>
                </c:pt>
                <c:pt idx="13">
                  <c:v>1938.33330508618</c:v>
                </c:pt>
                <c:pt idx="14">
                  <c:v>1945.42362252766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54-7A43-8D39-E1C9773C4298}"/>
            </c:ext>
          </c:extLst>
        </c:ser>
        <c:ser>
          <c:idx val="1"/>
          <c:order val="1"/>
          <c:tx>
            <c:v>Isotherm + Interpolated (450K)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'Data combined'!$I$3:$I$10</c:f>
              <c:numCache>
                <c:formatCode>General</c:formatCode>
                <c:ptCount val="8"/>
                <c:pt idx="0">
                  <c:v>8.6999999999999994E-2</c:v>
                </c:pt>
                <c:pt idx="1">
                  <c:v>0.19700000000000001</c:v>
                </c:pt>
                <c:pt idx="2">
                  <c:v>0.24</c:v>
                </c:pt>
                <c:pt idx="3">
                  <c:v>0.32800000000000001</c:v>
                </c:pt>
                <c:pt idx="4">
                  <c:v>0.35699999999999998</c:v>
                </c:pt>
                <c:pt idx="5">
                  <c:v>0.40799999999999997</c:v>
                </c:pt>
                <c:pt idx="6">
                  <c:v>0.42499999999999999</c:v>
                </c:pt>
                <c:pt idx="7">
                  <c:v>0.45500000000000002</c:v>
                </c:pt>
              </c:numCache>
              <c:extLst xmlns:c15="http://schemas.microsoft.com/office/drawing/2012/chart"/>
            </c:numRef>
          </c:xVal>
          <c:yVal>
            <c:numRef>
              <c:f>'Data combined'!$Q$3:$Q$10</c:f>
              <c:numCache>
                <c:formatCode>General</c:formatCode>
                <c:ptCount val="8"/>
                <c:pt idx="0">
                  <c:v>1820</c:v>
                </c:pt>
                <c:pt idx="1">
                  <c:v>1830.1546599999999</c:v>
                </c:pt>
                <c:pt idx="2">
                  <c:v>1834.0116800000001</c:v>
                </c:pt>
                <c:pt idx="3">
                  <c:v>1861.0108</c:v>
                </c:pt>
                <c:pt idx="4">
                  <c:v>1872.58185</c:v>
                </c:pt>
                <c:pt idx="5">
                  <c:v>1891.8669400000001</c:v>
                </c:pt>
                <c:pt idx="6">
                  <c:v>1897.65246</c:v>
                </c:pt>
                <c:pt idx="7">
                  <c:v>1913.08053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EA54-7A43-8D39-E1C9773C4298}"/>
            </c:ext>
          </c:extLst>
        </c:ser>
        <c:ser>
          <c:idx val="5"/>
          <c:order val="5"/>
          <c:tx>
            <c:v>Isotherm + Interpolated (475K)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'Data combined'!$K$3:$K$9</c:f>
              <c:numCache>
                <c:formatCode>General</c:formatCode>
                <c:ptCount val="7"/>
                <c:pt idx="0">
                  <c:v>5.2760736196317388E-2</c:v>
                </c:pt>
                <c:pt idx="1">
                  <c:v>0.10828220858895675</c:v>
                </c:pt>
                <c:pt idx="2">
                  <c:v>0.15030674846625763</c:v>
                </c:pt>
                <c:pt idx="3">
                  <c:v>0.22730061349693201</c:v>
                </c:pt>
                <c:pt idx="4">
                  <c:v>0.26395705521472346</c:v>
                </c:pt>
                <c:pt idx="5">
                  <c:v>0.34432515337423297</c:v>
                </c:pt>
                <c:pt idx="6">
                  <c:v>0.371932515337423</c:v>
                </c:pt>
              </c:numCache>
              <c:extLst xmlns:c15="http://schemas.microsoft.com/office/drawing/2012/chart"/>
            </c:numRef>
          </c:xVal>
          <c:yVal>
            <c:numRef>
              <c:f>'Data combined'!$AH$3:$AH$9</c:f>
              <c:numCache>
                <c:formatCode>General</c:formatCode>
                <c:ptCount val="7"/>
                <c:pt idx="0">
                  <c:v>1814.73</c:v>
                </c:pt>
                <c:pt idx="1">
                  <c:v>1820.51</c:v>
                </c:pt>
                <c:pt idx="2">
                  <c:v>1820.51</c:v>
                </c:pt>
                <c:pt idx="3">
                  <c:v>1839.8</c:v>
                </c:pt>
                <c:pt idx="4">
                  <c:v>1843.65</c:v>
                </c:pt>
                <c:pt idx="5">
                  <c:v>1874.51</c:v>
                </c:pt>
                <c:pt idx="6">
                  <c:v>1882.22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EA54-7A43-8D39-E1C9773C4298}"/>
            </c:ext>
          </c:extLst>
        </c:ser>
        <c:ser>
          <c:idx val="6"/>
          <c:order val="6"/>
          <c:tx>
            <c:v>Isotherm + Interpolated (490K)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'Data combined'!$N$3:$N$8</c:f>
              <c:numCache>
                <c:formatCode>General</c:formatCode>
                <c:ptCount val="6"/>
                <c:pt idx="0">
                  <c:v>2.2064466615502699E-2</c:v>
                </c:pt>
                <c:pt idx="1">
                  <c:v>5.7060629316960799E-2</c:v>
                </c:pt>
                <c:pt idx="2">
                  <c:v>0.13472755180352999</c:v>
                </c:pt>
                <c:pt idx="3">
                  <c:v>0.18384497313890999</c:v>
                </c:pt>
                <c:pt idx="4">
                  <c:v>0.28975441289332299</c:v>
                </c:pt>
                <c:pt idx="5">
                  <c:v>0.32168073676131997</c:v>
                </c:pt>
              </c:numCache>
            </c:numRef>
          </c:xVal>
          <c:yVal>
            <c:numRef>
              <c:f>'Data combined'!$AH$4:$AH$9</c:f>
              <c:numCache>
                <c:formatCode>General</c:formatCode>
                <c:ptCount val="6"/>
                <c:pt idx="0">
                  <c:v>1820.51</c:v>
                </c:pt>
                <c:pt idx="1">
                  <c:v>1820.51</c:v>
                </c:pt>
                <c:pt idx="2">
                  <c:v>1839.8</c:v>
                </c:pt>
                <c:pt idx="3">
                  <c:v>1843.65</c:v>
                </c:pt>
                <c:pt idx="4">
                  <c:v>1874.51</c:v>
                </c:pt>
                <c:pt idx="5">
                  <c:v>1882.22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EA54-7A43-8D39-E1C9773C4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929440"/>
        <c:axId val="64803385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Isotherm + Experiment Area 450K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'Data combined'!$S$3:$S$10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6.5669164961222243E-2</c:v>
                      </c:pt>
                      <c:pt idx="1">
                        <c:v>0.168939786726887</c:v>
                      </c:pt>
                      <c:pt idx="2">
                        <c:v>0.224750443923251</c:v>
                      </c:pt>
                      <c:pt idx="3">
                        <c:v>0.35752177021305004</c:v>
                      </c:pt>
                      <c:pt idx="4">
                        <c:v>0.39433074522767003</c:v>
                      </c:pt>
                      <c:pt idx="5">
                        <c:v>0.41859870659617998</c:v>
                      </c:pt>
                      <c:pt idx="6">
                        <c:v>0.43954759100749002</c:v>
                      </c:pt>
                      <c:pt idx="7">
                        <c:v>0.42815735371215247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'Data combined'!$Q$3:$Q$10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1820</c:v>
                      </c:pt>
                      <c:pt idx="1">
                        <c:v>1830.1546599999999</c:v>
                      </c:pt>
                      <c:pt idx="2">
                        <c:v>1834.0116800000001</c:v>
                      </c:pt>
                      <c:pt idx="3">
                        <c:v>1861.0108</c:v>
                      </c:pt>
                      <c:pt idx="4">
                        <c:v>1872.58185</c:v>
                      </c:pt>
                      <c:pt idx="5">
                        <c:v>1891.8669400000001</c:v>
                      </c:pt>
                      <c:pt idx="6">
                        <c:v>1897.65246</c:v>
                      </c:pt>
                      <c:pt idx="7">
                        <c:v>1913.08053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A54-7A43-8D39-E1C9773C4298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Isotherm + Experiment Area 490K</c:v>
                </c:tx>
                <c:spPr>
                  <a:ln w="19050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combined'!$Z$3:$Z$10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1.44E-2</c:v>
                      </c:pt>
                      <c:pt idx="1">
                        <c:v>2.7099999999999999E-2</c:v>
                      </c:pt>
                      <c:pt idx="2">
                        <c:v>5.0639999999999998E-2</c:v>
                      </c:pt>
                      <c:pt idx="3">
                        <c:v>0.12592</c:v>
                      </c:pt>
                      <c:pt idx="4">
                        <c:v>0.18032000000000001</c:v>
                      </c:pt>
                      <c:pt idx="5">
                        <c:v>0.29014000000000001</c:v>
                      </c:pt>
                      <c:pt idx="6">
                        <c:v>0.32072000000000001</c:v>
                      </c:pt>
                      <c:pt idx="7">
                        <c:v>0.35971999999999998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combined'!$X$3:$X$10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1812.8</c:v>
                      </c:pt>
                      <c:pt idx="1">
                        <c:v>1818.58</c:v>
                      </c:pt>
                      <c:pt idx="2">
                        <c:v>1820.5</c:v>
                      </c:pt>
                      <c:pt idx="3">
                        <c:v>1824.37</c:v>
                      </c:pt>
                      <c:pt idx="4">
                        <c:v>1834</c:v>
                      </c:pt>
                      <c:pt idx="5">
                        <c:v>1855.23</c:v>
                      </c:pt>
                      <c:pt idx="6">
                        <c:v>1864.87</c:v>
                      </c:pt>
                      <c:pt idx="7">
                        <c:v>1888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A54-7A43-8D39-E1C9773C429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Isotherm + Experiment Area 475K</c:v>
                </c:tx>
                <c:spPr>
                  <a:ln w="19050" cap="rnd">
                    <a:solidFill>
                      <a:srgbClr val="7030A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rgbClr val="7030A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combined'!$AJ$3:$AJ$10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3.0072000000000002E-2</c:v>
                      </c:pt>
                      <c:pt idx="1">
                        <c:v>8.2005000000000008E-2</c:v>
                      </c:pt>
                      <c:pt idx="2">
                        <c:v>0.13713</c:v>
                      </c:pt>
                      <c:pt idx="3">
                        <c:v>0.23499</c:v>
                      </c:pt>
                      <c:pt idx="4">
                        <c:v>0.28415100000000004</c:v>
                      </c:pt>
                      <c:pt idx="5">
                        <c:v>0.36792000000000002</c:v>
                      </c:pt>
                      <c:pt idx="6">
                        <c:v>0.38262000000000002</c:v>
                      </c:pt>
                      <c:pt idx="7">
                        <c:v>0.40454400000000001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combined'!$AH$3:$AH$10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1814.73</c:v>
                      </c:pt>
                      <c:pt idx="1">
                        <c:v>1820.51</c:v>
                      </c:pt>
                      <c:pt idx="2">
                        <c:v>1820.51</c:v>
                      </c:pt>
                      <c:pt idx="3">
                        <c:v>1839.8</c:v>
                      </c:pt>
                      <c:pt idx="4">
                        <c:v>1843.65</c:v>
                      </c:pt>
                      <c:pt idx="5">
                        <c:v>1874.51</c:v>
                      </c:pt>
                      <c:pt idx="6">
                        <c:v>1882.22</c:v>
                      </c:pt>
                      <c:pt idx="7">
                        <c:v>1899.58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A54-7A43-8D39-E1C9773C4298}"/>
                  </c:ext>
                </c:extLst>
              </c15:ser>
            </c15:filteredScatterSeries>
          </c:ext>
        </c:extLst>
      </c:scatterChart>
      <c:valAx>
        <c:axId val="64792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8033856"/>
        <c:crosses val="max"/>
        <c:crossBetween val="midCat"/>
      </c:valAx>
      <c:valAx>
        <c:axId val="64803385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Wavenumber(cm-1)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7929440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4743235387256572"/>
          <c:y val="8.85738587176957E-2"/>
          <c:w val="0.44601884039103834"/>
          <c:h val="0.2434198312619435"/>
        </c:manualLayout>
      </c:layout>
      <c:overlay val="0"/>
      <c:spPr>
        <a:solidFill>
          <a:schemeClr val="bg1"/>
        </a:solidFill>
        <a:ln w="1270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450K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 combined'!$P$3:$P$9</c:f>
              <c:numCache>
                <c:formatCode>0.00E+00</c:formatCode>
                <c:ptCount val="7"/>
                <c:pt idx="0">
                  <c:v>1E-8</c:v>
                </c:pt>
                <c:pt idx="1">
                  <c:v>4.9999999999999998E-8</c:v>
                </c:pt>
                <c:pt idx="2">
                  <c:v>9.9999999999999995E-8</c:v>
                </c:pt>
                <c:pt idx="3">
                  <c:v>4.9999999999999998E-7</c:v>
                </c:pt>
                <c:pt idx="4">
                  <c:v>9.9999999999999995E-7</c:v>
                </c:pt>
                <c:pt idx="5">
                  <c:v>5.0000000000000004E-6</c:v>
                </c:pt>
                <c:pt idx="6">
                  <c:v>1.0000000000000001E-5</c:v>
                </c:pt>
              </c:numCache>
            </c:numRef>
          </c:xVal>
          <c:yVal>
            <c:numRef>
              <c:f>'Data combined'!$Q$3:$Q$9</c:f>
              <c:numCache>
                <c:formatCode>General</c:formatCode>
                <c:ptCount val="7"/>
                <c:pt idx="0">
                  <c:v>1820</c:v>
                </c:pt>
                <c:pt idx="1">
                  <c:v>1830.1546599999999</c:v>
                </c:pt>
                <c:pt idx="2">
                  <c:v>1834.0116800000001</c:v>
                </c:pt>
                <c:pt idx="3">
                  <c:v>1861.0108</c:v>
                </c:pt>
                <c:pt idx="4">
                  <c:v>1872.58185</c:v>
                </c:pt>
                <c:pt idx="5">
                  <c:v>1891.8669400000001</c:v>
                </c:pt>
                <c:pt idx="6">
                  <c:v>1897.65246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78-F04E-8D56-C4D0CC478EA9}"/>
            </c:ext>
          </c:extLst>
        </c:ser>
        <c:ser>
          <c:idx val="1"/>
          <c:order val="1"/>
          <c:tx>
            <c:v>475K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'Data combined'!$AG$3:$AG$9</c:f>
              <c:numCache>
                <c:formatCode>0.00E+00</c:formatCode>
                <c:ptCount val="7"/>
                <c:pt idx="0">
                  <c:v>1.3000000000000001E-8</c:v>
                </c:pt>
                <c:pt idx="1">
                  <c:v>5.2000000000000002E-8</c:v>
                </c:pt>
                <c:pt idx="2">
                  <c:v>1.1600000000000001E-7</c:v>
                </c:pt>
                <c:pt idx="3">
                  <c:v>4.8599999999999998E-7</c:v>
                </c:pt>
                <c:pt idx="4">
                  <c:v>9.7600000000000006E-7</c:v>
                </c:pt>
                <c:pt idx="5">
                  <c:v>5.3759999999999999E-6</c:v>
                </c:pt>
                <c:pt idx="6">
                  <c:v>1.0976E-5</c:v>
                </c:pt>
              </c:numCache>
            </c:numRef>
          </c:xVal>
          <c:yVal>
            <c:numRef>
              <c:f>'Data combined'!$AH$3:$AH$9</c:f>
              <c:numCache>
                <c:formatCode>General</c:formatCode>
                <c:ptCount val="7"/>
                <c:pt idx="0">
                  <c:v>1814.73</c:v>
                </c:pt>
                <c:pt idx="1">
                  <c:v>1820.51</c:v>
                </c:pt>
                <c:pt idx="2">
                  <c:v>1820.51</c:v>
                </c:pt>
                <c:pt idx="3">
                  <c:v>1839.8</c:v>
                </c:pt>
                <c:pt idx="4">
                  <c:v>1843.65</c:v>
                </c:pt>
                <c:pt idx="5">
                  <c:v>1874.51</c:v>
                </c:pt>
                <c:pt idx="6">
                  <c:v>1882.22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178-F04E-8D56-C4D0CC478EA9}"/>
            </c:ext>
          </c:extLst>
        </c:ser>
        <c:ser>
          <c:idx val="2"/>
          <c:order val="2"/>
          <c:tx>
            <c:v>490K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'Data combined'!$W$3:$W$9</c:f>
              <c:numCache>
                <c:formatCode>0.00E+00</c:formatCode>
                <c:ptCount val="7"/>
                <c:pt idx="0">
                  <c:v>1E-8</c:v>
                </c:pt>
                <c:pt idx="1">
                  <c:v>5.1499999999999998E-8</c:v>
                </c:pt>
                <c:pt idx="2">
                  <c:v>1.1999999999999999E-7</c:v>
                </c:pt>
                <c:pt idx="3">
                  <c:v>4.9999999999999998E-7</c:v>
                </c:pt>
                <c:pt idx="4">
                  <c:v>1.1000000000000001E-6</c:v>
                </c:pt>
                <c:pt idx="5">
                  <c:v>6.0000000000000002E-6</c:v>
                </c:pt>
                <c:pt idx="6">
                  <c:v>1.1E-5</c:v>
                </c:pt>
              </c:numCache>
            </c:numRef>
          </c:xVal>
          <c:yVal>
            <c:numRef>
              <c:f>'Data combined'!$X$3:$X$9</c:f>
              <c:numCache>
                <c:formatCode>General</c:formatCode>
                <c:ptCount val="7"/>
                <c:pt idx="0">
                  <c:v>1812.8</c:v>
                </c:pt>
                <c:pt idx="1">
                  <c:v>1818.58</c:v>
                </c:pt>
                <c:pt idx="2">
                  <c:v>1820.5</c:v>
                </c:pt>
                <c:pt idx="3">
                  <c:v>1824.37</c:v>
                </c:pt>
                <c:pt idx="4">
                  <c:v>1834</c:v>
                </c:pt>
                <c:pt idx="5">
                  <c:v>1855.23</c:v>
                </c:pt>
                <c:pt idx="6">
                  <c:v>1864.87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78-F04E-8D56-C4D0CC478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187728"/>
        <c:axId val="499081280"/>
      </c:scatterChart>
      <c:valAx>
        <c:axId val="49818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Pressure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81280"/>
        <c:crosses val="autoZero"/>
        <c:crossBetween val="midCat"/>
      </c:valAx>
      <c:valAx>
        <c:axId val="49908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Wavenumber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87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22:10:11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9BDC-B5AD-3F4D-AAB5-A50E982BE5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1B5C-411A-4B4A-A125-5C4F5CB9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1B5C-411A-4B4A-A125-5C4F5CB91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0C8-91BE-9D48-6419-1AFDBBBE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49A8-6F49-82BB-4D7D-B97A978D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E201-06DA-E30C-196B-49C275A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83F-00B6-7047-68BA-A83634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7C2D-3ACC-38F8-FAA7-53C8D04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64C-3F4B-540F-0B11-A4FB1900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DD6D-33F9-A7F7-3D3F-FBC88153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A5DC-05F1-09C5-00E9-C79B35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A7BD-94F1-FD5F-0DA5-ACC14AC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B1D6-9AA8-ED57-5C05-A9261B0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B183-77BA-4F02-34E7-0EBB61AC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C2F65-A3C8-98C5-BC6A-7B334DD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6AEA-9CB5-3F69-BFC9-45AFA81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1A93-A0A2-E8D2-7C1F-14A7D8C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B823-9F1F-C61A-0DC8-113EE857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F87-2C3A-679E-E1B3-CB47EA92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486E-CAB3-2016-99AA-FF44C8EE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1CF5-EF0A-9BCA-E727-709177A6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3E1-6FA0-2D04-444B-1B48C17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21C1-7D6F-A284-7D3C-ABE1FD7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31-5FA6-17EE-F916-C52D8B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366D-22DD-D693-CFB9-C785807D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F35-70FB-F950-21BD-12557D10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232C-B9BF-AB4A-86C1-68089B7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BE9C-BD78-504F-2F94-135714A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5A3F-4938-C971-29CF-B79A949F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8C3-CF7F-8048-F70D-625797B5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E60D-0A51-55FA-54AB-D24B2FBB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7C80-A950-130C-F402-A40478BE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659C-C58A-831B-06DA-4693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492-F68A-FAFA-3C06-7FE151F7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FFE-95DF-6F10-235A-662F60AE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7942-5FA9-C8D7-625B-CD1F1373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D719-5F5C-09F8-D39D-FD02949B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42DB8-B499-920E-7A36-4AD4077D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5D412-A8AB-40C1-F8A6-234ECEEE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36436-D5BB-AE35-2D1D-F8E6536E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2C87-9871-A3AE-C6D5-DE168F0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D8ED-B63B-E052-2D42-9CAD2E0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65C-3367-0D6D-E20C-DAF3332B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FB4A-1F65-A9C9-C8DF-A1A711A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86DF-EE8E-4CD6-6DFE-16C9DA89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A358-0093-21AC-823A-854D853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4053-9267-A580-765A-F015078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73B9-FB81-59AE-F097-62FD998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52FD-5F6E-97B6-EEFC-02E0484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166-6D12-7678-723B-F04CB26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83B-2D0F-CB9D-EF2B-C33EE710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6DC9-A6A8-2EEF-AEA0-C241B44A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B746-EF9E-50E7-737A-0CC416DC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654D-3622-82BD-7D0F-4D2E7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F56A-9A19-C2A7-F3B9-A1268AF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76BF-9583-27E1-162E-3A8E549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BF3BD-9230-5D68-D46F-A93410A5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5BDD-5130-62EF-8F44-AD13457B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A8AA-344A-2168-3E63-B4E6795C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457B9-0B25-F9F6-A595-9E46603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1CF9-68E9-4D7F-1D74-9830BC2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66910-6408-E35D-4C14-8BC6BEE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1774-691D-37D6-6ADA-DC4A9D44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EE60-E516-57F4-936C-6F99313B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31F2-6115-6342-930B-F105F89E6611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39A4-73DF-BB2E-61DA-C312AFA9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ADB9-546B-DC46-2931-40209D906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All plots and summaries</a:t>
            </a:r>
          </a:p>
        </p:txBody>
      </p:sp>
    </p:spTree>
    <p:extLst>
      <p:ext uri="{BB962C8B-B14F-4D97-AF65-F5344CB8AC3E}">
        <p14:creationId xmlns:p14="http://schemas.microsoft.com/office/powerpoint/2010/main" val="89867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56B5A-B5AC-0525-CF85-6E3D4BD40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"/>
          <a:stretch/>
        </p:blipFill>
        <p:spPr>
          <a:xfrm>
            <a:off x="534074" y="1140691"/>
            <a:ext cx="5435694" cy="431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E5698-37D1-6033-227A-4C798FA4A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2"/>
          <a:stretch/>
        </p:blipFill>
        <p:spPr>
          <a:xfrm>
            <a:off x="6433168" y="1140691"/>
            <a:ext cx="5644921" cy="43918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450 K as reference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019472-36EF-9330-BAB3-1B72808AC641}"/>
              </a:ext>
            </a:extLst>
          </p:cNvPr>
          <p:cNvSpPr txBox="1">
            <a:spLocks/>
          </p:cNvSpPr>
          <p:nvPr/>
        </p:nvSpPr>
        <p:spPr>
          <a:xfrm>
            <a:off x="7378502" y="5532581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490 K as reference</a:t>
            </a:r>
          </a:p>
        </p:txBody>
      </p:sp>
    </p:spTree>
    <p:extLst>
      <p:ext uri="{BB962C8B-B14F-4D97-AF65-F5344CB8AC3E}">
        <p14:creationId xmlns:p14="http://schemas.microsoft.com/office/powerpoint/2010/main" val="23236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FE1D1-1A39-AF1A-258C-F6CE558232A4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450 K as reference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593644-16FF-6ED1-A11F-31B2AA225C70}"/>
              </a:ext>
            </a:extLst>
          </p:cNvPr>
          <p:cNvSpPr txBox="1">
            <a:spLocks/>
          </p:cNvSpPr>
          <p:nvPr/>
        </p:nvSpPr>
        <p:spPr>
          <a:xfrm>
            <a:off x="7378502" y="5532581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490 K as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6787-70C4-25F5-74DC-F8A38AB5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00" y="1111830"/>
            <a:ext cx="5756136" cy="431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3CAE6-891A-210D-1481-10B7AD52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5" y="1111830"/>
            <a:ext cx="5690917" cy="42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FFC03F-BE0E-40FF-A2B4-A8E99365964F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450 K as reference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FC323E-E26A-64F5-F027-7C0624A6A98E}"/>
              </a:ext>
            </a:extLst>
          </p:cNvPr>
          <p:cNvSpPr txBox="1">
            <a:spLocks/>
          </p:cNvSpPr>
          <p:nvPr/>
        </p:nvSpPr>
        <p:spPr>
          <a:xfrm>
            <a:off x="7378502" y="5532581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490 K as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7ED4A-1493-5FE9-9276-628FEF20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5" y="1161568"/>
            <a:ext cx="5237763" cy="3928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16AC-50B5-10C9-95F1-04177F77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28" y="1078871"/>
            <a:ext cx="5458287" cy="40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4000" dirty="0"/>
                  <a:t> - EXTINCTION  COEFFICIENT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ϵθ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261EF3-E24D-9A93-6E50-59FE7455BB6D}"/>
              </a:ext>
            </a:extLst>
          </p:cNvPr>
          <p:cNvSpPr txBox="1"/>
          <p:nvPr/>
        </p:nvSpPr>
        <p:spPr>
          <a:xfrm>
            <a:off x="590719" y="283221"/>
            <a:ext cx="447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Beer’s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/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Assuming we have the correct A, </a:t>
                </a:r>
                <a:r>
                  <a:rPr lang="en-US" sz="2400" b="1" dirty="0"/>
                  <a:t>we can obtain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saturation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1/3.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blipFill>
                <a:blip r:embed="rId3"/>
                <a:stretch>
                  <a:fillRect l="-1441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364317-71F2-E0C2-91A3-A8FD5723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3" y="1549621"/>
            <a:ext cx="6071045" cy="4457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/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SATURATION: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SAT from German paper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blipFill>
                <a:blip r:embed="rId5"/>
                <a:stretch>
                  <a:fillRect l="-1609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/>
              <p:nvPr/>
            </p:nvSpPr>
            <p:spPr>
              <a:xfrm>
                <a:off x="6292677" y="3189099"/>
                <a:ext cx="55106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1/3: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1/3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wv</a:t>
                </a:r>
                <a:r>
                  <a:rPr lang="en-US" sz="2400" dirty="0"/>
                  <a:t>) conversion (using plot in slide 8)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3189099"/>
                <a:ext cx="5510676" cy="1569660"/>
              </a:xfrm>
              <a:prstGeom prst="rect">
                <a:avLst/>
              </a:prstGeom>
              <a:blipFill>
                <a:blip r:embed="rId6"/>
                <a:stretch>
                  <a:fillRect l="-1609" t="-2419" r="-160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/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we believe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is constant below 1/3 ML, but it varies between 1/3 and SAT.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blipFill>
                <a:blip r:embed="rId7"/>
                <a:stretch>
                  <a:fillRect l="-157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32296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6739975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92C58-6EE9-685A-DBC4-BEA412B1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" y="899503"/>
            <a:ext cx="7772400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Mathematical Area (time) – our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AEED6-DE13-28E0-B122-9E2C3B887E7C}"/>
              </a:ext>
            </a:extLst>
          </p:cNvPr>
          <p:cNvSpPr txBox="1">
            <a:spLocks/>
          </p:cNvSpPr>
          <p:nvPr/>
        </p:nvSpPr>
        <p:spPr>
          <a:xfrm>
            <a:off x="6855382" y="5247396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Smoothed with 5 moving average points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1065126" y="5228852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As is - No smoothing.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2C7068-285A-D26C-9424-3DCD7A3E5913}"/>
              </a:ext>
            </a:extLst>
          </p:cNvPr>
          <p:cNvSpPr txBox="1">
            <a:spLocks/>
          </p:cNvSpPr>
          <p:nvPr/>
        </p:nvSpPr>
        <p:spPr>
          <a:xfrm>
            <a:off x="626822" y="5809614"/>
            <a:ext cx="11008430" cy="710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Note:  I am not including the Absolute area since it is almost the same as the Mathematical.</a:t>
            </a:r>
          </a:p>
          <a:p>
            <a:pPr algn="l"/>
            <a:r>
              <a:rPr lang="en-US" sz="1800" dirty="0"/>
              <a:t>Note: This is not updated for 470, 475 and 480.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CCFFB-72BB-D9C8-AABF-7A02068C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0" y="1024702"/>
            <a:ext cx="5518286" cy="4138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5B4E5-F802-48F9-0955-6314B178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38" y="1024702"/>
            <a:ext cx="5630259" cy="4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GERMAN PAPER DATA</a:t>
            </a:r>
          </a:p>
        </p:txBody>
      </p:sp>
    </p:spTree>
    <p:extLst>
      <p:ext uri="{BB962C8B-B14F-4D97-AF65-F5344CB8AC3E}">
        <p14:creationId xmlns:p14="http://schemas.microsoft.com/office/powerpoint/2010/main" val="5745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75" y="225354"/>
            <a:ext cx="2524851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Digitized</a:t>
            </a:r>
          </a:p>
        </p:txBody>
      </p:sp>
      <p:pic>
        <p:nvPicPr>
          <p:cNvPr id="4" name="Picture 3" descr="A picture containing text, line, diagram, parallel&#10;&#10;Description automatically generated">
            <a:extLst>
              <a:ext uri="{FF2B5EF4-FFF2-40B4-BE49-F238E27FC236}">
                <a16:creationId xmlns:a16="http://schemas.microsoft.com/office/drawing/2014/main" id="{52610252-8FA4-001C-7732-9E1B15DB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4" y="923365"/>
            <a:ext cx="5285840" cy="4267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3BF415-5BD9-EDEE-03FC-68D25DFF32E7}"/>
                  </a:ext>
                </a:extLst>
              </p14:cNvPr>
              <p14:cNvContentPartPr/>
              <p14:nvPr/>
            </p14:nvContentPartPr>
            <p14:xfrm>
              <a:off x="10053013" y="392790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3BF415-5BD9-EDEE-03FC-68D25DFF32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4373" y="39192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6EB812E-76C5-5994-873A-DA0F2EE620A3}"/>
              </a:ext>
            </a:extLst>
          </p:cNvPr>
          <p:cNvSpPr txBox="1">
            <a:spLocks/>
          </p:cNvSpPr>
          <p:nvPr/>
        </p:nvSpPr>
        <p:spPr>
          <a:xfrm>
            <a:off x="6323969" y="104579"/>
            <a:ext cx="2631105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Interpolated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E94A47-52CB-3318-8D12-6BAB1BBD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355" y="923365"/>
            <a:ext cx="5894327" cy="42677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53C99C-6FE9-FFEB-F857-699392B9B527}"/>
              </a:ext>
            </a:extLst>
          </p:cNvPr>
          <p:cNvSpPr/>
          <p:nvPr/>
        </p:nvSpPr>
        <p:spPr>
          <a:xfrm>
            <a:off x="9060873" y="1118440"/>
            <a:ext cx="513877" cy="393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255744-8944-34CF-5B54-6EA5C031063E}"/>
              </a:ext>
            </a:extLst>
          </p:cNvPr>
          <p:cNvSpPr txBox="1">
            <a:spLocks/>
          </p:cNvSpPr>
          <p:nvPr/>
        </p:nvSpPr>
        <p:spPr>
          <a:xfrm>
            <a:off x="8093591" y="5523486"/>
            <a:ext cx="2124154" cy="350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Pressure of interest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FDD6819-C4DB-7125-BC94-999891F73D81}"/>
              </a:ext>
            </a:extLst>
          </p:cNvPr>
          <p:cNvSpPr/>
          <p:nvPr/>
        </p:nvSpPr>
        <p:spPr>
          <a:xfrm rot="16838298">
            <a:off x="9086325" y="5222627"/>
            <a:ext cx="32427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74C205F-4448-6270-2469-524AF0BD225E}"/>
              </a:ext>
            </a:extLst>
          </p:cNvPr>
          <p:cNvSpPr txBox="1">
            <a:spLocks/>
          </p:cNvSpPr>
          <p:nvPr/>
        </p:nvSpPr>
        <p:spPr>
          <a:xfrm>
            <a:off x="4632491" y="6178484"/>
            <a:ext cx="6922200" cy="350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We obtain expected coverage at saturation for each temperature.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58FDA6-64B7-CB00-9383-30CF94BD8189}"/>
              </a:ext>
            </a:extLst>
          </p:cNvPr>
          <p:cNvSpPr/>
          <p:nvPr/>
        </p:nvSpPr>
        <p:spPr>
          <a:xfrm rot="7578836">
            <a:off x="8797041" y="5901508"/>
            <a:ext cx="32427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223" y="2241271"/>
            <a:ext cx="5955129" cy="7527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COVERAGE vs WAVENUMBER</a:t>
            </a:r>
          </a:p>
        </p:txBody>
      </p:sp>
    </p:spTree>
    <p:extLst>
      <p:ext uri="{BB962C8B-B14F-4D97-AF65-F5344CB8AC3E}">
        <p14:creationId xmlns:p14="http://schemas.microsoft.com/office/powerpoint/2010/main" val="399898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195" y="412470"/>
            <a:ext cx="5116230" cy="99554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Constant pressure experiment (our data)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9A5BB1-323A-1A80-F78E-88D0AB5F99BA}"/>
              </a:ext>
            </a:extLst>
          </p:cNvPr>
          <p:cNvSpPr txBox="1">
            <a:spLocks/>
          </p:cNvSpPr>
          <p:nvPr/>
        </p:nvSpPr>
        <p:spPr>
          <a:xfrm>
            <a:off x="6841816" y="307273"/>
            <a:ext cx="4656332" cy="679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COV vs WV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E69BC0-EB37-23F6-1B64-ADC557D41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0698"/>
              </p:ext>
            </p:extLst>
          </p:nvPr>
        </p:nvGraphicFramePr>
        <p:xfrm>
          <a:off x="6096000" y="1712690"/>
          <a:ext cx="5576742" cy="396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3676C2-56EF-EE44-2A1C-039BBE2B3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911200"/>
              </p:ext>
            </p:extLst>
          </p:nvPr>
        </p:nvGraphicFramePr>
        <p:xfrm>
          <a:off x="485522" y="1811023"/>
          <a:ext cx="5178903" cy="4052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06AE63-1821-4E86-016E-DC094402B409}"/>
              </a:ext>
            </a:extLst>
          </p:cNvPr>
          <p:cNvSpPr txBox="1"/>
          <p:nvPr/>
        </p:nvSpPr>
        <p:spPr>
          <a:xfrm>
            <a:off x="6281284" y="6366061"/>
            <a:ext cx="577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our WV </a:t>
            </a:r>
            <a:r>
              <a:rPr lang="en-US" dirty="0"/>
              <a:t>(</a:t>
            </a:r>
            <a:r>
              <a:rPr lang="en-US" sz="1800" dirty="0"/>
              <a:t>P)  data    +      COV (P) from </a:t>
            </a:r>
            <a:r>
              <a:rPr lang="en-US" sz="1800" b="1" dirty="0"/>
              <a:t>slide 6</a:t>
            </a:r>
            <a:r>
              <a:rPr lang="en-US" sz="1800" dirty="0"/>
              <a:t> (Germa</a:t>
            </a:r>
            <a:r>
              <a:rPr lang="en-US" dirty="0"/>
              <a:t>n paper)</a:t>
            </a:r>
            <a:endParaRPr lang="en-US" sz="18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DF3312-8CC6-17B8-C139-B58382F8DACF}"/>
              </a:ext>
            </a:extLst>
          </p:cNvPr>
          <p:cNvSpPr/>
          <p:nvPr/>
        </p:nvSpPr>
        <p:spPr>
          <a:xfrm rot="2306553">
            <a:off x="5501201" y="5885383"/>
            <a:ext cx="747368" cy="222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585CF8B-F733-29DE-A362-41CA4BB703B1}"/>
              </a:ext>
            </a:extLst>
          </p:cNvPr>
          <p:cNvSpPr/>
          <p:nvPr/>
        </p:nvSpPr>
        <p:spPr>
          <a:xfrm rot="5400000">
            <a:off x="8850484" y="3751998"/>
            <a:ext cx="638996" cy="4514858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6" y="294064"/>
            <a:ext cx="10851420" cy="1559206"/>
          </a:xfrm>
        </p:spPr>
        <p:txBody>
          <a:bodyPr>
            <a:normAutofit/>
          </a:bodyPr>
          <a:lstStyle/>
          <a:p>
            <a:r>
              <a:rPr lang="en-US" sz="4400" dirty="0"/>
              <a:t>Area normalized </a:t>
            </a:r>
            <a:br>
              <a:rPr lang="en-US" sz="4400" dirty="0"/>
            </a:br>
            <a:r>
              <a:rPr lang="en-US" sz="4400" dirty="0"/>
              <a:t>(testing)</a:t>
            </a:r>
          </a:p>
        </p:txBody>
      </p:sp>
      <p:pic>
        <p:nvPicPr>
          <p:cNvPr id="3" name="Picture 2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4D568181-CB4C-BE27-3C0D-F2F76C5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171986"/>
            <a:ext cx="4559300" cy="191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DEE8C-94A2-BD68-C9A0-880ECC7E3132}"/>
              </a:ext>
            </a:extLst>
          </p:cNvPr>
          <p:cNvSpPr txBox="1"/>
          <p:nvPr/>
        </p:nvSpPr>
        <p:spPr>
          <a:xfrm>
            <a:off x="7307108" y="4408403"/>
            <a:ext cx="4337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– refers to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ref – temperature chosen as reference</a:t>
            </a:r>
          </a:p>
          <a:p>
            <a:r>
              <a:rPr lang="en-US" sz="2400" dirty="0"/>
              <a:t>SAT – at saturation</a:t>
            </a:r>
          </a:p>
          <a:p>
            <a:r>
              <a:rPr lang="en-US" sz="2400" dirty="0"/>
              <a:t>A</a:t>
            </a:r>
            <a:r>
              <a:rPr lang="en-US" sz="2400" baseline="-25000" dirty="0"/>
              <a:t>i</a:t>
            </a:r>
            <a:r>
              <a:rPr lang="en-US" sz="2400" dirty="0"/>
              <a:t> - area for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2BEC3BC-C5DD-BD9F-AE93-B65AE5A40C0D}"/>
              </a:ext>
            </a:extLst>
          </p:cNvPr>
          <p:cNvSpPr/>
          <p:nvPr/>
        </p:nvSpPr>
        <p:spPr>
          <a:xfrm rot="16838298">
            <a:off x="3715757" y="3711121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341F61-97C8-DCA6-FDBE-865FB2D7AC35}"/>
              </a:ext>
            </a:extLst>
          </p:cNvPr>
          <p:cNvSpPr txBox="1">
            <a:spLocks/>
          </p:cNvSpPr>
          <p:nvPr/>
        </p:nvSpPr>
        <p:spPr>
          <a:xfrm>
            <a:off x="2548004" y="3893381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Normalized area</a:t>
            </a:r>
          </a:p>
        </p:txBody>
      </p:sp>
    </p:spTree>
    <p:extLst>
      <p:ext uri="{BB962C8B-B14F-4D97-AF65-F5344CB8AC3E}">
        <p14:creationId xmlns:p14="http://schemas.microsoft.com/office/powerpoint/2010/main" val="407897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287</Words>
  <Application>Microsoft Macintosh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All plots and summaries</vt:lpstr>
      <vt:lpstr>OUR DATA</vt:lpstr>
      <vt:lpstr>Frequency (time) – our data</vt:lpstr>
      <vt:lpstr>Mathematical Area (time) – our data</vt:lpstr>
      <vt:lpstr>GERMAN PAPER DATA</vt:lpstr>
      <vt:lpstr>Digitized</vt:lpstr>
      <vt:lpstr>COVERAGE vs WAVENUMBER</vt:lpstr>
      <vt:lpstr>Constant pressure experiment (our data)</vt:lpstr>
      <vt:lpstr>Area normalized  (testing)</vt:lpstr>
      <vt:lpstr>Area - normalized</vt:lpstr>
      <vt:lpstr>Area - normalized</vt:lpstr>
      <vt:lpstr>Area - normalized</vt:lpstr>
      <vt:lpstr>ϵ - EXTINCTION  COEFFICIENT</vt:lpstr>
      <vt:lpstr>A= ϵθ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plots and summaries</dc:title>
  <dc:creator>Marija Iloska</dc:creator>
  <cp:lastModifiedBy>Marija Iloska</cp:lastModifiedBy>
  <cp:revision>31</cp:revision>
  <dcterms:created xsi:type="dcterms:W3CDTF">2023-05-10T20:18:15Z</dcterms:created>
  <dcterms:modified xsi:type="dcterms:W3CDTF">2023-05-11T20:32:34Z</dcterms:modified>
</cp:coreProperties>
</file>