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655acc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655acc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655acc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655acc8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9655acc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9655acc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9655acc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9655acc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655acc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9655acc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9655acc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9655acc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655acc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655acc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9655acc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9655acc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655acc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655acc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655acc8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655acc8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744575"/>
            <a:ext cx="8520600" cy="126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5200">
                <a:solidFill>
                  <a:srgbClr val="000000"/>
                </a:solidFill>
              </a:rPr>
              <a:t>Assignment </a:t>
            </a:r>
            <a:r>
              <a:rPr lang="en" sz="5200"/>
              <a:t>4</a:t>
            </a:r>
            <a:endParaRPr sz="5200">
              <a:solidFill>
                <a:srgbClr val="000000"/>
              </a:solidFill>
            </a:endParaRPr>
          </a:p>
        </p:txBody>
      </p:sp>
      <p:sp>
        <p:nvSpPr>
          <p:cNvPr id="55" name="Google Shape;55;p13"/>
          <p:cNvSpPr txBox="1"/>
          <p:nvPr/>
        </p:nvSpPr>
        <p:spPr>
          <a:xfrm>
            <a:off x="311700" y="2213088"/>
            <a:ext cx="8520600" cy="11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595959"/>
                </a:solidFill>
              </a:rPr>
              <a:t>Recursion, call-by-value, call-by-reference</a:t>
            </a:r>
            <a:endParaRPr b="1" sz="2800">
              <a:solidFill>
                <a:srgbClr val="595959"/>
              </a:solidFill>
            </a:endParaRPr>
          </a:p>
        </p:txBody>
      </p:sp>
      <p:sp>
        <p:nvSpPr>
          <p:cNvPr id="56" name="Google Shape;56;p13"/>
          <p:cNvSpPr txBox="1"/>
          <p:nvPr/>
        </p:nvSpPr>
        <p:spPr>
          <a:xfrm>
            <a:off x="504525" y="3829375"/>
            <a:ext cx="8520600" cy="9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595959"/>
                </a:solidFill>
              </a:rPr>
              <a:t>Data Structures, Fall 2018</a:t>
            </a:r>
            <a:endParaRPr sz="2400">
              <a:solidFill>
                <a:srgbClr val="595959"/>
              </a:solidFill>
            </a:endParaRPr>
          </a:p>
          <a:p>
            <a:pPr indent="0" lvl="0" marL="0" rtl="0" algn="ctr">
              <a:spcBef>
                <a:spcPts val="0"/>
              </a:spcBef>
              <a:spcAft>
                <a:spcPts val="0"/>
              </a:spcAft>
              <a:buNone/>
            </a:pPr>
            <a:r>
              <a:rPr lang="en" sz="2400">
                <a:solidFill>
                  <a:srgbClr val="595959"/>
                </a:solidFill>
              </a:rPr>
              <a:t>TA: Marija Stanojevic</a:t>
            </a:r>
            <a:endParaRPr sz="24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149675" y="750475"/>
            <a:ext cx="4449600" cy="42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public void multiplyBy5 (int val) {</a:t>
            </a:r>
            <a:endParaRPr sz="1600"/>
          </a:p>
          <a:p>
            <a:pPr indent="0" lvl="0" marL="0" rtl="0" algn="l">
              <a:lnSpc>
                <a:spcPct val="100000"/>
              </a:lnSpc>
              <a:spcBef>
                <a:spcPts val="0"/>
              </a:spcBef>
              <a:spcAft>
                <a:spcPts val="0"/>
              </a:spcAft>
              <a:buNone/>
            </a:pPr>
            <a:r>
              <a:rPr lang="en" sz="1600"/>
              <a:t>	val = val * 5;</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public void multiplyBy3 (int val) {</a:t>
            </a:r>
            <a:endParaRPr sz="1600"/>
          </a:p>
          <a:p>
            <a:pPr indent="0" lvl="0" marL="0" rtl="0" algn="l">
              <a:lnSpc>
                <a:spcPct val="100000"/>
              </a:lnSpc>
              <a:spcBef>
                <a:spcPts val="0"/>
              </a:spcBef>
              <a:spcAft>
                <a:spcPts val="0"/>
              </a:spcAft>
              <a:buNone/>
            </a:pPr>
            <a:r>
              <a:rPr lang="en" sz="1600"/>
              <a:t>	val = val * 3;</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	return val;</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int a = 3;</a:t>
            </a:r>
            <a:endParaRPr sz="1600"/>
          </a:p>
          <a:p>
            <a:pPr indent="0" lvl="0" marL="0" rtl="0" algn="l">
              <a:lnSpc>
                <a:spcPct val="100000"/>
              </a:lnSpc>
              <a:spcBef>
                <a:spcPts val="0"/>
              </a:spcBef>
              <a:spcAft>
                <a:spcPts val="0"/>
              </a:spcAft>
              <a:buNone/>
            </a:pPr>
            <a:r>
              <a:rPr lang="en" sz="1600"/>
              <a:t>multiplyBy5(a);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multiplyBy3(a);</a:t>
            </a:r>
            <a:endParaRPr sz="1600"/>
          </a:p>
          <a:p>
            <a:pPr indent="0" lvl="0" marL="0" rtl="0" algn="l">
              <a:lnSpc>
                <a:spcPct val="100000"/>
              </a:lnSpc>
              <a:spcBef>
                <a:spcPts val="0"/>
              </a:spcBef>
              <a:spcAft>
                <a:spcPts val="0"/>
              </a:spcAft>
              <a:buClr>
                <a:schemeClr val="dk1"/>
              </a:buClr>
              <a:buSzPts val="1100"/>
              <a:buFont typeface="Arial"/>
              <a:buNone/>
            </a:pPr>
            <a:r>
              <a:rPr lang="en" sz="1600"/>
              <a:t>System.out.pritnln(a);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a = </a:t>
            </a:r>
            <a:r>
              <a:rPr lang="en" sz="1600"/>
              <a:t>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//What is printed?</a:t>
            </a:r>
            <a:endParaRPr sz="1600">
              <a:solidFill>
                <a:srgbClr val="FF0000"/>
              </a:solidFill>
            </a:endParaRPr>
          </a:p>
        </p:txBody>
      </p:sp>
      <p:sp>
        <p:nvSpPr>
          <p:cNvPr id="111" name="Google Shape;111;p22"/>
          <p:cNvSpPr txBox="1"/>
          <p:nvPr>
            <p:ph type="title"/>
          </p:nvPr>
        </p:nvSpPr>
        <p:spPr>
          <a:xfrm>
            <a:off x="0" y="169500"/>
            <a:ext cx="391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Call-by-value example</a:t>
            </a:r>
            <a:endParaRPr/>
          </a:p>
        </p:txBody>
      </p:sp>
      <p:sp>
        <p:nvSpPr>
          <p:cNvPr id="112" name="Google Shape;112;p22"/>
          <p:cNvSpPr txBox="1"/>
          <p:nvPr/>
        </p:nvSpPr>
        <p:spPr>
          <a:xfrm>
            <a:off x="4674050" y="0"/>
            <a:ext cx="4510800" cy="9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rPr>
              <a:t>Call-by-reference example</a:t>
            </a:r>
            <a:endParaRPr/>
          </a:p>
        </p:txBody>
      </p:sp>
      <p:sp>
        <p:nvSpPr>
          <p:cNvPr id="113" name="Google Shape;113;p22"/>
          <p:cNvSpPr txBox="1"/>
          <p:nvPr>
            <p:ph idx="1" type="body"/>
          </p:nvPr>
        </p:nvSpPr>
        <p:spPr>
          <a:xfrm>
            <a:off x="4674050" y="889500"/>
            <a:ext cx="4449600" cy="42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public void multiplyBy5 (Node val) {</a:t>
            </a:r>
            <a:endParaRPr sz="1600"/>
          </a:p>
          <a:p>
            <a:pPr indent="457200" lvl="0" marL="0" rtl="0" algn="l">
              <a:lnSpc>
                <a:spcPct val="100000"/>
              </a:lnSpc>
              <a:spcBef>
                <a:spcPts val="0"/>
              </a:spcBef>
              <a:spcAft>
                <a:spcPts val="0"/>
              </a:spcAft>
              <a:buNone/>
            </a:pPr>
            <a:r>
              <a:rPr lang="en" sz="1600"/>
              <a:t>val.data = val.data * 5;</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public void multiplyBy3 (Node val) {</a:t>
            </a:r>
            <a:endParaRPr sz="1600"/>
          </a:p>
          <a:p>
            <a:pPr indent="0" lvl="0" marL="0" rtl="0" algn="l">
              <a:lnSpc>
                <a:spcPct val="100000"/>
              </a:lnSpc>
              <a:spcBef>
                <a:spcPts val="0"/>
              </a:spcBef>
              <a:spcAft>
                <a:spcPts val="0"/>
              </a:spcAft>
              <a:buNone/>
            </a:pPr>
            <a:r>
              <a:rPr lang="en" sz="1600"/>
              <a:t>	val = new Node(val.data * 3);</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	return val;</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Node a = new Node(3);</a:t>
            </a:r>
            <a:endParaRPr sz="1600"/>
          </a:p>
          <a:p>
            <a:pPr indent="0" lvl="0" marL="0" rtl="0" algn="l">
              <a:lnSpc>
                <a:spcPct val="100000"/>
              </a:lnSpc>
              <a:spcBef>
                <a:spcPts val="0"/>
              </a:spcBef>
              <a:spcAft>
                <a:spcPts val="0"/>
              </a:spcAft>
              <a:buNone/>
            </a:pPr>
            <a:r>
              <a:rPr lang="en" sz="1600"/>
              <a:t>multiplyBy5(a);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//What is printed?</a:t>
            </a:r>
            <a:endParaRPr sz="1600">
              <a:solidFill>
                <a:srgbClr val="FF0000"/>
              </a:solidFill>
            </a:endParaRPr>
          </a:p>
          <a:p>
            <a:pPr indent="0" lvl="0" marL="0" rtl="0" algn="l">
              <a:lnSpc>
                <a:spcPct val="100000"/>
              </a:lnSpc>
              <a:spcBef>
                <a:spcPts val="0"/>
              </a:spcBef>
              <a:spcAft>
                <a:spcPts val="0"/>
              </a:spcAft>
              <a:buNone/>
            </a:pPr>
            <a:r>
              <a:rPr lang="en" sz="1600"/>
              <a:t>a = 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//What is printed?</a:t>
            </a:r>
            <a:endParaRPr sz="16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149675" y="750475"/>
            <a:ext cx="4449600" cy="42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public void multiplyBy5 (int val) {</a:t>
            </a:r>
            <a:endParaRPr sz="1600"/>
          </a:p>
          <a:p>
            <a:pPr indent="0" lvl="0" marL="0" rtl="0" algn="l">
              <a:lnSpc>
                <a:spcPct val="100000"/>
              </a:lnSpc>
              <a:spcBef>
                <a:spcPts val="0"/>
              </a:spcBef>
              <a:spcAft>
                <a:spcPts val="0"/>
              </a:spcAft>
              <a:buNone/>
            </a:pPr>
            <a:r>
              <a:rPr lang="en" sz="1600"/>
              <a:t>	val = val * 5;</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 15</a:t>
            </a:r>
            <a:endParaRPr sz="1600">
              <a:solidFill>
                <a:srgbClr val="FF0000"/>
              </a:solidFill>
            </a:endParaRPr>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public void multiplyBy3 (int val) {</a:t>
            </a:r>
            <a:endParaRPr sz="1600"/>
          </a:p>
          <a:p>
            <a:pPr indent="0" lvl="0" marL="0" rtl="0" algn="l">
              <a:lnSpc>
                <a:spcPct val="100000"/>
              </a:lnSpc>
              <a:spcBef>
                <a:spcPts val="0"/>
              </a:spcBef>
              <a:spcAft>
                <a:spcPts val="0"/>
              </a:spcAft>
              <a:buNone/>
            </a:pPr>
            <a:r>
              <a:rPr lang="en" sz="1600"/>
              <a:t>	val = val * 3;</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 9</a:t>
            </a:r>
            <a:endParaRPr sz="1600">
              <a:solidFill>
                <a:srgbClr val="FF0000"/>
              </a:solidFill>
            </a:endParaRPr>
          </a:p>
          <a:p>
            <a:pPr indent="0" lvl="0" marL="0" rtl="0" algn="l">
              <a:lnSpc>
                <a:spcPct val="100000"/>
              </a:lnSpc>
              <a:spcBef>
                <a:spcPts val="0"/>
              </a:spcBef>
              <a:spcAft>
                <a:spcPts val="0"/>
              </a:spcAft>
              <a:buNone/>
            </a:pPr>
            <a:r>
              <a:rPr lang="en" sz="1600"/>
              <a:t>	return val;</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int a = 3;</a:t>
            </a:r>
            <a:endParaRPr sz="1600"/>
          </a:p>
          <a:p>
            <a:pPr indent="0" lvl="0" marL="0" rtl="0" algn="l">
              <a:lnSpc>
                <a:spcPct val="100000"/>
              </a:lnSpc>
              <a:spcBef>
                <a:spcPts val="0"/>
              </a:spcBef>
              <a:spcAft>
                <a:spcPts val="0"/>
              </a:spcAft>
              <a:buNone/>
            </a:pPr>
            <a:r>
              <a:rPr lang="en" sz="1600"/>
              <a:t>multiplyBy5(a);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3</a:t>
            </a:r>
            <a:endParaRPr sz="1600">
              <a:solidFill>
                <a:srgbClr val="FF0000"/>
              </a:solidFill>
            </a:endParaRPr>
          </a:p>
          <a:p>
            <a:pPr indent="0" lvl="0" marL="0" rtl="0" algn="l">
              <a:lnSpc>
                <a:spcPct val="100000"/>
              </a:lnSpc>
              <a:spcBef>
                <a:spcPts val="0"/>
              </a:spcBef>
              <a:spcAft>
                <a:spcPts val="0"/>
              </a:spcAft>
              <a:buNone/>
            </a:pPr>
            <a:r>
              <a:rPr lang="en" sz="1600"/>
              <a:t>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3</a:t>
            </a:r>
            <a:endParaRPr sz="1600">
              <a:solidFill>
                <a:srgbClr val="FF0000"/>
              </a:solidFill>
            </a:endParaRPr>
          </a:p>
          <a:p>
            <a:pPr indent="0" lvl="0" marL="0" rtl="0" algn="l">
              <a:lnSpc>
                <a:spcPct val="100000"/>
              </a:lnSpc>
              <a:spcBef>
                <a:spcPts val="0"/>
              </a:spcBef>
              <a:spcAft>
                <a:spcPts val="0"/>
              </a:spcAft>
              <a:buNone/>
            </a:pPr>
            <a:r>
              <a:rPr lang="en" sz="1600"/>
              <a:t>a = 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9</a:t>
            </a:r>
            <a:endParaRPr sz="1600">
              <a:solidFill>
                <a:srgbClr val="FF0000"/>
              </a:solidFill>
            </a:endParaRPr>
          </a:p>
        </p:txBody>
      </p:sp>
      <p:sp>
        <p:nvSpPr>
          <p:cNvPr id="119" name="Google Shape;119;p23"/>
          <p:cNvSpPr txBox="1"/>
          <p:nvPr>
            <p:ph type="title"/>
          </p:nvPr>
        </p:nvSpPr>
        <p:spPr>
          <a:xfrm>
            <a:off x="0" y="169500"/>
            <a:ext cx="391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Call-by-value example</a:t>
            </a:r>
            <a:endParaRPr/>
          </a:p>
        </p:txBody>
      </p:sp>
      <p:sp>
        <p:nvSpPr>
          <p:cNvPr id="120" name="Google Shape;120;p23"/>
          <p:cNvSpPr txBox="1"/>
          <p:nvPr/>
        </p:nvSpPr>
        <p:spPr>
          <a:xfrm>
            <a:off x="4674050" y="0"/>
            <a:ext cx="4510800" cy="9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rPr>
              <a:t>Call-by-reference example</a:t>
            </a:r>
            <a:endParaRPr/>
          </a:p>
        </p:txBody>
      </p:sp>
      <p:sp>
        <p:nvSpPr>
          <p:cNvPr id="121" name="Google Shape;121;p23"/>
          <p:cNvSpPr txBox="1"/>
          <p:nvPr>
            <p:ph idx="1" type="body"/>
          </p:nvPr>
        </p:nvSpPr>
        <p:spPr>
          <a:xfrm>
            <a:off x="4674050" y="889500"/>
            <a:ext cx="4449600" cy="42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public void multiplyBy5 (Node val) {</a:t>
            </a:r>
            <a:endParaRPr sz="1600"/>
          </a:p>
          <a:p>
            <a:pPr indent="457200" lvl="0" marL="0" rtl="0" algn="l">
              <a:lnSpc>
                <a:spcPct val="100000"/>
              </a:lnSpc>
              <a:spcBef>
                <a:spcPts val="0"/>
              </a:spcBef>
              <a:spcAft>
                <a:spcPts val="0"/>
              </a:spcAft>
              <a:buNone/>
            </a:pPr>
            <a:r>
              <a:rPr lang="en" sz="1600"/>
              <a:t>val.data = val.data * 5;</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 15</a:t>
            </a:r>
            <a:endParaRPr sz="1600">
              <a:solidFill>
                <a:srgbClr val="FF0000"/>
              </a:solidFill>
            </a:endParaRPr>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public void multiplyBy3 (Node val) {</a:t>
            </a:r>
            <a:endParaRPr sz="1600"/>
          </a:p>
          <a:p>
            <a:pPr indent="0" lvl="0" marL="0" rtl="0" algn="l">
              <a:lnSpc>
                <a:spcPct val="100000"/>
              </a:lnSpc>
              <a:spcBef>
                <a:spcPts val="0"/>
              </a:spcBef>
              <a:spcAft>
                <a:spcPts val="0"/>
              </a:spcAft>
              <a:buNone/>
            </a:pPr>
            <a:r>
              <a:rPr lang="en" sz="1600"/>
              <a:t>	val = new Node(val.data * 3);</a:t>
            </a:r>
            <a:endParaRPr sz="1600"/>
          </a:p>
          <a:p>
            <a:pPr indent="0" lvl="0" marL="0" rtl="0" algn="l">
              <a:lnSpc>
                <a:spcPct val="100000"/>
              </a:lnSpc>
              <a:spcBef>
                <a:spcPts val="0"/>
              </a:spcBef>
              <a:spcAft>
                <a:spcPts val="0"/>
              </a:spcAft>
              <a:buNone/>
            </a:pPr>
            <a:r>
              <a:rPr lang="en" sz="1600"/>
              <a:t>	System.out.println(val); </a:t>
            </a:r>
            <a:r>
              <a:rPr lang="en" sz="1600">
                <a:solidFill>
                  <a:srgbClr val="FF0000"/>
                </a:solidFill>
              </a:rPr>
              <a:t>// 45</a:t>
            </a:r>
            <a:endParaRPr sz="1600">
              <a:solidFill>
                <a:srgbClr val="FF0000"/>
              </a:solidFill>
            </a:endParaRPr>
          </a:p>
          <a:p>
            <a:pPr indent="0" lvl="0" marL="0" rtl="0" algn="l">
              <a:lnSpc>
                <a:spcPct val="100000"/>
              </a:lnSpc>
              <a:spcBef>
                <a:spcPts val="0"/>
              </a:spcBef>
              <a:spcAft>
                <a:spcPts val="0"/>
              </a:spcAft>
              <a:buNone/>
            </a:pPr>
            <a:r>
              <a:rPr lang="en" sz="1600"/>
              <a:t>	return val;</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rPr lang="en" sz="1600"/>
              <a:t>Node a = new Node(3);</a:t>
            </a:r>
            <a:endParaRPr sz="1600"/>
          </a:p>
          <a:p>
            <a:pPr indent="0" lvl="0" marL="0" rtl="0" algn="l">
              <a:lnSpc>
                <a:spcPct val="100000"/>
              </a:lnSpc>
              <a:spcBef>
                <a:spcPts val="0"/>
              </a:spcBef>
              <a:spcAft>
                <a:spcPts val="0"/>
              </a:spcAft>
              <a:buNone/>
            </a:pPr>
            <a:r>
              <a:rPr lang="en" sz="1600"/>
              <a:t>multiplyBy5(a);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15</a:t>
            </a:r>
            <a:endParaRPr sz="1600">
              <a:solidFill>
                <a:srgbClr val="FF0000"/>
              </a:solidFill>
            </a:endParaRPr>
          </a:p>
          <a:p>
            <a:pPr indent="0" lvl="0" marL="0" rtl="0" algn="l">
              <a:lnSpc>
                <a:spcPct val="100000"/>
              </a:lnSpc>
              <a:spcBef>
                <a:spcPts val="0"/>
              </a:spcBef>
              <a:spcAft>
                <a:spcPts val="0"/>
              </a:spcAft>
              <a:buNone/>
            </a:pPr>
            <a:r>
              <a:rPr lang="en" sz="1600"/>
              <a:t>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15</a:t>
            </a:r>
            <a:endParaRPr sz="1600">
              <a:solidFill>
                <a:srgbClr val="FF0000"/>
              </a:solidFill>
            </a:endParaRPr>
          </a:p>
          <a:p>
            <a:pPr indent="0" lvl="0" marL="0" rtl="0" algn="l">
              <a:lnSpc>
                <a:spcPct val="100000"/>
              </a:lnSpc>
              <a:spcBef>
                <a:spcPts val="0"/>
              </a:spcBef>
              <a:spcAft>
                <a:spcPts val="0"/>
              </a:spcAft>
              <a:buNone/>
            </a:pPr>
            <a:r>
              <a:rPr lang="en" sz="1600"/>
              <a:t>a = multiplyBy3(a);</a:t>
            </a:r>
            <a:endParaRPr sz="1600"/>
          </a:p>
          <a:p>
            <a:pPr indent="0" lvl="0" marL="0" rtl="0" algn="l">
              <a:lnSpc>
                <a:spcPct val="100000"/>
              </a:lnSpc>
              <a:spcBef>
                <a:spcPts val="0"/>
              </a:spcBef>
              <a:spcAft>
                <a:spcPts val="0"/>
              </a:spcAft>
              <a:buNone/>
            </a:pPr>
            <a:r>
              <a:rPr lang="en" sz="1600"/>
              <a:t>System.out.pritnln(a); </a:t>
            </a:r>
            <a:r>
              <a:rPr lang="en" sz="1600">
                <a:solidFill>
                  <a:srgbClr val="FF0000"/>
                </a:solidFill>
              </a:rPr>
              <a:t>// 45</a:t>
            </a:r>
            <a:endParaRPr sz="1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1018762" y="-270837"/>
            <a:ext cx="7106475" cy="5685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017725"/>
            <a:ext cx="86703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is useful when problems can be represented by a smaller version of the same problem.</a:t>
            </a:r>
            <a:endParaRPr/>
          </a:p>
          <a:p>
            <a:pPr indent="0" lvl="0" marL="0" rtl="0" algn="l">
              <a:spcBef>
                <a:spcPts val="1600"/>
              </a:spcBef>
              <a:spcAft>
                <a:spcPts val="0"/>
              </a:spcAft>
              <a:buNone/>
            </a:pPr>
            <a:r>
              <a:rPr lang="en"/>
              <a:t>It consists of two parts: </a:t>
            </a:r>
            <a:endParaRPr/>
          </a:p>
          <a:p>
            <a:pPr indent="-342900" lvl="0" marL="457200" rtl="0" algn="l">
              <a:spcBef>
                <a:spcPts val="1600"/>
              </a:spcBef>
              <a:spcAft>
                <a:spcPts val="0"/>
              </a:spcAft>
              <a:buSzPts val="1800"/>
              <a:buChar char="-"/>
            </a:pPr>
            <a:r>
              <a:rPr lang="en"/>
              <a:t>exit condition (can be multiple exit conditions)</a:t>
            </a:r>
            <a:endParaRPr/>
          </a:p>
          <a:p>
            <a:pPr indent="-342900" lvl="0" marL="457200" rtl="0" algn="l">
              <a:spcBef>
                <a:spcPts val="0"/>
              </a:spcBef>
              <a:spcAft>
                <a:spcPts val="0"/>
              </a:spcAft>
              <a:buSzPts val="1800"/>
              <a:buChar char="-"/>
            </a:pPr>
            <a:r>
              <a:rPr lang="en"/>
              <a:t>solution that is used in all other cases except in exit condition - simplifies problem until it it becomes so simple that it can solved by the exit condition</a:t>
            </a:r>
            <a:endParaRPr/>
          </a:p>
          <a:p>
            <a:pPr indent="0" lvl="0" marL="0" rtl="0" algn="l">
              <a:spcBef>
                <a:spcPts val="1600"/>
              </a:spcBef>
              <a:spcAft>
                <a:spcPts val="0"/>
              </a:spcAft>
              <a:buNone/>
            </a:pPr>
            <a:r>
              <a:rPr lang="en"/>
              <a:t>Every problem that can be solve recursively, can be solved iteratively</a:t>
            </a:r>
            <a:endParaRPr/>
          </a:p>
          <a:p>
            <a:pPr indent="0" lvl="0" marL="0" rtl="0" algn="l">
              <a:spcBef>
                <a:spcPts val="1600"/>
              </a:spcBef>
              <a:spcAft>
                <a:spcPts val="1600"/>
              </a:spcAft>
              <a:buNone/>
            </a:pPr>
            <a:r>
              <a:rPr lang="en"/>
              <a:t>Recursion is easier to code, but much more time and memory consuming! </a:t>
            </a:r>
            <a:r>
              <a:rPr lang="en">
                <a:solidFill>
                  <a:srgbClr val="FF0000"/>
                </a:solidFill>
              </a:rPr>
              <a:t>WHY?</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319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75" name="Google Shape;75;p16"/>
          <p:cNvSpPr txBox="1"/>
          <p:nvPr>
            <p:ph idx="1" type="body"/>
          </p:nvPr>
        </p:nvSpPr>
        <p:spPr>
          <a:xfrm>
            <a:off x="311700" y="1152475"/>
            <a:ext cx="359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 first N numbers:</a:t>
            </a:r>
            <a:endParaRPr b="1"/>
          </a:p>
          <a:p>
            <a:pPr indent="0" lvl="0" marL="0" rtl="0" algn="l">
              <a:lnSpc>
                <a:spcPct val="100000"/>
              </a:lnSpc>
              <a:spcBef>
                <a:spcPts val="1600"/>
              </a:spcBef>
              <a:spcAft>
                <a:spcPts val="0"/>
              </a:spcAft>
              <a:buNone/>
            </a:pPr>
            <a:r>
              <a:rPr lang="en"/>
              <a:t>private sum(int n) { //recursive</a:t>
            </a:r>
            <a:endParaRPr/>
          </a:p>
          <a:p>
            <a:pPr indent="457200" lvl="0" marL="0" rtl="0" algn="l">
              <a:lnSpc>
                <a:spcPct val="100000"/>
              </a:lnSpc>
              <a:spcBef>
                <a:spcPts val="0"/>
              </a:spcBef>
              <a:spcAft>
                <a:spcPts val="0"/>
              </a:spcAft>
              <a:buClr>
                <a:schemeClr val="dk1"/>
              </a:buClr>
              <a:buSzPts val="1100"/>
              <a:buFont typeface="Arial"/>
              <a:buNone/>
            </a:pPr>
            <a:r>
              <a:rPr lang="en"/>
              <a:t>if (n == 0)</a:t>
            </a:r>
            <a:endParaRPr/>
          </a:p>
          <a:p>
            <a:pPr indent="0" lvl="0" marL="0" rtl="0" algn="l">
              <a:lnSpc>
                <a:spcPct val="100000"/>
              </a:lnSpc>
              <a:spcBef>
                <a:spcPts val="0"/>
              </a:spcBef>
              <a:spcAft>
                <a:spcPts val="0"/>
              </a:spcAft>
              <a:buNone/>
            </a:pPr>
            <a:r>
              <a:rPr lang="en"/>
              <a:t>		return 0;</a:t>
            </a:r>
            <a:endParaRPr/>
          </a:p>
          <a:p>
            <a:pPr indent="0" lvl="0" marL="0" rtl="0" algn="l">
              <a:lnSpc>
                <a:spcPct val="100000"/>
              </a:lnSpc>
              <a:spcBef>
                <a:spcPts val="0"/>
              </a:spcBef>
              <a:spcAft>
                <a:spcPts val="0"/>
              </a:spcAft>
              <a:buNone/>
            </a:pPr>
            <a:r>
              <a:rPr lang="en"/>
              <a:t>	else</a:t>
            </a:r>
            <a:endParaRPr/>
          </a:p>
          <a:p>
            <a:pPr indent="0" lvl="0" marL="0" rtl="0" algn="l">
              <a:lnSpc>
                <a:spcPct val="100000"/>
              </a:lnSpc>
              <a:spcBef>
                <a:spcPts val="0"/>
              </a:spcBef>
              <a:spcAft>
                <a:spcPts val="0"/>
              </a:spcAft>
              <a:buNone/>
            </a:pPr>
            <a:r>
              <a:rPr lang="en"/>
              <a:t>		return n + sum(n-1);</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public sumFive() { //non-recursive</a:t>
            </a:r>
            <a:endParaRPr/>
          </a:p>
          <a:p>
            <a:pPr indent="457200" lvl="0" marL="0" rtl="0" algn="l">
              <a:lnSpc>
                <a:spcPct val="100000"/>
              </a:lnSpc>
              <a:spcBef>
                <a:spcPts val="0"/>
              </a:spcBef>
              <a:spcAft>
                <a:spcPts val="0"/>
              </a:spcAft>
              <a:buNone/>
            </a:pPr>
            <a:r>
              <a:rPr lang="en"/>
              <a:t>System.out.println(sum(5));</a:t>
            </a:r>
            <a:endParaRPr/>
          </a:p>
          <a:p>
            <a:pPr indent="0" lvl="0" marL="0" rtl="0" algn="l">
              <a:lnSpc>
                <a:spcPct val="100000"/>
              </a:lnSpc>
              <a:spcBef>
                <a:spcPts val="0"/>
              </a:spcBef>
              <a:spcAft>
                <a:spcPts val="0"/>
              </a:spcAft>
              <a:buNone/>
            </a:pPr>
            <a:r>
              <a:rPr lang="en"/>
              <a:t>}</a:t>
            </a:r>
            <a:endParaRPr/>
          </a:p>
          <a:p>
            <a:pPr indent="0" lvl="0" marL="0" rtl="0" algn="l">
              <a:spcBef>
                <a:spcPts val="0"/>
              </a:spcBef>
              <a:spcAft>
                <a:spcPts val="1600"/>
              </a:spcAft>
              <a:buNone/>
            </a:pPr>
            <a:r>
              <a:t/>
            </a:r>
            <a:endParaRPr/>
          </a:p>
        </p:txBody>
      </p:sp>
      <p:sp>
        <p:nvSpPr>
          <p:cNvPr id="76" name="Google Shape;76;p16"/>
          <p:cNvSpPr txBox="1"/>
          <p:nvPr>
            <p:ph type="title"/>
          </p:nvPr>
        </p:nvSpPr>
        <p:spPr>
          <a:xfrm>
            <a:off x="3666725" y="545900"/>
            <a:ext cx="45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in execution</a:t>
            </a:r>
            <a:endParaRPr/>
          </a:p>
        </p:txBody>
      </p:sp>
      <p:sp>
        <p:nvSpPr>
          <p:cNvPr id="77" name="Google Shape;77;p16"/>
          <p:cNvSpPr txBox="1"/>
          <p:nvPr>
            <p:ph idx="1" type="body"/>
          </p:nvPr>
        </p:nvSpPr>
        <p:spPr>
          <a:xfrm>
            <a:off x="3850750" y="1152475"/>
            <a:ext cx="5234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sumFive()  // non-recursive</a:t>
            </a:r>
            <a:endParaRPr/>
          </a:p>
          <a:p>
            <a:pPr indent="0" lvl="0" marL="0" rtl="0" algn="l">
              <a:lnSpc>
                <a:spcPct val="100000"/>
              </a:lnSpc>
              <a:spcBef>
                <a:spcPts val="0"/>
              </a:spcBef>
              <a:spcAft>
                <a:spcPts val="0"/>
              </a:spcAft>
              <a:buNone/>
            </a:pPr>
            <a:r>
              <a:rPr lang="en"/>
              <a:t>  sum(5) // recursive, else is true, prints 15</a:t>
            </a:r>
            <a:endParaRPr/>
          </a:p>
          <a:p>
            <a:pPr indent="0" lvl="0" marL="0" rtl="0" algn="l">
              <a:lnSpc>
                <a:spcPct val="100000"/>
              </a:lnSpc>
              <a:spcBef>
                <a:spcPts val="0"/>
              </a:spcBef>
              <a:spcAft>
                <a:spcPts val="0"/>
              </a:spcAft>
              <a:buNone/>
            </a:pPr>
            <a:r>
              <a:rPr lang="en"/>
              <a:t>    return 5 + sum(4), else is true, 5 + 10 = 15</a:t>
            </a:r>
            <a:endParaRPr/>
          </a:p>
          <a:p>
            <a:pPr indent="0" lvl="0" marL="0" rtl="0" algn="l">
              <a:lnSpc>
                <a:spcPct val="100000"/>
              </a:lnSpc>
              <a:spcBef>
                <a:spcPts val="0"/>
              </a:spcBef>
              <a:spcAft>
                <a:spcPts val="0"/>
              </a:spcAft>
              <a:buNone/>
            </a:pPr>
            <a:r>
              <a:rPr lang="en"/>
              <a:t>      return 4 + sum(3), else is true, 4 + 6 = 10</a:t>
            </a:r>
            <a:endParaRPr/>
          </a:p>
          <a:p>
            <a:pPr indent="0" lvl="0" marL="0" rtl="0" algn="l">
              <a:lnSpc>
                <a:spcPct val="100000"/>
              </a:lnSpc>
              <a:spcBef>
                <a:spcPts val="0"/>
              </a:spcBef>
              <a:spcAft>
                <a:spcPts val="0"/>
              </a:spcAft>
              <a:buNone/>
            </a:pPr>
            <a:r>
              <a:rPr lang="en"/>
              <a:t>        return 3 + sum(2), else is true, 3 + 3 = 6</a:t>
            </a:r>
            <a:endParaRPr/>
          </a:p>
          <a:p>
            <a:pPr indent="0" lvl="0" marL="0" rtl="0" algn="l">
              <a:lnSpc>
                <a:spcPct val="100000"/>
              </a:lnSpc>
              <a:spcBef>
                <a:spcPts val="0"/>
              </a:spcBef>
              <a:spcAft>
                <a:spcPts val="0"/>
              </a:spcAft>
              <a:buNone/>
            </a:pPr>
            <a:r>
              <a:rPr lang="en"/>
              <a:t>           return 2 + sum(1), else is true, 2 + 1 = 3</a:t>
            </a:r>
            <a:endParaRPr/>
          </a:p>
          <a:p>
            <a:pPr indent="0" lvl="0" marL="0" rtl="0" algn="l">
              <a:lnSpc>
                <a:spcPct val="100000"/>
              </a:lnSpc>
              <a:spcBef>
                <a:spcPts val="0"/>
              </a:spcBef>
              <a:spcAft>
                <a:spcPts val="0"/>
              </a:spcAft>
              <a:buNone/>
            </a:pPr>
            <a:r>
              <a:rPr lang="en"/>
              <a:t>             return 1 + sum(0), else is true, 1 + 0 = 1</a:t>
            </a:r>
            <a:endParaRPr/>
          </a:p>
          <a:p>
            <a:pPr indent="0" lvl="0" marL="0" rtl="0" algn="l">
              <a:lnSpc>
                <a:spcPct val="100000"/>
              </a:lnSpc>
              <a:spcBef>
                <a:spcPts val="0"/>
              </a:spcBef>
              <a:spcAft>
                <a:spcPts val="0"/>
              </a:spcAft>
              <a:buNone/>
            </a:pPr>
            <a:r>
              <a:rPr lang="en"/>
              <a:t>               return 0; // if condition is true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happening in memory during recursion?</a:t>
            </a:r>
            <a:endParaRPr/>
          </a:p>
        </p:txBody>
      </p:sp>
      <p:pic>
        <p:nvPicPr>
          <p:cNvPr id="83" name="Google Shape;83;p17"/>
          <p:cNvPicPr preferRelativeResize="0"/>
          <p:nvPr/>
        </p:nvPicPr>
        <p:blipFill>
          <a:blip r:embed="rId3">
            <a:alphaModFix/>
          </a:blip>
          <a:stretch>
            <a:fillRect/>
          </a:stretch>
        </p:blipFill>
        <p:spPr>
          <a:xfrm>
            <a:off x="0" y="1426806"/>
            <a:ext cx="9143999" cy="3011387"/>
          </a:xfrm>
          <a:prstGeom prst="rect">
            <a:avLst/>
          </a:prstGeom>
          <a:noFill/>
          <a:ln>
            <a:noFill/>
          </a:ln>
        </p:spPr>
      </p:pic>
      <p:sp>
        <p:nvSpPr>
          <p:cNvPr id="84" name="Google Shape;84;p17"/>
          <p:cNvSpPr/>
          <p:nvPr/>
        </p:nvSpPr>
        <p:spPr>
          <a:xfrm>
            <a:off x="44175" y="3740050"/>
            <a:ext cx="5521800" cy="3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111700" y="156788"/>
            <a:ext cx="6841675" cy="491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625411" y="0"/>
            <a:ext cx="583427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47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Call-by-value &amp; Call-by-reference</a:t>
            </a:r>
            <a:endParaRPr/>
          </a:p>
        </p:txBody>
      </p:sp>
      <p:sp>
        <p:nvSpPr>
          <p:cNvPr id="100" name="Google Shape;100;p20"/>
          <p:cNvSpPr txBox="1"/>
          <p:nvPr>
            <p:ph idx="1" type="body"/>
          </p:nvPr>
        </p:nvSpPr>
        <p:spPr>
          <a:xfrm>
            <a:off x="277675" y="955175"/>
            <a:ext cx="8520600" cy="4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java call-by-value happens when argument is simple type (int, long, double,...) Otherwise it is call-by-reference.</a:t>
            </a:r>
            <a:endParaRPr/>
          </a:p>
          <a:p>
            <a:pPr indent="0" lvl="0" marL="0" rtl="0" algn="l">
              <a:spcBef>
                <a:spcPts val="1600"/>
              </a:spcBef>
              <a:spcAft>
                <a:spcPts val="0"/>
              </a:spcAft>
              <a:buNone/>
            </a:pPr>
            <a:r>
              <a:rPr lang="en"/>
              <a:t>Call-by-value means that value that is given as argument is copied in memory as parameter of function that is called. Because value is copied, if we change it, just local copy is changed. Local copy will be deleted once function ends and it won’t effect original value.</a:t>
            </a:r>
            <a:endParaRPr/>
          </a:p>
          <a:p>
            <a:pPr indent="0" lvl="0" marL="0" rtl="0" algn="l">
              <a:spcBef>
                <a:spcPts val="1600"/>
              </a:spcBef>
              <a:spcAft>
                <a:spcPts val="1600"/>
              </a:spcAft>
              <a:buNone/>
            </a:pPr>
            <a:r>
              <a:rPr lang="en"/>
              <a:t>Call-by-reference means that address of object is copied in memory as parameter of function that is called, so that function sees the copy of address. Because address is copied, if we change it just local copy of address changes and it will be deleted once function ends. It won’t effect original address. However, if we change object that address refers to, it will stay changed after we exit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673000" y="0"/>
            <a:ext cx="540605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