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97c68048e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97c68048e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97c68048e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7c68048e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97c680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97c680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97c6804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97c6804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97c6804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97c6804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7c68048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7c68048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7c68048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7c68048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7c68048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7c68048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7c68048e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7c68048e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97c68048e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97c68048e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SLauY6PpjW4"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qzXAVXddcPU"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KF2j-9iSf4Q"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MtQL_ll5KhQ"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744575"/>
            <a:ext cx="8520600" cy="126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5200"/>
              <a:t>Sorting algorithms</a:t>
            </a:r>
            <a:endParaRPr sz="5200">
              <a:solidFill>
                <a:srgbClr val="000000"/>
              </a:solidFill>
            </a:endParaRPr>
          </a:p>
        </p:txBody>
      </p:sp>
      <p:sp>
        <p:nvSpPr>
          <p:cNvPr id="55" name="Google Shape;55;p13"/>
          <p:cNvSpPr txBox="1"/>
          <p:nvPr/>
        </p:nvSpPr>
        <p:spPr>
          <a:xfrm>
            <a:off x="311700" y="2213088"/>
            <a:ext cx="8520600" cy="117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595959"/>
                </a:solidFill>
              </a:rPr>
              <a:t>Selection sort, Bubble sort, Insertion sort, Shell sort, Merge sort, Heap sort, Quick sort</a:t>
            </a:r>
            <a:endParaRPr b="1" sz="2800">
              <a:solidFill>
                <a:srgbClr val="595959"/>
              </a:solidFill>
            </a:endParaRPr>
          </a:p>
        </p:txBody>
      </p:sp>
      <p:sp>
        <p:nvSpPr>
          <p:cNvPr id="56" name="Google Shape;56;p13"/>
          <p:cNvSpPr txBox="1"/>
          <p:nvPr/>
        </p:nvSpPr>
        <p:spPr>
          <a:xfrm>
            <a:off x="504525" y="3829375"/>
            <a:ext cx="8520600" cy="9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595959"/>
                </a:solidFill>
              </a:rPr>
              <a:t>Data Structures, Fall 2018</a:t>
            </a:r>
            <a:endParaRPr sz="2400">
              <a:solidFill>
                <a:srgbClr val="595959"/>
              </a:solidFill>
            </a:endParaRPr>
          </a:p>
          <a:p>
            <a:pPr indent="0" lvl="0" marL="0" rtl="0" algn="ctr">
              <a:spcBef>
                <a:spcPts val="0"/>
              </a:spcBef>
              <a:spcAft>
                <a:spcPts val="0"/>
              </a:spcAft>
              <a:buNone/>
            </a:pPr>
            <a:r>
              <a:rPr lang="en" sz="2400">
                <a:solidFill>
                  <a:srgbClr val="595959"/>
                </a:solidFill>
              </a:rPr>
              <a:t>TA: Marija Stanojevic</a:t>
            </a:r>
            <a:endParaRPr sz="24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47625" y="972900"/>
            <a:ext cx="8953500" cy="17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 to MergeSort; both are used in Java for sorting</a:t>
            </a:r>
            <a:endParaRPr/>
          </a:p>
          <a:p>
            <a:pPr indent="-342900" lvl="0" marL="457200" rtl="0" algn="l">
              <a:spcBef>
                <a:spcPts val="0"/>
              </a:spcBef>
              <a:spcAft>
                <a:spcPts val="0"/>
              </a:spcAft>
              <a:buSzPts val="1800"/>
              <a:buChar char="-"/>
            </a:pPr>
            <a:r>
              <a:rPr b="1" lang="en"/>
              <a:t>Algorithm:</a:t>
            </a:r>
            <a:r>
              <a:rPr lang="en"/>
              <a:t> Picks an element as pivot and partitions around it. Partitioning exchange elements so that elements smaller than pivot go to the left and elements bigger than pivot go to the right. Then,                                                                       sort is called for each of those two parts </a:t>
            </a:r>
            <a:r>
              <a:rPr lang="en"/>
              <a:t>recursively</a:t>
            </a:r>
            <a:r>
              <a:rPr lang="en"/>
              <a:t>.</a:t>
            </a:r>
            <a:endParaRPr/>
          </a:p>
        </p:txBody>
      </p:sp>
      <p:sp>
        <p:nvSpPr>
          <p:cNvPr id="123" name="Google Shape;123;p22"/>
          <p:cNvSpPr txBox="1"/>
          <p:nvPr/>
        </p:nvSpPr>
        <p:spPr>
          <a:xfrm>
            <a:off x="2469700" y="3710250"/>
            <a:ext cx="3411300" cy="1338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void sort(int arr[], int low, int high)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if (low &lt; high)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pi = part(arr, low, high);</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sort(arr, low, pi-1);</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sort(arr, pi+1, high);</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 </a:t>
            </a:r>
            <a:r>
              <a:rPr lang="en" sz="1100">
                <a:solidFill>
                  <a:srgbClr val="0000FF"/>
                </a:solidFill>
                <a:latin typeface="Consolas"/>
                <a:ea typeface="Consolas"/>
                <a:cs typeface="Consolas"/>
                <a:sym typeface="Consolas"/>
              </a:rPr>
              <a:t>// Time complexity: best: O(n),</a:t>
            </a: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 </a:t>
            </a:r>
            <a:r>
              <a:rPr lang="en" sz="1100">
                <a:solidFill>
                  <a:srgbClr val="0000FF"/>
                </a:solidFill>
                <a:latin typeface="Consolas"/>
                <a:ea typeface="Consolas"/>
                <a:cs typeface="Consolas"/>
                <a:sym typeface="Consolas"/>
              </a:rPr>
              <a:t>average: O(n log n), worst: O(n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rgbClr val="333333"/>
              </a:solidFill>
              <a:latin typeface="Consolas"/>
              <a:ea typeface="Consolas"/>
              <a:cs typeface="Consolas"/>
              <a:sym typeface="Consolas"/>
            </a:endParaRPr>
          </a:p>
        </p:txBody>
      </p:sp>
      <p:sp>
        <p:nvSpPr>
          <p:cNvPr id="124" name="Google Shape;124;p22"/>
          <p:cNvSpPr txBox="1"/>
          <p:nvPr/>
        </p:nvSpPr>
        <p:spPr>
          <a:xfrm>
            <a:off x="5881000" y="2007050"/>
            <a:ext cx="3186900" cy="30603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int part(int arr[],int low,int high)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pivot = arr[high];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i = (low-1);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for (int j=low; j&lt;high; j++)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if (arr[j] &lt;= pivot)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temp = arr[i];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arr[i] = arr[j];</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 = temp;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temp = arr[i+1];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arr[i+1] = arr[high];</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arr[high] = temp;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return i+1;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
        <p:nvSpPr>
          <p:cNvPr id="125" name="Google Shape;125;p22"/>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Quick</a:t>
            </a:r>
            <a:r>
              <a:rPr b="1" lang="en">
                <a:solidFill>
                  <a:schemeClr val="dk2"/>
                </a:solidFill>
              </a:rPr>
              <a:t> sort</a:t>
            </a:r>
            <a:endParaRPr/>
          </a:p>
        </p:txBody>
      </p:sp>
      <p:sp>
        <p:nvSpPr>
          <p:cNvPr id="126" name="Google Shape;126;p22"/>
          <p:cNvSpPr txBox="1"/>
          <p:nvPr>
            <p:ph idx="1" type="body"/>
          </p:nvPr>
        </p:nvSpPr>
        <p:spPr>
          <a:xfrm>
            <a:off x="81650" y="2613075"/>
            <a:ext cx="4524300" cy="133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Pivot</a:t>
            </a:r>
            <a:r>
              <a:rPr lang="en"/>
              <a:t> can be chosen in different ways:</a:t>
            </a:r>
            <a:endParaRPr/>
          </a:p>
          <a:p>
            <a:pPr indent="-317500" lvl="1" marL="914400" marR="0" rtl="0" algn="l">
              <a:lnSpc>
                <a:spcPct val="115000"/>
              </a:lnSpc>
              <a:spcBef>
                <a:spcPts val="0"/>
              </a:spcBef>
              <a:spcAft>
                <a:spcPts val="0"/>
              </a:spcAft>
              <a:buClr>
                <a:schemeClr val="dk2"/>
              </a:buClr>
              <a:buSzPts val="1400"/>
              <a:buFont typeface="Arial"/>
              <a:buChar char="-"/>
            </a:pPr>
            <a:r>
              <a:rPr lang="en" sz="1800"/>
              <a:t>Pick first / last element</a:t>
            </a:r>
            <a:endParaRPr sz="1800"/>
          </a:p>
          <a:p>
            <a:pPr indent="-317500" lvl="1" marL="914400" marR="0" rtl="0" algn="l">
              <a:lnSpc>
                <a:spcPct val="115000"/>
              </a:lnSpc>
              <a:spcBef>
                <a:spcPts val="0"/>
              </a:spcBef>
              <a:spcAft>
                <a:spcPts val="0"/>
              </a:spcAft>
              <a:buClr>
                <a:schemeClr val="dk2"/>
              </a:buClr>
              <a:buSzPts val="1400"/>
              <a:buFont typeface="Arial"/>
              <a:buChar char="-"/>
            </a:pPr>
            <a:r>
              <a:rPr lang="en" sz="1800"/>
              <a:t>Pick a random element</a:t>
            </a:r>
            <a:endParaRPr sz="1800"/>
          </a:p>
          <a:p>
            <a:pPr indent="-317500" lvl="1" marL="914400" marR="0" rtl="0" algn="l">
              <a:lnSpc>
                <a:spcPct val="115000"/>
              </a:lnSpc>
              <a:spcBef>
                <a:spcPts val="0"/>
              </a:spcBef>
              <a:spcAft>
                <a:spcPts val="0"/>
              </a:spcAft>
              <a:buClr>
                <a:schemeClr val="dk2"/>
              </a:buClr>
              <a:buSzPts val="1400"/>
              <a:buFont typeface="Arial"/>
              <a:buChar char="-"/>
            </a:pPr>
            <a:r>
              <a:rPr lang="en" sz="1800"/>
              <a:t>Pick median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earn the basics of quicksort. This video is a part of HackerRank's Cracking The Coding Interview Tutorial with Gayle Laakmann McDowell.&#10;http://www.hackerrank.com/domains/tutorials/cracking-the-coding-interview?utm_source=video&amp;utm_medium=youtube&amp;utm_campaign=ctci" id="133" name="Google Shape;133;p23" title="Algorithms: Quicksort">
            <a:hlinkClick r:id="rId3"/>
          </p:cNvPr>
          <p:cNvPicPr preferRelativeResize="0"/>
          <p:nvPr/>
        </p:nvPicPr>
        <p:blipFill>
          <a:blip r:embed="rId4">
            <a:alphaModFix/>
          </a:blip>
          <a:stretch>
            <a:fillRect/>
          </a:stretch>
        </p:blipFill>
        <p:spPr>
          <a:xfrm>
            <a:off x="864050" y="20400"/>
            <a:ext cx="6803575" cy="510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2"/>
                </a:solidFill>
              </a:rPr>
              <a:t>Selection sort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Simplest sorting algorithm, requires O(n</a:t>
            </a:r>
            <a:r>
              <a:rPr baseline="30000" lang="en"/>
              <a:t>2</a:t>
            </a:r>
            <a:r>
              <a:rPr lang="en"/>
              <a:t>) time always</a:t>
            </a:r>
            <a:endParaRPr/>
          </a:p>
          <a:p>
            <a:pPr indent="-342900" lvl="0" marL="457200" rtl="0" algn="l">
              <a:spcBef>
                <a:spcPts val="0"/>
              </a:spcBef>
              <a:spcAft>
                <a:spcPts val="0"/>
              </a:spcAft>
              <a:buSzPts val="1800"/>
              <a:buChar char="-"/>
            </a:pPr>
            <a:r>
              <a:rPr b="1" lang="en"/>
              <a:t>Algorithm:</a:t>
            </a:r>
            <a:r>
              <a:rPr lang="en"/>
              <a:t> Find minimum in unsorted part of the array and puts it to the beginning of the unsorted part; then, considers that element as sorted and starts sorting from the next element</a:t>
            </a:r>
            <a:endParaRPr/>
          </a:p>
        </p:txBody>
      </p:sp>
      <p:sp>
        <p:nvSpPr>
          <p:cNvPr id="63" name="Google Shape;63;p14"/>
          <p:cNvSpPr txBox="1"/>
          <p:nvPr/>
        </p:nvSpPr>
        <p:spPr>
          <a:xfrm>
            <a:off x="394600" y="2762250"/>
            <a:ext cx="8565600" cy="22248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void sort(int arr[])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n = arr.length;</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for (int i = 0; i &lt; n-1; i++)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min_idx = i; // F</a:t>
            </a:r>
            <a:r>
              <a:rPr lang="en" sz="1100">
                <a:solidFill>
                  <a:schemeClr val="dk1"/>
                </a:solidFill>
                <a:latin typeface="Consolas"/>
                <a:ea typeface="Consolas"/>
                <a:cs typeface="Consolas"/>
                <a:sym typeface="Consolas"/>
              </a:rPr>
              <a:t>ind the minimum element in unsorted part of array</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for (int j = i+1; j &lt; n; j++)</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if (arr[j] &lt; arr[min_idx])</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min_idx = j; // Swap the found minimum element with the first element of unsorted part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temp = arr[min_idx];</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arr[min_idx] = arr[i];</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arr[i] = temp;</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 </a:t>
            </a:r>
            <a:r>
              <a:rPr lang="en" sz="1100">
                <a:solidFill>
                  <a:srgbClr val="0000FF"/>
                </a:solidFill>
                <a:latin typeface="Consolas"/>
                <a:ea typeface="Consolas"/>
                <a:cs typeface="Consolas"/>
                <a:sym typeface="Consolas"/>
              </a:rPr>
              <a:t>//time complexity: best: O(</a:t>
            </a:r>
            <a:r>
              <a:rPr lang="en" sz="1100">
                <a:solidFill>
                  <a:srgbClr val="0000FF"/>
                </a:solidFill>
                <a:latin typeface="Consolas"/>
                <a:ea typeface="Consolas"/>
                <a:cs typeface="Consolas"/>
                <a:sym typeface="Consolas"/>
              </a:rPr>
              <a:t>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 average: O(</a:t>
            </a:r>
            <a:r>
              <a:rPr lang="en" sz="1100">
                <a:solidFill>
                  <a:srgbClr val="0000FF"/>
                </a:solidFill>
                <a:latin typeface="Consolas"/>
                <a:ea typeface="Consolas"/>
                <a:cs typeface="Consolas"/>
                <a:sym typeface="Consolas"/>
              </a:rPr>
              <a:t>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 worst: O(n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a:t>
            </a:r>
            <a:endParaRPr sz="1100">
              <a:solidFill>
                <a:srgbClr val="0000FF"/>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79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2"/>
                </a:solidFill>
              </a:rPr>
              <a:t>Bubble sort</a:t>
            </a:r>
            <a:endParaRPr/>
          </a:p>
        </p:txBody>
      </p:sp>
      <p:sp>
        <p:nvSpPr>
          <p:cNvPr id="69" name="Google Shape;69;p15"/>
          <p:cNvSpPr txBox="1"/>
          <p:nvPr>
            <p:ph idx="1" type="body"/>
          </p:nvPr>
        </p:nvSpPr>
        <p:spPr>
          <a:xfrm>
            <a:off x="265350" y="891275"/>
            <a:ext cx="8697900" cy="36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Idea:</a:t>
            </a:r>
            <a:r>
              <a:rPr lang="en"/>
              <a:t> easy bubbles go up in the water</a:t>
            </a:r>
            <a:endParaRPr/>
          </a:p>
          <a:p>
            <a:pPr indent="-342900" lvl="0" marL="457200" rtl="0" algn="l">
              <a:spcBef>
                <a:spcPts val="0"/>
              </a:spcBef>
              <a:spcAft>
                <a:spcPts val="0"/>
              </a:spcAft>
              <a:buSzPts val="1800"/>
              <a:buChar char="-"/>
            </a:pPr>
            <a:r>
              <a:rPr b="1" lang="en"/>
              <a:t>Algorithm:</a:t>
            </a:r>
            <a:r>
              <a:rPr lang="en"/>
              <a:t> Compare every two consecutive numbers. If they are in wrong order, swap them. Move by 1. If at least one swap happen in the last pass, start new pass through the list</a:t>
            </a:r>
            <a:endParaRPr/>
          </a:p>
          <a:p>
            <a:pPr indent="-342900" lvl="0" marL="457200" rtl="0" algn="l">
              <a:spcBef>
                <a:spcPts val="0"/>
              </a:spcBef>
              <a:spcAft>
                <a:spcPts val="0"/>
              </a:spcAft>
              <a:buSzPts val="1800"/>
              <a:buChar char="-"/>
            </a:pPr>
            <a:r>
              <a:rPr lang="en"/>
              <a:t>Algorithm needs one </a:t>
            </a:r>
            <a:r>
              <a:rPr b="1" lang="en"/>
              <a:t>whole</a:t>
            </a:r>
            <a:r>
              <a:rPr lang="en"/>
              <a:t> pass without                                                                        </a:t>
            </a:r>
            <a:r>
              <a:rPr b="1" lang="en"/>
              <a:t>any</a:t>
            </a:r>
            <a:r>
              <a:rPr lang="en"/>
              <a:t> swap to know it is sorted</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0" name="Google Shape;70;p15"/>
          <p:cNvSpPr txBox="1"/>
          <p:nvPr/>
        </p:nvSpPr>
        <p:spPr>
          <a:xfrm>
            <a:off x="911550" y="3027425"/>
            <a:ext cx="3905400" cy="2000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void sort(int arr[])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int n = arr.length;</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for (int i = 0; i &lt; n-1; 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for (int j = 0; j &lt; n-i-1; j++)</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if (arr[j] &gt; arr[j+1])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 swap temp and arr[i]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temp = arr[j];</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 = arr[j+1];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arr[j+1] = temp;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 </a:t>
            </a:r>
            <a:r>
              <a:rPr lang="en" sz="1100">
                <a:solidFill>
                  <a:srgbClr val="0000FF"/>
                </a:solidFill>
                <a:latin typeface="Consolas"/>
                <a:ea typeface="Consolas"/>
                <a:cs typeface="Consolas"/>
                <a:sym typeface="Consolas"/>
              </a:rPr>
              <a:t>//time complexity: best: O(n),</a:t>
            </a:r>
            <a:endParaRPr>
              <a:solidFill>
                <a:srgbClr val="0000FF"/>
              </a:solidFill>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t>
            </a: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 average: O(n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 worst: O(n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sp>
        <p:nvSpPr>
          <p:cNvPr id="71" name="Google Shape;71;p15"/>
          <p:cNvSpPr txBox="1"/>
          <p:nvPr/>
        </p:nvSpPr>
        <p:spPr>
          <a:xfrm>
            <a:off x="5476875" y="2149925"/>
            <a:ext cx="3486300" cy="2877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Roboto"/>
                <a:ea typeface="Roboto"/>
                <a:cs typeface="Roboto"/>
                <a:sym typeface="Roboto"/>
              </a:rPr>
              <a:t>First pass</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1</a:t>
            </a:r>
            <a:r>
              <a:rPr lang="en" sz="1200">
                <a:solidFill>
                  <a:schemeClr val="dk1"/>
                </a:solidFill>
                <a:latin typeface="Roboto"/>
                <a:ea typeface="Roboto"/>
                <a:cs typeface="Roboto"/>
                <a:sym typeface="Roboto"/>
              </a:rPr>
              <a:t> 4 2 8 ) –&gt; ( </a:t>
            </a:r>
            <a:r>
              <a:rPr b="1" lang="en" sz="1200">
                <a:solidFill>
                  <a:schemeClr val="dk1"/>
                </a:solidFill>
                <a:latin typeface="Roboto"/>
                <a:ea typeface="Roboto"/>
                <a:cs typeface="Roboto"/>
                <a:sym typeface="Roboto"/>
              </a:rPr>
              <a:t>1</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4 2 8 ), swap since 5 &gt; 1</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2 8 ) –&gt;  ( 1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2 8 ), swap since 5 &gt; 4</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4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8 ) –&gt;  ( 1 4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8 ), swap since 5 &gt; 2</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( 1 4 2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8</a:t>
            </a:r>
            <a:r>
              <a:rPr lang="en" sz="1200">
                <a:solidFill>
                  <a:schemeClr val="dk1"/>
                </a:solidFill>
                <a:latin typeface="Roboto"/>
                <a:ea typeface="Roboto"/>
                <a:cs typeface="Roboto"/>
                <a:sym typeface="Roboto"/>
              </a:rPr>
              <a:t> ) –&gt; ( 1 4 2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8</a:t>
            </a:r>
            <a:r>
              <a:rPr lang="en" sz="1200">
                <a:solidFill>
                  <a:schemeClr val="dk1"/>
                </a:solidFill>
                <a:latin typeface="Roboto"/>
                <a:ea typeface="Roboto"/>
                <a:cs typeface="Roboto"/>
                <a:sym typeface="Roboto"/>
              </a:rPr>
              <a:t> ),  don’t swap 5 &lt; 8</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Second Pass:</a:t>
            </a:r>
            <a:endParaRPr b="1"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1</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2 5 8 ) –&gt; ( </a:t>
            </a:r>
            <a:r>
              <a:rPr b="1" lang="en" sz="1200">
                <a:solidFill>
                  <a:schemeClr val="dk1"/>
                </a:solidFill>
                <a:latin typeface="Roboto"/>
                <a:ea typeface="Roboto"/>
                <a:cs typeface="Roboto"/>
                <a:sym typeface="Roboto"/>
              </a:rPr>
              <a:t>1</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2 5 8 )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5 8 ) –&gt; ( 1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5 8 ), Swap since 4 &gt; 2</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2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8 ) –&gt; ( 1 2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8 )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( 1 2 4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8</a:t>
            </a:r>
            <a:r>
              <a:rPr lang="en" sz="1200">
                <a:solidFill>
                  <a:schemeClr val="dk1"/>
                </a:solidFill>
                <a:latin typeface="Roboto"/>
                <a:ea typeface="Roboto"/>
                <a:cs typeface="Roboto"/>
                <a:sym typeface="Roboto"/>
              </a:rPr>
              <a:t> ) –&gt;  ( 1 2 4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8</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Third Pass:</a:t>
            </a:r>
            <a:endParaRPr b="1"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1</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4 5 8 ) –&gt; ( </a:t>
            </a:r>
            <a:r>
              <a:rPr b="1" lang="en" sz="1200">
                <a:solidFill>
                  <a:schemeClr val="dk1"/>
                </a:solidFill>
                <a:latin typeface="Roboto"/>
                <a:ea typeface="Roboto"/>
                <a:cs typeface="Roboto"/>
                <a:sym typeface="Roboto"/>
              </a:rPr>
              <a:t>1</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4 5 8 )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5 8 ) –&gt; ( 1 </a:t>
            </a:r>
            <a:r>
              <a:rPr b="1" lang="en" sz="1200">
                <a:solidFill>
                  <a:schemeClr val="dk1"/>
                </a:solidFill>
                <a:latin typeface="Roboto"/>
                <a:ea typeface="Roboto"/>
                <a:cs typeface="Roboto"/>
                <a:sym typeface="Roboto"/>
              </a:rPr>
              <a:t>2</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5 8 )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2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8 ) –&gt; ( 1 2 </a:t>
            </a:r>
            <a:r>
              <a:rPr b="1" lang="en" sz="1200">
                <a:solidFill>
                  <a:schemeClr val="dk1"/>
                </a:solidFill>
                <a:latin typeface="Roboto"/>
                <a:ea typeface="Roboto"/>
                <a:cs typeface="Roboto"/>
                <a:sym typeface="Roboto"/>
              </a:rPr>
              <a:t>4</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8 )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( 1 2 4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8</a:t>
            </a:r>
            <a:r>
              <a:rPr lang="en" sz="1200">
                <a:solidFill>
                  <a:schemeClr val="dk1"/>
                </a:solidFill>
                <a:latin typeface="Roboto"/>
                <a:ea typeface="Roboto"/>
                <a:cs typeface="Roboto"/>
                <a:sym typeface="Roboto"/>
              </a:rPr>
              <a:t> ) –&gt; ( 1 2 4 </a:t>
            </a:r>
            <a:r>
              <a:rPr b="1"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8</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2"/>
                </a:solidFill>
              </a:rPr>
              <a:t>Insertion sort</a:t>
            </a:r>
            <a:endParaRPr/>
          </a:p>
        </p:txBody>
      </p:sp>
      <p:sp>
        <p:nvSpPr>
          <p:cNvPr id="77" name="Google Shape;77;p16"/>
          <p:cNvSpPr txBox="1"/>
          <p:nvPr>
            <p:ph idx="1" type="body"/>
          </p:nvPr>
        </p:nvSpPr>
        <p:spPr>
          <a:xfrm>
            <a:off x="311700" y="972900"/>
            <a:ext cx="8520600" cy="359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a:t>
            </a:r>
            <a:r>
              <a:rPr b="1" lang="en"/>
              <a:t>lgorithm:</a:t>
            </a:r>
            <a:r>
              <a:rPr lang="en"/>
              <a:t> starting from second element                                                                     compare each element with its                                                                                         predecessors until smaller value is found.                                                                     Put current element after that value.                                                                                                           Go to the next element.</a:t>
            </a:r>
            <a:endParaRPr/>
          </a:p>
        </p:txBody>
      </p:sp>
      <p:pic>
        <p:nvPicPr>
          <p:cNvPr id="78" name="Google Shape;78;p16"/>
          <p:cNvPicPr preferRelativeResize="0"/>
          <p:nvPr/>
        </p:nvPicPr>
        <p:blipFill>
          <a:blip r:embed="rId3">
            <a:alphaModFix/>
          </a:blip>
          <a:stretch>
            <a:fillRect/>
          </a:stretch>
        </p:blipFill>
        <p:spPr>
          <a:xfrm>
            <a:off x="5136703" y="887975"/>
            <a:ext cx="3894025" cy="3942550"/>
          </a:xfrm>
          <a:prstGeom prst="rect">
            <a:avLst/>
          </a:prstGeom>
          <a:noFill/>
          <a:ln>
            <a:noFill/>
          </a:ln>
        </p:spPr>
      </p:pic>
      <p:sp>
        <p:nvSpPr>
          <p:cNvPr id="79" name="Google Shape;79;p16"/>
          <p:cNvSpPr txBox="1"/>
          <p:nvPr/>
        </p:nvSpPr>
        <p:spPr>
          <a:xfrm>
            <a:off x="911550" y="2823475"/>
            <a:ext cx="3619500" cy="2204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void sort(int arr[])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int n = arr.length;</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for (int i=1; i&lt;n; ++i)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key = arr[i];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j = i-1;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while (j&gt;=0 &amp;&amp; arr[j] &gt; key)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arr[j+1] = arr[j];</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j = j-1;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arr[j+1] = key;</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 //time complexity: best: O(n),</a:t>
            </a:r>
            <a:endParaRPr>
              <a:solidFill>
                <a:srgbClr val="0000FF"/>
              </a:solidFill>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 average: O(n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 worst: O(n</a:t>
            </a:r>
            <a:r>
              <a:rPr baseline="30000" lang="en" sz="1100">
                <a:solidFill>
                  <a:srgbClr val="0000FF"/>
                </a:solidFill>
                <a:latin typeface="Consolas"/>
                <a:ea typeface="Consolas"/>
                <a:cs typeface="Consolas"/>
                <a:sym typeface="Consolas"/>
              </a:rPr>
              <a:t>2</a:t>
            </a:r>
            <a:r>
              <a:rPr lang="en" sz="1100">
                <a:solidFill>
                  <a:srgbClr val="0000FF"/>
                </a:solidFill>
                <a:latin typeface="Consolas"/>
                <a:ea typeface="Consolas"/>
                <a:cs typeface="Consolas"/>
                <a:sym typeface="Consolas"/>
              </a:rPr>
              <a:t>)</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Shell</a:t>
            </a:r>
            <a:r>
              <a:rPr b="1" lang="en">
                <a:solidFill>
                  <a:schemeClr val="dk2"/>
                </a:solidFill>
              </a:rPr>
              <a:t> sort</a:t>
            </a:r>
            <a:endParaRPr/>
          </a:p>
        </p:txBody>
      </p:sp>
      <p:sp>
        <p:nvSpPr>
          <p:cNvPr id="85" name="Google Shape;85;p17"/>
          <p:cNvSpPr txBox="1"/>
          <p:nvPr>
            <p:ph idx="1" type="body"/>
          </p:nvPr>
        </p:nvSpPr>
        <p:spPr>
          <a:xfrm>
            <a:off x="311700" y="972900"/>
            <a:ext cx="8520600" cy="139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Idea</a:t>
            </a:r>
            <a:r>
              <a:rPr lang="en"/>
              <a:t>: sorting books on the shell</a:t>
            </a:r>
            <a:endParaRPr/>
          </a:p>
          <a:p>
            <a:pPr indent="-342900" lvl="0" marL="457200" rtl="0" algn="l">
              <a:spcBef>
                <a:spcPts val="0"/>
              </a:spcBef>
              <a:spcAft>
                <a:spcPts val="0"/>
              </a:spcAft>
              <a:buSzPts val="1800"/>
              <a:buChar char="-"/>
            </a:pPr>
            <a:r>
              <a:rPr b="1" lang="en"/>
              <a:t>Algorithm:</a:t>
            </a:r>
            <a:r>
              <a:rPr lang="en"/>
              <a:t> Compare pairs of elements separated by X elements (gap). If they are not in good order, swap them. Divide X by 2 and repeat the process until X = 0.</a:t>
            </a:r>
            <a:endParaRPr/>
          </a:p>
        </p:txBody>
      </p:sp>
      <p:sp>
        <p:nvSpPr>
          <p:cNvPr id="86" name="Google Shape;86;p17"/>
          <p:cNvSpPr txBox="1"/>
          <p:nvPr/>
        </p:nvSpPr>
        <p:spPr>
          <a:xfrm>
            <a:off x="925300" y="2514300"/>
            <a:ext cx="5708100" cy="2054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void sort(int arr[])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int n = arr.length;</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for (int gap = n/2; gap &gt; 0; gap /= 2)</a:t>
            </a:r>
            <a:endParaRPr sz="1100">
              <a:solidFill>
                <a:schemeClr val="dk1"/>
              </a:solidFill>
              <a:latin typeface="Consolas"/>
              <a:ea typeface="Consolas"/>
              <a:cs typeface="Consolas"/>
              <a:sym typeface="Consolas"/>
            </a:endParaRPr>
          </a:p>
          <a:p>
            <a:pPr indent="457200" lvl="0" marL="457200" rtl="0" algn="l">
              <a:spcBef>
                <a:spcPts val="0"/>
              </a:spcBef>
              <a:spcAft>
                <a:spcPts val="0"/>
              </a:spcAft>
              <a:buNone/>
            </a:pPr>
            <a:r>
              <a:rPr lang="en" sz="1100">
                <a:solidFill>
                  <a:schemeClr val="dk1"/>
                </a:solidFill>
                <a:latin typeface="Consolas"/>
                <a:ea typeface="Consolas"/>
                <a:cs typeface="Consolas"/>
                <a:sym typeface="Consolas"/>
              </a:rPr>
              <a:t>for (int i = gap; i &lt; n; i += 1)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temp = arr[i];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j;</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for (j = i; j &gt;= gap &amp;&amp; arr[j - gap] &gt; temp; j -= gap)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 = arr[j - gap];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arr[j] = temp;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//time complexity: best: O(n log n), worst: O(n</a:t>
            </a:r>
            <a:r>
              <a:rPr baseline="30000" lang="en" sz="1100">
                <a:solidFill>
                  <a:srgbClr val="0000FF"/>
                </a:solidFill>
                <a:latin typeface="Consolas"/>
                <a:ea typeface="Consolas"/>
                <a:cs typeface="Consolas"/>
                <a:sym typeface="Consolas"/>
              </a:rPr>
              <a:t>4/3</a:t>
            </a:r>
            <a:r>
              <a:rPr lang="en" sz="1100">
                <a:solidFill>
                  <a:srgbClr val="0000FF"/>
                </a:solidFill>
                <a:latin typeface="Consolas"/>
                <a:ea typeface="Consolas"/>
                <a:cs typeface="Consolas"/>
                <a:sym typeface="Consolas"/>
              </a:rPr>
              <a:t>)</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hell Sort animation from Android App at https://market.android.com/details?id=com.sorts.  See explanations, code, and comparisons of sorts along with other sorting algorithms on Sorts Android App." id="93" name="Google Shape;93;p18" title="Shell Sort Algorithm">
            <a:hlinkClick r:id="rId3"/>
          </p:cNvPr>
          <p:cNvPicPr preferRelativeResize="0"/>
          <p:nvPr/>
        </p:nvPicPr>
        <p:blipFill>
          <a:blip r:embed="rId4">
            <a:alphaModFix/>
          </a:blip>
          <a:stretch>
            <a:fillRect/>
          </a:stretch>
        </p:blipFill>
        <p:spPr>
          <a:xfrm>
            <a:off x="1143000" y="0"/>
            <a:ext cx="685800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47625" y="972900"/>
            <a:ext cx="8953500" cy="4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Highly parallelizable =&gt; divide on n machines =&gt; time complexity O(log n)</a:t>
            </a:r>
            <a:endParaRPr/>
          </a:p>
        </p:txBody>
      </p:sp>
      <p:sp>
        <p:nvSpPr>
          <p:cNvPr id="99" name="Google Shape;99;p19"/>
          <p:cNvSpPr txBox="1"/>
          <p:nvPr/>
        </p:nvSpPr>
        <p:spPr>
          <a:xfrm>
            <a:off x="3343225" y="1495425"/>
            <a:ext cx="2979900" cy="35718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void mergeSort(int[] a, int n) {</a:t>
            </a:r>
            <a:endParaRPr sz="1100">
              <a:solidFill>
                <a:srgbClr val="333333"/>
              </a:solidFill>
              <a:latin typeface="Consolas"/>
              <a:ea typeface="Consolas"/>
              <a:cs typeface="Consolas"/>
              <a:sym typeface="Consolas"/>
            </a:endParaRPr>
          </a:p>
          <a:p>
            <a:pPr indent="0" lvl="0" marL="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  if (n &lt; 2) return;</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int mid = n / 2;</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int[] l = new int[mid];</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int[] r = new int[n - mid]; </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for (int i = 0; i &lt; mid; i++)</a:t>
            </a:r>
            <a:r>
              <a:rPr lang="en" sz="1100">
                <a:solidFill>
                  <a:srgbClr val="333333"/>
                </a:solidFill>
                <a:latin typeface="Consolas"/>
                <a:ea typeface="Consolas"/>
                <a:cs typeface="Consolas"/>
                <a:sym typeface="Consolas"/>
              </a:rPr>
              <a:t> </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  l[i] = a[i];</a:t>
            </a:r>
            <a:endParaRPr sz="1100">
              <a:solidFill>
                <a:srgbClr val="333333"/>
              </a:solidFill>
              <a:latin typeface="Consolas"/>
              <a:ea typeface="Consolas"/>
              <a:cs typeface="Consolas"/>
              <a:sym typeface="Consolas"/>
            </a:endParaRPr>
          </a:p>
          <a:p>
            <a:pPr indent="0" lvl="0" marL="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for (int i = mid; i &lt; n; i++) {</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  r[i - mid] = a[i];</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mergeSort(l, mid);</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Clr>
                <a:srgbClr val="000000"/>
              </a:buClr>
              <a:buSzPts val="1100"/>
              <a:buFont typeface="Arial"/>
              <a:buNone/>
            </a:pPr>
            <a:r>
              <a:rPr lang="en" sz="1100">
                <a:solidFill>
                  <a:srgbClr val="333333"/>
                </a:solidFill>
                <a:latin typeface="Consolas"/>
                <a:ea typeface="Consolas"/>
                <a:cs typeface="Consolas"/>
                <a:sym typeface="Consolas"/>
              </a:rPr>
              <a:t>mergeSort(r, n - mid); </a:t>
            </a:r>
            <a:endParaRPr sz="1100">
              <a:solidFill>
                <a:srgbClr val="333333"/>
              </a:solidFill>
              <a:latin typeface="Consolas"/>
              <a:ea typeface="Consolas"/>
              <a:cs typeface="Consolas"/>
              <a:sym typeface="Consolas"/>
            </a:endParaRPr>
          </a:p>
          <a:p>
            <a:pPr indent="0" lvl="0" marL="177800" marR="177800" rtl="0" algn="l">
              <a:lnSpc>
                <a:spcPct val="115000"/>
              </a:lnSpc>
              <a:spcBef>
                <a:spcPts val="0"/>
              </a:spcBef>
              <a:spcAft>
                <a:spcPts val="0"/>
              </a:spcAft>
              <a:buNone/>
            </a:pPr>
            <a:r>
              <a:rPr lang="en" sz="1100">
                <a:solidFill>
                  <a:srgbClr val="333333"/>
                </a:solidFill>
                <a:latin typeface="Consolas"/>
                <a:ea typeface="Consolas"/>
                <a:cs typeface="Consolas"/>
                <a:sym typeface="Consolas"/>
              </a:rPr>
              <a:t>merge(a, l, r, mid, n - mid);</a:t>
            </a:r>
            <a:endParaRPr sz="1100">
              <a:solidFill>
                <a:srgbClr val="333333"/>
              </a:solidFill>
              <a:latin typeface="Consolas"/>
              <a:ea typeface="Consolas"/>
              <a:cs typeface="Consolas"/>
              <a:sym typeface="Consolas"/>
            </a:endParaRPr>
          </a:p>
          <a:p>
            <a:pPr indent="0" lvl="0" marL="0" marR="177800" rtl="0" algn="l">
              <a:lnSpc>
                <a:spcPct val="115000"/>
              </a:lnSpc>
              <a:spcBef>
                <a:spcPts val="0"/>
              </a:spcBef>
              <a:spcAft>
                <a:spcPts val="0"/>
              </a:spcAft>
              <a:buNone/>
            </a:pPr>
            <a:r>
              <a:rPr lang="en" sz="1100">
                <a:solidFill>
                  <a:srgbClr val="333333"/>
                </a:solidFill>
                <a:latin typeface="Consolas"/>
                <a:ea typeface="Consolas"/>
                <a:cs typeface="Consolas"/>
                <a:sym typeface="Consolas"/>
              </a:rPr>
              <a:t>}</a:t>
            </a: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 </a:t>
            </a:r>
            <a:r>
              <a:rPr lang="en" sz="1100">
                <a:solidFill>
                  <a:srgbClr val="0000FF"/>
                </a:solidFill>
                <a:latin typeface="Consolas"/>
                <a:ea typeface="Consolas"/>
                <a:cs typeface="Consolas"/>
                <a:sym typeface="Consolas"/>
              </a:rPr>
              <a:t>Time complexity: best:      O(n log n),</a:t>
            </a: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average: O(n log n), worst: O(n log n)</a:t>
            </a:r>
            <a:endParaRPr b="1" sz="1100">
              <a:solidFill>
                <a:schemeClr val="dk2"/>
              </a:solidFill>
              <a:latin typeface="Consolas"/>
              <a:ea typeface="Consolas"/>
              <a:cs typeface="Consolas"/>
              <a:sym typeface="Consolas"/>
            </a:endParaRPr>
          </a:p>
          <a:p>
            <a:pPr indent="0" lvl="0" marL="0" marR="17780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p:txBody>
      </p:sp>
      <p:sp>
        <p:nvSpPr>
          <p:cNvPr id="100" name="Google Shape;100;p19"/>
          <p:cNvSpPr txBox="1"/>
          <p:nvPr/>
        </p:nvSpPr>
        <p:spPr>
          <a:xfrm>
            <a:off x="6323125" y="1495425"/>
            <a:ext cx="2744700" cy="35718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void merge(int[] a, int[] l, int[] r, int left, int right) {  </a:t>
            </a:r>
            <a:endParaRPr sz="1100">
              <a:solidFill>
                <a:srgbClr val="333333"/>
              </a:solidFill>
              <a:highlight>
                <a:srgbClr val="FFFFFF"/>
              </a:highlight>
              <a:latin typeface="Consolas"/>
              <a:ea typeface="Consolas"/>
              <a:cs typeface="Consolas"/>
              <a:sym typeface="Consolas"/>
            </a:endParaRPr>
          </a:p>
          <a:p>
            <a:pPr indent="0" lvl="0" marL="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int i = 0, j = 0, k = 0;</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while (i&lt;left &amp;&amp; j &lt; right) {</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if (l[i] &lt; r[j]) {</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a[k++] = l[i++];</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 else {</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a[k++] = r[j++];</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while (i &lt; left) {</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a[k++] = l[i++];</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while (j &lt; right) {</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  a[k++] = r[j++];</a:t>
            </a:r>
            <a:endParaRPr sz="1100">
              <a:solidFill>
                <a:srgbClr val="333333"/>
              </a:solidFill>
              <a:highlight>
                <a:srgbClr val="FFFFFF"/>
              </a:highlight>
              <a:latin typeface="Consolas"/>
              <a:ea typeface="Consolas"/>
              <a:cs typeface="Consolas"/>
              <a:sym typeface="Consolas"/>
            </a:endParaRPr>
          </a:p>
          <a:p>
            <a:pPr indent="0" lvl="0" marL="13970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indent="0" lvl="0" marL="0" marR="139700" rtl="0" algn="l">
              <a:lnSpc>
                <a:spcPct val="115000"/>
              </a:lnSpc>
              <a:spcBef>
                <a:spcPts val="0"/>
              </a:spcBef>
              <a:spcAft>
                <a:spcPts val="0"/>
              </a:spcAft>
              <a:buNone/>
            </a:pPr>
            <a:r>
              <a:rPr lang="en"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p:txBody>
      </p:sp>
      <p:sp>
        <p:nvSpPr>
          <p:cNvPr id="101" name="Google Shape;101;p19"/>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Merge</a:t>
            </a:r>
            <a:r>
              <a:rPr b="1" lang="en">
                <a:solidFill>
                  <a:schemeClr val="dk2"/>
                </a:solidFill>
              </a:rPr>
              <a:t> sort</a:t>
            </a:r>
            <a:endParaRPr/>
          </a:p>
        </p:txBody>
      </p:sp>
      <p:sp>
        <p:nvSpPr>
          <p:cNvPr id="102" name="Google Shape;102;p19"/>
          <p:cNvSpPr txBox="1"/>
          <p:nvPr>
            <p:ph idx="1" type="body"/>
          </p:nvPr>
        </p:nvSpPr>
        <p:spPr>
          <a:xfrm>
            <a:off x="47625" y="1496775"/>
            <a:ext cx="3204600" cy="347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Algorithm:</a:t>
            </a:r>
            <a:r>
              <a:rPr lang="en"/>
              <a:t> Divide array into halfs recursively and once we array has only two order those. Then return back into bigger case and merge those sorted arrays.</a:t>
            </a:r>
            <a:endParaRPr/>
          </a:p>
          <a:p>
            <a:pPr indent="-342900" lvl="0" marL="457200" rtl="0" algn="l">
              <a:spcBef>
                <a:spcPts val="0"/>
              </a:spcBef>
              <a:spcAft>
                <a:spcPts val="0"/>
              </a:spcAft>
              <a:buSzPts val="1800"/>
              <a:buChar char="-"/>
            </a:pPr>
            <a:r>
              <a:rPr b="1" lang="en"/>
              <a:t>Space complexity</a:t>
            </a:r>
            <a:r>
              <a:rPr lang="en"/>
              <a:t>: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earn the basics of merge sort. This video is a part of HackerRank's Cracking The Coding Interview Tutorial with Gayle Laakmann McDowell.&#10;http://www.hackerrank.com/domains/tutorials/cracking-the-coding-interview?utm_source=video&amp;utm_medium=youtube&amp;utm_campaign=ctci" id="109" name="Google Shape;109;p20" title="Algorithms: Merge Sort">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Explanation for the article: http://www.geeksforgeeks.org/heap-sort/&#10;&#10;This video is contributed by Arjun Tyagi.&#10;&#10;Please Like, Comment and Share the Video among your friends.&#10;&#10;Also, Subscribe if you haven't already! :)" id="114" name="Google Shape;114;p21" title="Heap Sort | GeeksforGeeks">
            <a:hlinkClick r:id="rId3"/>
          </p:cNvPr>
          <p:cNvPicPr preferRelativeResize="0"/>
          <p:nvPr/>
        </p:nvPicPr>
        <p:blipFill>
          <a:blip r:embed="rId4">
            <a:alphaModFix/>
          </a:blip>
          <a:stretch>
            <a:fillRect/>
          </a:stretch>
        </p:blipFill>
        <p:spPr>
          <a:xfrm>
            <a:off x="193876" y="864050"/>
            <a:ext cx="5823150" cy="4098050"/>
          </a:xfrm>
          <a:prstGeom prst="rect">
            <a:avLst/>
          </a:prstGeom>
          <a:noFill/>
          <a:ln>
            <a:noFill/>
          </a:ln>
        </p:spPr>
      </p:pic>
      <p:sp>
        <p:nvSpPr>
          <p:cNvPr id="115" name="Google Shape;115;p21"/>
          <p:cNvSpPr txBox="1"/>
          <p:nvPr/>
        </p:nvSpPr>
        <p:spPr>
          <a:xfrm>
            <a:off x="6138900" y="153450"/>
            <a:ext cx="2928900" cy="2054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void sort(int arr[])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n = arr.length;</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for (int i=n/2-1; i &gt;= 0; i--)</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heap(arr, n, i);</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for (int i=n-1; i&gt;=0; i--)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temp = arr[0];</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arr[0] = arr[i];</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arr[i] = temp;</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heap(arr, i, 0);</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p:txBody>
      </p:sp>
      <p:sp>
        <p:nvSpPr>
          <p:cNvPr id="116" name="Google Shape;116;p21"/>
          <p:cNvSpPr txBox="1"/>
          <p:nvPr>
            <p:ph type="title"/>
          </p:nvPr>
        </p:nvSpPr>
        <p:spPr>
          <a:xfrm>
            <a:off x="930825" y="206925"/>
            <a:ext cx="411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Heap sort</a:t>
            </a:r>
            <a:endParaRPr>
              <a:solidFill>
                <a:srgbClr val="000000"/>
              </a:solidFill>
            </a:endParaRPr>
          </a:p>
        </p:txBody>
      </p:sp>
      <p:sp>
        <p:nvSpPr>
          <p:cNvPr id="117" name="Google Shape;117;p21"/>
          <p:cNvSpPr txBox="1"/>
          <p:nvPr/>
        </p:nvSpPr>
        <p:spPr>
          <a:xfrm>
            <a:off x="6138900" y="2319450"/>
            <a:ext cx="2928900" cy="2744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void heap(int arr[],int n,int i)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largest = 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l = 2*i + 1;</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r = 2*i + 2;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if (l&lt;n &amp;&amp; arr[l]&gt;arr[largest])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largest = l;</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if (r&lt;n &amp;&amp; arr[r]&gt;arr[largest])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largest = r;</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if (largest != i)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int swap = arr[i];</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arr[i] = arr[largest];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arr[largest] = swap;</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heapify(arr, n, largest);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 </a:t>
            </a:r>
            <a:r>
              <a:rPr lang="en" sz="1100">
                <a:solidFill>
                  <a:srgbClr val="0000FF"/>
                </a:solidFill>
                <a:latin typeface="Consolas"/>
                <a:ea typeface="Consolas"/>
                <a:cs typeface="Consolas"/>
                <a:sym typeface="Consolas"/>
              </a:rPr>
              <a:t>// </a:t>
            </a:r>
            <a:r>
              <a:rPr lang="en" sz="1100">
                <a:solidFill>
                  <a:srgbClr val="0000FF"/>
                </a:solidFill>
                <a:latin typeface="Consolas"/>
                <a:ea typeface="Consolas"/>
                <a:cs typeface="Consolas"/>
                <a:sym typeface="Consolas"/>
              </a:rPr>
              <a:t>Time: best: O(n log n),</a:t>
            </a: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avg: </a:t>
            </a: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 O(n log n), worst: O(n log n)</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