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c76a834e_3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c76a834e_3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6d1f31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6d1f31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6d1f3125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6d1f3125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6d1f312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6d1f312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c6d1f312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c6d1f312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6ed479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6ed479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4c6d1f31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4c6d1f31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4c6d1f312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4c6d1f312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6ed4791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6ed4791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presentation/d/1jAqzbbvlj8Tq6vQWR5Mr7FJtd6Ydo_2x8MkDx_HVZcM/edit?usp=sharing" TargetMode="External"/><Relationship Id="rId4" Type="http://schemas.openxmlformats.org/officeDocument/2006/relationships/hyperlink" Target="https://osdn.net/projects/mingw/releases/p15522" TargetMode="External"/><Relationship Id="rId5" Type="http://schemas.openxmlformats.org/officeDocument/2006/relationships/hyperlink" Target="https://www.ics.uci.edu/~pattis/common/handouts/mingweclipse/mingw.html" TargetMode="External"/><Relationship Id="rId6" Type="http://schemas.openxmlformats.org/officeDocument/2006/relationships/hyperlink" Target="https://www.tutorialspoint.com/How-do-I-set-up-C-Cplusplus-on-Eclipse-in-Windows" TargetMode="External"/><Relationship Id="rId7" Type="http://schemas.openxmlformats.org/officeDocument/2006/relationships/hyperlink" Target="https://netbeans.org/downloads/8.2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stro.temple.edu/~tug73611/" TargetMode="External"/><Relationship Id="rId4" Type="http://schemas.openxmlformats.org/officeDocument/2006/relationships/hyperlink" Target="mailto:marija.stanojevic@temple.edu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cc.gnu.org/install/" TargetMode="External"/><Relationship Id="rId4" Type="http://schemas.openxmlformats.org/officeDocument/2006/relationships/hyperlink" Target="https://gcc.gnu.org/onlinedocs/gcc-8.2.0/gcc.pdf" TargetMode="External"/><Relationship Id="rId5" Type="http://schemas.openxmlformats.org/officeDocument/2006/relationships/hyperlink" Target="https://www.onlinegdb.com/online_c_compiler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mailto:templeusername@cis-linux2.temple.ed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an.openbsd.org" TargetMode="External"/><Relationship Id="rId4" Type="http://schemas.openxmlformats.org/officeDocument/2006/relationships/hyperlink" Target="mailto:templeusername@cis-linux2.temple.ed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Systems &amp; Low-Level Programming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39350" y="3232600"/>
            <a:ext cx="7190400" cy="8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Introduction to Linux and C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Marija Stanojevic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Spring 2019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Lab 2 presentation</a:t>
            </a:r>
            <a:endParaRPr/>
          </a:p>
        </p:txBody>
      </p:sp>
      <p:sp>
        <p:nvSpPr>
          <p:cNvPr id="113" name="Google Shape;113;p22"/>
          <p:cNvSpPr txBox="1"/>
          <p:nvPr/>
        </p:nvSpPr>
        <p:spPr>
          <a:xfrm>
            <a:off x="384700" y="1250800"/>
            <a:ext cx="8185500" cy="35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b="1" lang="en" sz="1800">
                <a:solidFill>
                  <a:schemeClr val="dk2"/>
                </a:solidFill>
              </a:rPr>
              <a:t>Windows users have more complicated installation procedures for C:</a:t>
            </a:r>
            <a:endParaRPr b="1"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I</a:t>
            </a:r>
            <a:r>
              <a:rPr lang="en" sz="1800">
                <a:solidFill>
                  <a:schemeClr val="dk2"/>
                </a:solidFill>
              </a:rPr>
              <a:t>nstall GCC called MinGW from </a:t>
            </a:r>
            <a:r>
              <a:rPr lang="en" sz="1800" u="sng">
                <a:solidFill>
                  <a:schemeClr val="dk2"/>
                </a:solidFill>
                <a:hlinkClick r:id="rId4"/>
              </a:rPr>
              <a:t>here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After installation set-up Environment Variable Path to add path to the MinGW. Full tutorial for installation is </a:t>
            </a:r>
            <a:r>
              <a:rPr lang="en" sz="1800" u="sng">
                <a:solidFill>
                  <a:schemeClr val="dk2"/>
                </a:solidFill>
                <a:hlinkClick r:id="rId5"/>
              </a:rPr>
              <a:t>here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To use Eclipse for C, </a:t>
            </a:r>
            <a:r>
              <a:rPr lang="en" sz="1800" u="sng">
                <a:solidFill>
                  <a:schemeClr val="dk2"/>
                </a:solidFill>
                <a:hlinkClick r:id="rId6"/>
              </a:rPr>
              <a:t>install in this order</a:t>
            </a:r>
            <a:r>
              <a:rPr lang="en" sz="1800">
                <a:solidFill>
                  <a:schemeClr val="dk2"/>
                </a:solidFill>
              </a:rPr>
              <a:t> (not recommended).</a:t>
            </a:r>
            <a:endParaRPr sz="1800">
              <a:solidFill>
                <a:schemeClr val="dk2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>
                <a:solidFill>
                  <a:schemeClr val="dk2"/>
                </a:solidFill>
              </a:rPr>
              <a:t>To use NetBeans for C, make sure you’ve installed MinGW, Java and set up Environment Variable Path before you install NetBeans for C. Download Netbeans for C/C++ from </a:t>
            </a:r>
            <a:r>
              <a:rPr lang="en" sz="1800" u="sng">
                <a:solidFill>
                  <a:schemeClr val="dk2"/>
                </a:solidFill>
                <a:hlinkClick r:id="rId7"/>
              </a:rPr>
              <a:t>here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If you are using any other operating system, you already have GCC, just install the editor (Eclipse, NetBeans, CodeBlock,...)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 info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Teaching Assistant</a:t>
            </a:r>
            <a:r>
              <a:rPr lang="en"/>
              <a:t>: Marija Stanojevic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Office</a:t>
            </a:r>
            <a:r>
              <a:rPr lang="en"/>
              <a:t>: Science Education and Research Center (SERC) 334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Office hours</a:t>
            </a:r>
            <a:r>
              <a:rPr lang="en"/>
              <a:t>:</a:t>
            </a:r>
            <a:r>
              <a:rPr lang="en"/>
              <a:t> Tuesday, 3-4 pm and Wednesday, 10-11 am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URL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https://astro.temple.edu/~tug73611/</a:t>
            </a:r>
            <a:r>
              <a:rPr lang="en"/>
              <a:t> (google: Marija Stanojevic Temple)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4"/>
              </a:rPr>
              <a:t>marija.stanojevic@temple.edu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info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5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attendance is obligatory and noted every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ASK QUESTIONS - there is not stupid question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is time for assignments, quizzes and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I’ll cover common mistakes and some more examples in labs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Cheating</a:t>
            </a:r>
            <a:r>
              <a:rPr lang="en"/>
              <a:t> is not tolerated!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assignment I might ask you to explain me your code in person, during the lab or office hours.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Labs will be interactive. You’ll write code in front of the whole class on </a:t>
            </a:r>
            <a:r>
              <a:rPr lang="en"/>
              <a:t>voluntary</a:t>
            </a:r>
            <a:r>
              <a:rPr lang="en"/>
              <a:t> </a:t>
            </a:r>
            <a:r>
              <a:rPr lang="en"/>
              <a:t>basis</a:t>
            </a:r>
            <a:r>
              <a:rPr lang="en"/>
              <a:t>. Mistakes are celebrated, they help us learn!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have issue with Quiz/Assignment grade, you can complain within 7 days from the moment grade is posted.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381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37650"/>
            <a:ext cx="8520600" cy="14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many IDEs for C, most used are (install one):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NetBeans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Eclipse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CodeLite 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GCC?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2639250"/>
            <a:ext cx="8520600" cy="19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GCC (GNU Compiler Collection)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collection of compilers for C/C++/Fortran/Ada/Go/… originally written for free GNU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to install latest version of GCC (Linux/Mac):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https://gcc.gnu.org/install/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GCC manual: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https://gcc.gnu.org/onlinedocs/gcc-8.2.0/gcc.pdf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lang="en"/>
              <a:t>How to check current version of GCC?</a:t>
            </a:r>
            <a:endParaRPr/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○"/>
            </a:pPr>
            <a:r>
              <a:rPr lang="en"/>
              <a:t>gcc --version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C compiler: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https://www.onlinegdb.com/online_c_compiler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history of C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Developed by Dennis Ritchie and Ken Thompson in 1973 from B language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First standard in 1989 (ANSI C) and 1990 (ISO) - same =&gt; C89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 update in 1995 =&gt; C95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 update in 1999 (ISO) =&gt; C99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 update in 2011 =&gt; C11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Standard update in 2017/18 =&gt; C18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30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Differences from Java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975125"/>
            <a:ext cx="8520600" cy="34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</a:t>
            </a:r>
            <a:r>
              <a:rPr lang="en"/>
              <a:t>ow many of you had a Java course?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291125"/>
            <a:ext cx="8520600" cy="37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of you had C course?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575400"/>
            <a:ext cx="8520600" cy="31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vs C compiling process: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compiles code into bytecode that is read by JVM, bytecode doesn’t depend on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C/C++ compiles directly into object and machine language, so it depends on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C/C++ code that works on one machine might not work with another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variables have to be defined on top of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 is lower language, closer to the assembler and hardware, faster, smaller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Stuff that Java does automatically, you have to do in C by yourself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garbage collector, you have to delete stuff from memory by yourself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Can’t manipulate whole array, sets or lists at once, just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have to assign memory to data yourself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its address are accessed in different ways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C/C++ is basis of many things: Python, Python packages, JVM, Linux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Linux overview (1)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Open CMD on Windows (terminal in Linux/MacOS) and login to server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highlight>
                  <a:srgbClr val="FFFF00"/>
                </a:highlight>
              </a:rPr>
              <a:t>ssh </a:t>
            </a:r>
            <a:r>
              <a:rPr b="1" lang="en" u="sng">
                <a:solidFill>
                  <a:schemeClr val="hlink"/>
                </a:solidFill>
                <a:highlight>
                  <a:srgbClr val="FFFF00"/>
                </a:highlight>
                <a:hlinkClick r:id="rId3"/>
              </a:rPr>
              <a:t>tuUsername@cis-linux2.temple.edu</a:t>
            </a:r>
            <a:r>
              <a:rPr b="1" lang="en"/>
              <a:t>, enter TUPortal password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ls -la</a:t>
            </a:r>
            <a:r>
              <a:rPr lang="en"/>
              <a:t> - lists files and folders in your current folder (including hidden)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pwd</a:t>
            </a:r>
            <a:r>
              <a:rPr lang="en"/>
              <a:t> - shows path to the current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cd folderName</a:t>
            </a:r>
            <a:r>
              <a:rPr lang="en"/>
              <a:t> - enters into folder named folderName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cd ../..</a:t>
            </a:r>
            <a:r>
              <a:rPr lang="en"/>
              <a:t> - goes into grandparent of current folder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nano fileName</a:t>
            </a:r>
            <a:r>
              <a:rPr lang="en"/>
              <a:t> - opens textual files; if it doesn’t exist, it is created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CTRL + X closes file opened with nano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mkdir &amp; rmdir</a:t>
            </a:r>
            <a:r>
              <a:rPr lang="en"/>
              <a:t> - makes/removes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rm -r folderName</a:t>
            </a:r>
            <a:r>
              <a:rPr lang="en"/>
              <a:t> - deletes file/folder name with all children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Linux overview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82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touch new.txt</a:t>
            </a:r>
            <a:r>
              <a:rPr lang="en"/>
              <a:t> - creates file with name new.txt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man &amp; --help</a:t>
            </a:r>
            <a:r>
              <a:rPr lang="en"/>
              <a:t> - if you need help with commands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cp file.txt newfile.txt</a:t>
            </a:r>
            <a:r>
              <a:rPr lang="en"/>
              <a:t> - copies file.txt into newfile.txt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mv file.txt newfile.txt</a:t>
            </a:r>
            <a:r>
              <a:rPr lang="en"/>
              <a:t> - renames/moves file.txt into newfile.txt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locate file.txt </a:t>
            </a:r>
            <a:r>
              <a:rPr lang="en"/>
              <a:t>- finds file.txt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sudo command</a:t>
            </a:r>
            <a:r>
              <a:rPr lang="en"/>
              <a:t> - does the command as administrator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F00"/>
                </a:highlight>
              </a:rPr>
              <a:t>zip, unzip</a:t>
            </a:r>
            <a:r>
              <a:rPr lang="en"/>
              <a:t> - zips and unzips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Browse more commands: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http://man.openbsd.org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Transfer data to/from server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windows: use Putty, WinSCP (you need to install those)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From linux/mac: use Filezilla program (you need to install Filezilla)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host: </a:t>
            </a:r>
            <a:r>
              <a:rPr lang="en" u="sng">
                <a:solidFill>
                  <a:schemeClr val="hlink"/>
                </a:solidFill>
                <a:highlight>
                  <a:srgbClr val="FFFF00"/>
                </a:highlight>
                <a:hlinkClick r:id="rId4"/>
              </a:rPr>
              <a:t>cis-linux2.temple.edu</a:t>
            </a:r>
            <a:r>
              <a:rPr lang="en"/>
              <a:t> and port: </a:t>
            </a:r>
            <a:r>
              <a:rPr lang="en">
                <a:highlight>
                  <a:srgbClr val="FFFF00"/>
                </a:highlight>
              </a:rPr>
              <a:t>22</a:t>
            </a:r>
            <a:r>
              <a:rPr lang="en"/>
              <a:t>, Temple username and password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758800" y="259825"/>
            <a:ext cx="407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 MyName!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319575"/>
            <a:ext cx="8520600" cy="2298900"/>
          </a:xfrm>
          <a:prstGeom prst="rect">
            <a:avLst/>
          </a:prstGeom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// hello.c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 include &lt;stdio.h&gt;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 main() {                                      // function main that returns type int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char name[50]; 			     // string is an array of chars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scanf(“%s”, name);                  // scans your name from input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printf(“Hello %s! \n”, name);    // \n is new line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return 0;		                          // we finished program and everything is fine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2686000"/>
            <a:ext cx="8520600" cy="23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gcc hello.c </a:t>
            </a:r>
            <a:r>
              <a:rPr lang="en" sz="1800"/>
              <a:t>=&gt; produces a.out; or </a:t>
            </a:r>
            <a:r>
              <a:rPr b="1" lang="en" sz="1800"/>
              <a:t>gcc hello -o hello.out hello.c</a:t>
            </a:r>
            <a:r>
              <a:rPr lang="en" sz="1800"/>
              <a:t> =&gt; produces hello.out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./a.out</a:t>
            </a:r>
            <a:r>
              <a:rPr lang="en" sz="1800"/>
              <a:t> or </a:t>
            </a:r>
            <a:r>
              <a:rPr b="1" lang="en" sz="1800"/>
              <a:t>./hello.out</a:t>
            </a:r>
            <a:r>
              <a:rPr lang="en" sz="1800"/>
              <a:t> =&gt; writes “Hello MyName!”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>
                <a:highlight>
                  <a:srgbClr val="FFFF00"/>
                </a:highlight>
              </a:rPr>
              <a:t>%c</a:t>
            </a:r>
            <a:r>
              <a:rPr lang="en" sz="1800"/>
              <a:t> - character, </a:t>
            </a:r>
            <a:r>
              <a:rPr lang="en" sz="1800">
                <a:highlight>
                  <a:srgbClr val="FFFF00"/>
                </a:highlight>
              </a:rPr>
              <a:t>%s</a:t>
            </a:r>
            <a:r>
              <a:rPr lang="en" sz="1800"/>
              <a:t> - string; </a:t>
            </a:r>
            <a:r>
              <a:rPr lang="en" sz="1800">
                <a:highlight>
                  <a:srgbClr val="FFFF00"/>
                </a:highlight>
              </a:rPr>
              <a:t>%d</a:t>
            </a:r>
            <a:r>
              <a:rPr lang="en" sz="1800"/>
              <a:t> - integer; </a:t>
            </a:r>
            <a:r>
              <a:rPr lang="en" sz="1800">
                <a:highlight>
                  <a:srgbClr val="FFFF00"/>
                </a:highlight>
              </a:rPr>
              <a:t>%f </a:t>
            </a:r>
            <a:r>
              <a:rPr lang="en" sz="1800"/>
              <a:t>- float/double; </a:t>
            </a:r>
            <a:r>
              <a:rPr lang="en" sz="1800">
                <a:highlight>
                  <a:srgbClr val="FFFF00"/>
                </a:highlight>
              </a:rPr>
              <a:t>%e</a:t>
            </a:r>
            <a:r>
              <a:rPr lang="en" sz="1800"/>
              <a:t> - scientific notation; </a:t>
            </a:r>
            <a:r>
              <a:rPr lang="en" sz="1800">
                <a:highlight>
                  <a:srgbClr val="FFFF00"/>
                </a:highlight>
              </a:rPr>
              <a:t>%o</a:t>
            </a:r>
            <a:r>
              <a:rPr lang="en" sz="1800"/>
              <a:t> - octal number; </a:t>
            </a:r>
            <a:r>
              <a:rPr lang="en" sz="1800">
                <a:highlight>
                  <a:srgbClr val="FFFF00"/>
                </a:highlight>
              </a:rPr>
              <a:t>%u</a:t>
            </a:r>
            <a:r>
              <a:rPr lang="en" sz="1800"/>
              <a:t> - unsigned integer; </a:t>
            </a:r>
            <a:r>
              <a:rPr lang="en" sz="1800">
                <a:highlight>
                  <a:srgbClr val="FFFF00"/>
                </a:highlight>
              </a:rPr>
              <a:t>%x</a:t>
            </a:r>
            <a:r>
              <a:rPr lang="en" sz="1800"/>
              <a:t> - unsigned hexadecimal </a:t>
            </a:r>
            <a:r>
              <a:rPr lang="en" sz="1800">
                <a:highlight>
                  <a:srgbClr val="FFFF00"/>
                </a:highlight>
              </a:rPr>
              <a:t>%p</a:t>
            </a:r>
            <a:r>
              <a:rPr lang="en" sz="1800"/>
              <a:t> - pointer (address); </a:t>
            </a:r>
            <a:r>
              <a:rPr lang="en" sz="1800">
                <a:highlight>
                  <a:srgbClr val="FFFF00"/>
                </a:highlight>
              </a:rPr>
              <a:t>%1.3f</a:t>
            </a:r>
            <a:r>
              <a:rPr lang="en" sz="1800"/>
              <a:t> - 1 is minimal number of positions that is used to write number and 3 is number of decimal places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