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3a849c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3a849c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3a849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3a849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c3a849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c3a849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c3a849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c3a849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3a849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3a849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3a849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3a849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3a849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3a849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96acc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96acc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ssUUdN26wslJWg8nwydw-pUSiYMrOtJjr5OvUMM-kF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350" y="3148800"/>
            <a:ext cx="71904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C: headers, control structures, loops, functions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3350" y="1127150"/>
            <a:ext cx="85206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++x</a:t>
            </a:r>
            <a:r>
              <a:rPr lang="en"/>
              <a:t> vs </a:t>
            </a:r>
            <a:r>
              <a:rPr lang="en">
                <a:highlight>
                  <a:srgbClr val="FFFF00"/>
                </a:highlight>
              </a:rPr>
              <a:t>x++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x += 1</a:t>
            </a:r>
            <a:r>
              <a:rPr lang="en"/>
              <a:t> is equivalent to </a:t>
            </a:r>
            <a:r>
              <a:rPr lang="en">
                <a:highlight>
                  <a:srgbClr val="FFFF00"/>
                </a:highlight>
              </a:rPr>
              <a:t>x = x + 1</a:t>
            </a:r>
            <a:r>
              <a:rPr lang="en"/>
              <a:t> and to </a:t>
            </a:r>
            <a:r>
              <a:rPr lang="en">
                <a:highlight>
                  <a:srgbClr val="FFFF00"/>
                </a:highlight>
              </a:rPr>
              <a:t>++x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getc (stdin)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getchar()</a:t>
            </a:r>
            <a:r>
              <a:rPr lang="en"/>
              <a:t> - get character from standard input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putc(c, stdout)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putchar(c)</a:t>
            </a:r>
            <a:r>
              <a:rPr lang="en"/>
              <a:t> - put character c in standard output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#define PI 3.14</a:t>
            </a:r>
            <a:r>
              <a:rPr lang="en"/>
              <a:t> - defines constants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#include&lt;stdio.h&gt;</a:t>
            </a:r>
            <a:r>
              <a:rPr lang="en"/>
              <a:t> - includes libraries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Famous libraries:</a:t>
            </a:r>
            <a:r>
              <a:rPr lang="en"/>
              <a:t> &lt;stdio.h&gt;, &lt;stdlib.h&gt;, &lt;ctype.h&gt; (character handling), &lt;math.h&gt;, &lt;time.h&gt;, &lt;string.h&gt;, &lt;limits.h&gt;, &lt;float.h&gt;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‘\0’</a:t>
            </a:r>
            <a:r>
              <a:rPr lang="en"/>
              <a:t> - denotes end of string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53350" y="30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functionalities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.h files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75"/>
            <a:ext cx="91154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141400"/>
            <a:ext cx="8820099" cy="4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539150"/>
            <a:ext cx="85206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Arrays</a:t>
            </a:r>
            <a:r>
              <a:rPr lang="en" sz="2000"/>
              <a:t>: </a:t>
            </a:r>
            <a:r>
              <a:rPr lang="en" sz="2000">
                <a:highlight>
                  <a:srgbClr val="FFFF00"/>
                </a:highlight>
              </a:rPr>
              <a:t>int n[5] = {32, 27, 64, 18, 95};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 i-th element: </a:t>
            </a:r>
            <a:r>
              <a:rPr lang="en" sz="2000">
                <a:highlight>
                  <a:srgbClr val="FFFF00"/>
                </a:highlight>
              </a:rPr>
              <a:t>n[i]</a:t>
            </a:r>
            <a:r>
              <a:rPr lang="en" sz="2000"/>
              <a:t>; </a:t>
            </a:r>
            <a:r>
              <a:rPr lang="en" sz="2000">
                <a:highlight>
                  <a:srgbClr val="FFFF00"/>
                </a:highlight>
              </a:rPr>
              <a:t>*n+i</a:t>
            </a:r>
            <a:r>
              <a:rPr lang="en" sz="2000"/>
              <a:t>; - those two are equivalent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Matrices</a:t>
            </a:r>
            <a:r>
              <a:rPr lang="en" sz="2000"/>
              <a:t>: float x[2][3] = {{1, 2, 3}, {4, 5, 6}};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 element: </a:t>
            </a:r>
            <a:r>
              <a:rPr lang="en" sz="2000">
                <a:highlight>
                  <a:srgbClr val="FFFF00"/>
                </a:highlight>
              </a:rPr>
              <a:t>n[i][j]</a:t>
            </a:r>
            <a:r>
              <a:rPr lang="en" sz="2000"/>
              <a:t>; </a:t>
            </a:r>
            <a:r>
              <a:rPr lang="en" sz="2000">
                <a:highlight>
                  <a:srgbClr val="FFFF00"/>
                </a:highlight>
              </a:rPr>
              <a:t>*n + i*3 + j</a:t>
            </a:r>
            <a:r>
              <a:rPr lang="en" sz="2000"/>
              <a:t>; - those two are equivalent</a:t>
            </a:r>
            <a:endParaRPr sz="2000"/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sure you are within the bounds!</a:t>
            </a:r>
            <a:endParaRPr sz="2000"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rgbClr val="FFFF00"/>
                </a:highlight>
              </a:rPr>
              <a:t>const </a:t>
            </a:r>
            <a:r>
              <a:rPr lang="en" sz="2000">
                <a:highlight>
                  <a:srgbClr val="FFFF00"/>
                </a:highlight>
              </a:rPr>
              <a:t>int a = 5;</a:t>
            </a:r>
            <a:r>
              <a:rPr lang="en" sz="2000"/>
              <a:t>  </a:t>
            </a:r>
            <a:r>
              <a:rPr lang="en" sz="2000"/>
              <a:t>// value 5 can’t be changed</a:t>
            </a:r>
            <a:endParaRPr sz="2000">
              <a:highlight>
                <a:srgbClr val="FFFF00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rgbClr val="FFFF00"/>
                </a:highlight>
              </a:rPr>
              <a:t>const</a:t>
            </a:r>
            <a:r>
              <a:rPr lang="en" sz="2000">
                <a:highlight>
                  <a:srgbClr val="FFFF00"/>
                </a:highlight>
              </a:rPr>
              <a:t> int *const ptr = &amp;x;</a:t>
            </a:r>
            <a:r>
              <a:rPr lang="en" sz="2000"/>
              <a:t>  // const ptr to const value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rgbClr val="FFFF00"/>
                </a:highlight>
              </a:rPr>
              <a:t>static</a:t>
            </a:r>
            <a:r>
              <a:rPr lang="en" sz="2000">
                <a:highlight>
                  <a:srgbClr val="FFFF00"/>
                </a:highlight>
              </a:rPr>
              <a:t> int a;</a:t>
            </a:r>
            <a:r>
              <a:rPr lang="en" sz="2000"/>
              <a:t> - initialized as 0 (not happening with </a:t>
            </a:r>
            <a:r>
              <a:rPr lang="en" sz="2000">
                <a:highlight>
                  <a:srgbClr val="FFFF00"/>
                </a:highlight>
              </a:rPr>
              <a:t>int a</a:t>
            </a:r>
            <a:r>
              <a:rPr lang="en" sz="2000"/>
              <a:t>). Remains in memory until program is running. Static global variables and functions scope is file.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06600" y="673775"/>
            <a:ext cx="4060800" cy="42777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TRUE “Very much”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SO_SO “So-so”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FALSE “Not at all”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temp; // global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(temp &gt;= 50)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printf(“How cold? ”, FALSE);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b="1" lang="en"/>
              <a:t>else if</a:t>
            </a:r>
            <a:r>
              <a:rPr lang="en"/>
              <a:t> (temp &gt;= 40)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printf(“How cold? “, SO_SO);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r>
              <a:rPr b="1" lang="en"/>
              <a:t>else</a:t>
            </a:r>
            <a:r>
              <a:rPr lang="en"/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printf(“How cold? ”, TRUE);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94675" y="263550"/>
            <a:ext cx="4241700" cy="46164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switch</a:t>
            </a:r>
            <a:r>
              <a:rPr lang="en"/>
              <a:t>(temp)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case 100: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</a:t>
            </a:r>
            <a:r>
              <a:rPr lang="en"/>
              <a:t>Insanely</a:t>
            </a:r>
            <a:r>
              <a:rPr lang="en"/>
              <a:t> hot”);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case 70: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printf(“Great weather!”);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 </a:t>
            </a:r>
            <a:r>
              <a:rPr lang="en">
                <a:solidFill>
                  <a:srgbClr val="FF0000"/>
                </a:solidFill>
              </a:rPr>
              <a:t>// what if we forget it?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case 30: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printf(“Freezing!”);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default: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printf(“Can’t tell you”);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Conditional expression:</a:t>
            </a:r>
            <a:r>
              <a:rPr lang="en"/>
              <a:t> e1 ? e2 : e3: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(temp &lt; 50) ? printf(“Cold”) : printf(“OK”);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for (unsigned int i = 0; i &lt; 20; i++) { printf(“%d ”, ++i);} </a:t>
            </a:r>
            <a:r>
              <a:rPr lang="en"/>
              <a:t>// </a:t>
            </a:r>
            <a:r>
              <a:rPr lang="en">
                <a:solidFill>
                  <a:srgbClr val="FF0000"/>
                </a:solidFill>
              </a:rPr>
              <a:t>what will be printed?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double grade = 2.5;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while (grade &lt; 2.5) {puts(“Study”); grade += 0.2;}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printf("%10.2f", grade);</a:t>
            </a:r>
            <a:r>
              <a:rPr lang="en"/>
              <a:t> //</a:t>
            </a:r>
            <a:r>
              <a:rPr lang="en">
                <a:solidFill>
                  <a:srgbClr val="FF0000"/>
                </a:solidFill>
              </a:rPr>
              <a:t> what is printed? =&gt; 2.5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do {puts(“Study”); grade += 0.2;} while (grade &lt; 2.5);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printf("%-10.2f", grade); //</a:t>
            </a:r>
            <a:r>
              <a:rPr lang="en">
                <a:solidFill>
                  <a:srgbClr val="FF0000"/>
                </a:solidFill>
              </a:rPr>
              <a:t> what is printed? =&gt; 2.7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break</a:t>
            </a:r>
            <a:r>
              <a:rPr lang="en"/>
              <a:t>: exits from for, while-do, do-while loop immediately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continue</a:t>
            </a:r>
            <a:r>
              <a:rPr lang="en"/>
              <a:t>: skips the rest of the lines in the for, while-do, do-while loop for current value of runner (i, grade); increases runner and goes back into the loop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goto location</a:t>
            </a:r>
            <a:r>
              <a:rPr lang="en"/>
              <a:t>: jumps to the location and runs from there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variable scope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 scope</a:t>
            </a:r>
            <a:r>
              <a:rPr lang="en"/>
              <a:t>: says where the variable can be accessed from. Variable has scope in block where it is defined and all of its children blocks.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is everything that starts with { and ends with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before variable name can change this behavior (check slide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Global variable</a:t>
            </a:r>
            <a:r>
              <a:rPr lang="en"/>
              <a:t> can be accessed from all parts of that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 variable</a:t>
            </a:r>
            <a:r>
              <a:rPr lang="en"/>
              <a:t> is defined in some smaller block (function, loop) and can be accessed only inside that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 declaration</a:t>
            </a:r>
            <a:r>
              <a:rPr lang="en"/>
              <a:t>:</a:t>
            </a:r>
            <a:r>
              <a:rPr lang="en">
                <a:highlight>
                  <a:srgbClr val="FFFF00"/>
                </a:highlight>
              </a:rPr>
              <a:t> </a:t>
            </a:r>
            <a:r>
              <a:rPr lang="en">
                <a:highlight>
                  <a:srgbClr val="FFFF00"/>
                </a:highlight>
              </a:rPr>
              <a:t>int max (int n1, int n2)</a:t>
            </a:r>
            <a:r>
              <a:rPr lang="en"/>
              <a:t>; has return type, parameters’ list and their types. Required if function is defined after 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</a:t>
            </a:r>
            <a:r>
              <a:rPr lang="en">
                <a:highlight>
                  <a:srgbClr val="FFFF00"/>
                </a:highlight>
              </a:rPr>
              <a:t>int max (int n1, int n2) { if (n1 &gt; n2) return n1; else return n2;}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call: </a:t>
            </a:r>
            <a:r>
              <a:rPr lang="en">
                <a:highlight>
                  <a:srgbClr val="FFFF00"/>
                </a:highlight>
              </a:rPr>
              <a:t>max (3, 5);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int a = 5, b = 3; max(a, b);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Lab 4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