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f44a35f1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f44a35f1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fa61897b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fa61897b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fa61897b8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fa61897b8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f44a35f1f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f44a35f1f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f44a35f1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f44a35f1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96ac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96ac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f44a35f1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f44a35f1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f44a35f1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f44a35f1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c96accd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c96accd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c96accd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c96accd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c96accd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c96accd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c96accd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c96accd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f44a35f1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f44a35f1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Pfd4PyY5t09RpYOJlx1slcnOZI1DRWuW/view?usp=sharing" TargetMode="External"/><Relationship Id="rId4" Type="http://schemas.openxmlformats.org/officeDocument/2006/relationships/hyperlink" Target="https://drive.google.com/file/d/1AycfUHgsxSN5Xi3bci0YlVNXdmzGpE3U/view?usp=sharing" TargetMode="External"/><Relationship Id="rId5" Type="http://schemas.openxmlformats.org/officeDocument/2006/relationships/hyperlink" Target="https://drive.google.com/file/d/1AycfUHgsxSN5Xi3bci0YlVNXdmzGpE3U/view?usp=sharing" TargetMode="External"/><Relationship Id="rId6" Type="http://schemas.openxmlformats.org/officeDocument/2006/relationships/hyperlink" Target="https://docs.google.com/presentation/d/1Fn-7k1qRrfnwyJs0Z8xPVfqBvL8MRcFtwgkYYkBllic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Systems &amp; Low-Level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39350" y="3148800"/>
            <a:ext cx="71904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C: pointers, call-by-value, call-by-reference, bit manipulation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Marija Stanojevic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Spring 2019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2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 (2)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273600" y="798750"/>
            <a:ext cx="8596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Bitwise OR</a:t>
            </a:r>
            <a:r>
              <a:rPr lang="en"/>
              <a:t>: do right alignment of numbers. Append smaller with 0 on the left.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Rules: 0 | 0 =&gt; 0; 0 | 1 =&gt; 1; 1 | 0 =&gt; 1; 1 | 1 =&gt; 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1000 1100 (decimal 140)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&amp; 0001 1001 (decimal 25)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      1001 1101 (decimal 157, always &gt;= than both operands)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Bitwise XOR</a:t>
            </a:r>
            <a:r>
              <a:rPr lang="en"/>
              <a:t>: do right alignment of numbers. Append smaller with 0 on the left.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Rules: 0 ^ 0 =&gt; 0; 0 ^ 1 =&gt; 1; 1 ^ 0 =&gt; 1; 1 ^ 1 =&gt; 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1000 1100 (decimal 140)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&amp; 0001 1001 (decimal 25)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      1001 0101 (decimal 149)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difference?: </a:t>
            </a:r>
            <a:r>
              <a:rPr lang="en">
                <a:highlight>
                  <a:srgbClr val="FFFF00"/>
                </a:highlight>
              </a:rPr>
              <a:t>!</a:t>
            </a:r>
            <a:r>
              <a:rPr lang="en"/>
              <a:t> vs </a:t>
            </a:r>
            <a:r>
              <a:rPr lang="en">
                <a:highlight>
                  <a:srgbClr val="FF9900"/>
                </a:highlight>
              </a:rPr>
              <a:t>~</a:t>
            </a:r>
            <a:r>
              <a:rPr lang="en"/>
              <a:t>; </a:t>
            </a:r>
            <a:r>
              <a:rPr lang="en">
                <a:highlight>
                  <a:srgbClr val="FFFF00"/>
                </a:highlight>
              </a:rPr>
              <a:t>&amp;&amp;</a:t>
            </a:r>
            <a:r>
              <a:rPr lang="en"/>
              <a:t> vs </a:t>
            </a:r>
            <a:r>
              <a:rPr lang="en">
                <a:highlight>
                  <a:srgbClr val="FF9900"/>
                </a:highlight>
              </a:rPr>
              <a:t>&amp;</a:t>
            </a:r>
            <a:r>
              <a:rPr lang="en"/>
              <a:t>; </a:t>
            </a:r>
            <a:r>
              <a:rPr lang="en">
                <a:highlight>
                  <a:srgbClr val="FFFF00"/>
                </a:highlight>
              </a:rPr>
              <a:t>||</a:t>
            </a:r>
            <a:r>
              <a:rPr lang="en"/>
              <a:t> vs </a:t>
            </a:r>
            <a:r>
              <a:rPr lang="en">
                <a:highlight>
                  <a:srgbClr val="FF9900"/>
                </a:highlight>
              </a:rPr>
              <a:t>|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Yellow operand is logical operator on the level of whole number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Orange operand is bitwise operator and compares bit-by-bit in number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273600" y="798750"/>
            <a:ext cx="8596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Shift right</a:t>
            </a:r>
            <a:r>
              <a:rPr b="1" lang="en"/>
              <a:t> &gt;&gt;</a:t>
            </a:r>
            <a:r>
              <a:rPr lang="en"/>
              <a:t>: shifts all bits to the right X times and X rightmost bits are deleted. Same as division by 2</a:t>
            </a:r>
            <a:r>
              <a:rPr baseline="30000" lang="en"/>
              <a:t>X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 1100 &gt;&gt; 2; gives 1000 11 which is decimal 35</a:t>
            </a:r>
            <a:r>
              <a:rPr lang="en"/>
              <a:t>,</a:t>
            </a:r>
            <a:r>
              <a:rPr lang="en"/>
              <a:t> (ie. 140 / 2</a:t>
            </a:r>
            <a:r>
              <a:rPr baseline="30000" lang="en"/>
              <a:t>2</a:t>
            </a:r>
            <a:r>
              <a:rPr lang="en"/>
              <a:t> = 35)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Shift left &lt;&lt;</a:t>
            </a:r>
            <a:r>
              <a:rPr lang="en"/>
              <a:t>: shifts all bits to the left X times and zeros are added to the X rightmost bits. Same as multiplication by 2</a:t>
            </a:r>
            <a:r>
              <a:rPr baseline="30000" lang="en"/>
              <a:t>X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 1100 &lt;&lt; 3; gives 100 0110 0</a:t>
            </a:r>
            <a:r>
              <a:rPr lang="en">
                <a:solidFill>
                  <a:srgbClr val="FF0000"/>
                </a:solidFill>
              </a:rPr>
              <a:t>000</a:t>
            </a:r>
            <a:r>
              <a:rPr lang="en"/>
              <a:t>, decimal 1120 (ie. 140*2</a:t>
            </a:r>
            <a:r>
              <a:rPr baseline="30000" lang="en"/>
              <a:t>3</a:t>
            </a:r>
            <a:r>
              <a:rPr lang="en"/>
              <a:t>=1120)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/>
              <a:t>Binary to octal</a:t>
            </a:r>
            <a:r>
              <a:rPr lang="en"/>
              <a:t>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1000 1100 = </a:t>
            </a:r>
            <a:r>
              <a:rPr lang="en">
                <a:solidFill>
                  <a:srgbClr val="0000FF"/>
                </a:solidFill>
              </a:rPr>
              <a:t>10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001</a:t>
            </a:r>
            <a:r>
              <a:rPr lang="en"/>
              <a:t> </a:t>
            </a:r>
            <a:r>
              <a:rPr lang="en">
                <a:solidFill>
                  <a:srgbClr val="A64D79"/>
                </a:solidFill>
              </a:rPr>
              <a:t>100 </a:t>
            </a:r>
            <a:r>
              <a:rPr lang="en"/>
              <a:t>=&gt; </a:t>
            </a:r>
            <a:r>
              <a:rPr lang="en">
                <a:solidFill>
                  <a:srgbClr val="0000FF"/>
                </a:solidFill>
              </a:rPr>
              <a:t>10</a:t>
            </a:r>
            <a:r>
              <a:rPr lang="en"/>
              <a:t> becomes 1 * 2</a:t>
            </a:r>
            <a:r>
              <a:rPr baseline="30000" lang="en"/>
              <a:t>1</a:t>
            </a:r>
            <a:r>
              <a:rPr lang="en"/>
              <a:t> + 0 * 2</a:t>
            </a:r>
            <a:r>
              <a:rPr baseline="30000" lang="en"/>
              <a:t>0</a:t>
            </a:r>
            <a:r>
              <a:rPr lang="en"/>
              <a:t>, ie. </a:t>
            </a:r>
            <a:r>
              <a:rPr b="1" lang="en"/>
              <a:t>2</a:t>
            </a:r>
            <a:r>
              <a:rPr lang="en"/>
              <a:t>. </a:t>
            </a:r>
            <a:r>
              <a:rPr lang="en">
                <a:solidFill>
                  <a:srgbClr val="38761D"/>
                </a:solidFill>
              </a:rPr>
              <a:t>001</a:t>
            </a:r>
            <a:r>
              <a:rPr lang="en"/>
              <a:t> becomes 0 * 2</a:t>
            </a:r>
            <a:r>
              <a:rPr baseline="30000" lang="en"/>
              <a:t>2</a:t>
            </a:r>
            <a:r>
              <a:rPr lang="en"/>
              <a:t> + 0 * 2</a:t>
            </a:r>
            <a:r>
              <a:rPr baseline="30000" lang="en"/>
              <a:t>1</a:t>
            </a:r>
            <a:r>
              <a:rPr lang="en"/>
              <a:t> + 1 * 2</a:t>
            </a:r>
            <a:r>
              <a:rPr baseline="30000" lang="en"/>
              <a:t>0</a:t>
            </a:r>
            <a:r>
              <a:rPr lang="en"/>
              <a:t>, ie. </a:t>
            </a:r>
            <a:r>
              <a:rPr b="1" lang="en"/>
              <a:t>1</a:t>
            </a:r>
            <a:r>
              <a:rPr lang="en"/>
              <a:t>. </a:t>
            </a:r>
            <a:r>
              <a:rPr lang="en">
                <a:solidFill>
                  <a:srgbClr val="A64D79"/>
                </a:solidFill>
              </a:rPr>
              <a:t>100</a:t>
            </a:r>
            <a:r>
              <a:rPr lang="en"/>
              <a:t> becomes 1 * 2</a:t>
            </a:r>
            <a:r>
              <a:rPr baseline="30000" lang="en"/>
              <a:t>2</a:t>
            </a:r>
            <a:r>
              <a:rPr lang="en"/>
              <a:t> + 0 * 2</a:t>
            </a:r>
            <a:r>
              <a:rPr baseline="30000" lang="en"/>
              <a:t>1</a:t>
            </a:r>
            <a:r>
              <a:rPr lang="en"/>
              <a:t> + 0 * 2</a:t>
            </a:r>
            <a:r>
              <a:rPr baseline="30000" lang="en"/>
              <a:t>0</a:t>
            </a:r>
            <a:r>
              <a:rPr lang="en"/>
              <a:t>, ie. </a:t>
            </a:r>
            <a:r>
              <a:rPr b="1" lang="en"/>
              <a:t>4</a:t>
            </a:r>
            <a:r>
              <a:rPr lang="en"/>
              <a:t>. So, </a:t>
            </a:r>
            <a:r>
              <a:rPr b="1" lang="en"/>
              <a:t>214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Hexadecimal to octal</a:t>
            </a:r>
            <a:r>
              <a:rPr lang="en"/>
              <a:t>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1000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1100</a:t>
            </a:r>
            <a:r>
              <a:rPr lang="en"/>
              <a:t> =&gt; </a:t>
            </a:r>
            <a:r>
              <a:rPr lang="en">
                <a:solidFill>
                  <a:srgbClr val="0000FF"/>
                </a:solidFill>
              </a:rPr>
              <a:t>1000</a:t>
            </a:r>
            <a:r>
              <a:rPr lang="en"/>
              <a:t> becomes 1 * 2</a:t>
            </a:r>
            <a:r>
              <a:rPr baseline="30000" lang="en"/>
              <a:t>3</a:t>
            </a:r>
            <a:r>
              <a:rPr lang="en"/>
              <a:t> + 0 * 2</a:t>
            </a:r>
            <a:r>
              <a:rPr baseline="30000" lang="en"/>
              <a:t>2</a:t>
            </a:r>
            <a:r>
              <a:rPr lang="en"/>
              <a:t>+ 0 * 2</a:t>
            </a:r>
            <a:r>
              <a:rPr baseline="30000" lang="en"/>
              <a:t>1</a:t>
            </a:r>
            <a:r>
              <a:rPr lang="en"/>
              <a:t> + 0 * 2</a:t>
            </a:r>
            <a:r>
              <a:rPr baseline="30000" lang="en"/>
              <a:t>0</a:t>
            </a:r>
            <a:r>
              <a:rPr lang="en"/>
              <a:t>, ie. </a:t>
            </a:r>
            <a:r>
              <a:rPr b="1" lang="en"/>
              <a:t>8</a:t>
            </a:r>
            <a:r>
              <a:rPr lang="en"/>
              <a:t>. </a:t>
            </a:r>
            <a:r>
              <a:rPr lang="en">
                <a:solidFill>
                  <a:srgbClr val="38761D"/>
                </a:solidFill>
              </a:rPr>
              <a:t>1100</a:t>
            </a:r>
            <a:r>
              <a:rPr lang="en"/>
              <a:t> becomes 1 * 2</a:t>
            </a:r>
            <a:r>
              <a:rPr baseline="30000" lang="en"/>
              <a:t>3</a:t>
            </a:r>
            <a:r>
              <a:rPr lang="en"/>
              <a:t> + 1 * 2</a:t>
            </a:r>
            <a:r>
              <a:rPr baseline="30000" lang="en"/>
              <a:t>2</a:t>
            </a:r>
            <a:r>
              <a:rPr lang="en"/>
              <a:t> + 0 * 2</a:t>
            </a:r>
            <a:r>
              <a:rPr baseline="30000" lang="en"/>
              <a:t>1</a:t>
            </a:r>
            <a:r>
              <a:rPr lang="en"/>
              <a:t> + 0 * 2</a:t>
            </a:r>
            <a:r>
              <a:rPr baseline="30000" lang="en"/>
              <a:t>0</a:t>
            </a:r>
            <a:r>
              <a:rPr lang="en"/>
              <a:t>, ie. </a:t>
            </a:r>
            <a:r>
              <a:rPr b="1" lang="en"/>
              <a:t>C</a:t>
            </a:r>
            <a:r>
              <a:rPr lang="en"/>
              <a:t>. So, hexadecimal number is </a:t>
            </a:r>
            <a:r>
              <a:rPr b="1" lang="en"/>
              <a:t>8C.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Octal to binary: </a:t>
            </a:r>
            <a:r>
              <a:rPr lang="en"/>
              <a:t>same as decimal to binary, but divide and take moduo with 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Hexadecimal to binary</a:t>
            </a:r>
            <a:r>
              <a:rPr lang="en"/>
              <a:t>: same as above, but divide and take moduo with 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2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 (3)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273600" y="798750"/>
            <a:ext cx="8596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Two’s complement of X is ~X + 1: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~1000 1100 + 1 = 0111 0011 + 1 = 0111 0100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 </a:t>
            </a:r>
            <a:r>
              <a:rPr b="1" lang="en"/>
              <a:t>subtraction</a:t>
            </a:r>
            <a:r>
              <a:rPr b="1" lang="en"/>
              <a:t>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1000 1100 (decimal 140)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-  0001 1001 (decimal 25) 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      0111 0011 (decimal 115)		    	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</a:t>
            </a:r>
            <a:r>
              <a:rPr b="1" lang="en"/>
              <a:t>gative number is two’s complement of its positive value (starts with 1):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25 is 0001 1001 =&gt; -25 is ~0001 1001 + 1 = 1110 0110 + 1 = 1110 0111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Float numbers to binary float numbers: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0.125 * 2 = </a:t>
            </a:r>
            <a:r>
              <a:rPr b="1" lang="en"/>
              <a:t>0</a:t>
            </a:r>
            <a:r>
              <a:rPr lang="en"/>
              <a:t>.25, 0.25 * 2 = </a:t>
            </a:r>
            <a:r>
              <a:rPr b="1" lang="en"/>
              <a:t>0</a:t>
            </a:r>
            <a:r>
              <a:rPr lang="en"/>
              <a:t>.5, 0.5 * 2 = </a:t>
            </a:r>
            <a:r>
              <a:rPr b="1" lang="en"/>
              <a:t>1</a:t>
            </a:r>
            <a:r>
              <a:rPr lang="en"/>
              <a:t>.0 =&gt; </a:t>
            </a:r>
            <a:r>
              <a:rPr b="1" lang="en"/>
              <a:t>0.001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0.675*2=</a:t>
            </a:r>
            <a:r>
              <a:rPr b="1" lang="en"/>
              <a:t>1</a:t>
            </a:r>
            <a:r>
              <a:rPr lang="en"/>
              <a:t>.35, 0.35*2=</a:t>
            </a:r>
            <a:r>
              <a:rPr b="1" lang="en"/>
              <a:t>0</a:t>
            </a:r>
            <a:r>
              <a:rPr lang="en"/>
              <a:t>.7, 0.7*2=</a:t>
            </a:r>
            <a:r>
              <a:rPr b="1" lang="en"/>
              <a:t>1</a:t>
            </a:r>
            <a:r>
              <a:rPr lang="en"/>
              <a:t>.4, 0.4*2=</a:t>
            </a:r>
            <a:r>
              <a:rPr b="1" lang="en"/>
              <a:t>0</a:t>
            </a:r>
            <a:r>
              <a:rPr lang="en"/>
              <a:t>.8, 0.8*2=</a:t>
            </a:r>
            <a:r>
              <a:rPr b="1" lang="en"/>
              <a:t>1</a:t>
            </a:r>
            <a:r>
              <a:rPr lang="en"/>
              <a:t>.6,...=&gt; 0.10101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INT_MIN and INT_MAX</a:t>
            </a:r>
            <a:r>
              <a:rPr lang="en"/>
              <a:t> is the range of integers that can be stored.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do INT_MAX + 5? We get INT_MIN + 4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do INT_MIN - 10? We get INT_MAX - 9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2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 (4)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2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ordering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273600" y="798750"/>
            <a:ext cx="8596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Big endian: </a:t>
            </a:r>
            <a:r>
              <a:rPr lang="en"/>
              <a:t>most significant byte first: </a:t>
            </a:r>
            <a:r>
              <a:rPr lang="en"/>
              <a:t>as we are used to write numbers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Little endian</a:t>
            </a:r>
            <a:r>
              <a:rPr lang="en"/>
              <a:t>: least significant byte first: used in most computers to make bitwise operations easier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50" y="1758675"/>
            <a:ext cx="69151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1003975"/>
            <a:ext cx="8520600" cy="36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Addition: pointer + integer increments value of pointer: </a:t>
            </a:r>
            <a:r>
              <a:rPr lang="en" sz="1800">
                <a:highlight>
                  <a:srgbClr val="FFFF00"/>
                </a:highlight>
              </a:rPr>
              <a:t>int i, *p;   p = p+i;</a:t>
            </a:r>
            <a:endParaRPr sz="1800"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Subtraction</a:t>
            </a:r>
            <a:r>
              <a:rPr lang="en" sz="1800"/>
              <a:t>: pointer - pointer results in integer which says how distant two pointers are (eg. find position of element in array): </a:t>
            </a:r>
            <a:r>
              <a:rPr lang="en" sz="1800">
                <a:highlight>
                  <a:srgbClr val="FFFF00"/>
                </a:highlight>
              </a:rPr>
              <a:t>int i, *p, *q; i = p - q;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other operations are possible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Bitwise operations code examples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Lab 4 code: check if </a:t>
            </a:r>
            <a:r>
              <a:rPr lang="en" sz="2400" u="sng">
                <a:solidFill>
                  <a:schemeClr val="hlink"/>
                </a:solidFill>
                <a:hlinkClick r:id="rId5"/>
              </a:rPr>
              <a:t>palindrome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6"/>
              </a:rPr>
              <a:t>Presentation: Lab 5 for section 005, Lab 6 for section 001 </a:t>
            </a:r>
            <a:endParaRPr sz="2400"/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2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with pointers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83150" y="1002850"/>
            <a:ext cx="8520600" cy="4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Check comments you got for assignments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Next assignments: if code doesn’t run on server =&gt; 0 points for that work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return 0;</a:t>
            </a:r>
            <a:r>
              <a:rPr lang="en"/>
              <a:t> vs </a:t>
            </a:r>
            <a:r>
              <a:rPr lang="en">
                <a:highlight>
                  <a:srgbClr val="FFFF00"/>
                </a:highlight>
              </a:rPr>
              <a:t>exit(0);</a:t>
            </a:r>
            <a:endParaRPr>
              <a:highlight>
                <a:srgbClr val="FFFF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 leaves function and exit leaves the program; exit is defined in &lt;stdlib.h&gt;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Division of two integers is integer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Cast one of the parameters to float in order to get float result </a:t>
            </a:r>
            <a:r>
              <a:rPr lang="en">
                <a:highlight>
                  <a:srgbClr val="FFFF00"/>
                </a:highlight>
              </a:rPr>
              <a:t>(float)a/b;</a:t>
            </a:r>
            <a:r>
              <a:rPr lang="en"/>
              <a:t> </a:t>
            </a:r>
            <a:r>
              <a:rPr lang="en">
                <a:highlight>
                  <a:srgbClr val="FFFF00"/>
                </a:highlight>
              </a:rPr>
              <a:t>(float)5/2;</a:t>
            </a:r>
            <a:r>
              <a:rPr lang="en"/>
              <a:t> =&gt; 2.5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(float) (a/b);</a:t>
            </a:r>
            <a:r>
              <a:rPr lang="en"/>
              <a:t> would first calculate integer result and then turn it into float </a:t>
            </a:r>
            <a:r>
              <a:rPr lang="en">
                <a:highlight>
                  <a:srgbClr val="FFFF00"/>
                </a:highlight>
              </a:rPr>
              <a:t>(float)(5/2);</a:t>
            </a:r>
            <a:r>
              <a:rPr lang="en"/>
              <a:t> =&gt; 2.0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Printing % =&gt; </a:t>
            </a:r>
            <a:r>
              <a:rPr lang="en">
                <a:highlight>
                  <a:srgbClr val="FFFF00"/>
                </a:highlight>
              </a:rPr>
              <a:t>printf(“Discount is 10%%”);</a:t>
            </a:r>
            <a:r>
              <a:rPr lang="en"/>
              <a:t> would print: </a:t>
            </a:r>
            <a:r>
              <a:rPr lang="en">
                <a:highlight>
                  <a:srgbClr val="00FF00"/>
                </a:highlight>
              </a:rPr>
              <a:t>Discount is 10%</a:t>
            </a:r>
            <a:endParaRPr>
              <a:highlight>
                <a:srgbClr val="00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Printing “ =&gt; </a:t>
            </a:r>
            <a:r>
              <a:rPr lang="en">
                <a:highlight>
                  <a:srgbClr val="FFFF00"/>
                </a:highlight>
              </a:rPr>
              <a:t>printf(“This is \”Temple\””);</a:t>
            </a:r>
            <a:r>
              <a:rPr lang="en"/>
              <a:t> would print: </a:t>
            </a:r>
            <a:r>
              <a:rPr lang="en">
                <a:solidFill>
                  <a:srgbClr val="00FF00"/>
                </a:solidFill>
              </a:rPr>
              <a:t>This is “Temple”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scanf(“%s”, str);</a:t>
            </a:r>
            <a:r>
              <a:rPr lang="en"/>
              <a:t> vs </a:t>
            </a:r>
            <a:r>
              <a:rPr lang="en">
                <a:highlight>
                  <a:srgbClr val="FFFF00"/>
                </a:highlight>
              </a:rPr>
              <a:t>gets(str);</a:t>
            </a:r>
            <a:r>
              <a:rPr lang="en"/>
              <a:t> vs </a:t>
            </a:r>
            <a:r>
              <a:rPr lang="en">
                <a:highlight>
                  <a:srgbClr val="FFFF00"/>
                </a:highlight>
              </a:rPr>
              <a:t>fgets(str, 20, stdin);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scanf() and gets() allow don’t check size of input, so they are considered unsafe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fgets(s, 20, stdin) instead; second parameter is max size of input, last parameter says where to read input from (stdin - standard input or file pointer)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0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(1)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83150" y="1002850"/>
            <a:ext cx="8520600" cy="40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specify format of printf in variable: </a:t>
            </a:r>
            <a:r>
              <a:rPr lang="en" strike="sngStrike"/>
              <a:t>printf(str);</a:t>
            </a:r>
            <a:r>
              <a:rPr lang="en"/>
              <a:t> is wrong and insecure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call function before you define it, you need to declare it on top of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float avg(int n);</a:t>
            </a:r>
            <a:endParaRPr>
              <a:highlight>
                <a:srgbClr val="FFFF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printf(“%.2f”, val);</a:t>
            </a:r>
            <a:r>
              <a:rPr lang="en"/>
              <a:t> - prints float value with 2 decimal places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- in </a:t>
            </a:r>
            <a:r>
              <a:rPr b="1" lang="en"/>
              <a:t>loops</a:t>
            </a:r>
            <a:r>
              <a:rPr lang="en"/>
              <a:t> and </a:t>
            </a:r>
            <a:r>
              <a:rPr b="1" lang="en"/>
              <a:t>switch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are in switch and use break you would exit from switch, but not from loop around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break from loop under some condition, use if/else for condition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Can’t condition on inequalities in </a:t>
            </a:r>
            <a:r>
              <a:rPr b="1" lang="en"/>
              <a:t>switch</a:t>
            </a:r>
            <a:r>
              <a:rPr lang="en"/>
              <a:t> in C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certain </a:t>
            </a:r>
            <a:r>
              <a:rPr b="1" lang="en"/>
              <a:t>case</a:t>
            </a:r>
            <a:r>
              <a:rPr lang="en"/>
              <a:t> is only one value, not a range of values; if you need ranges, use if/else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last character in string there must be ‘\0’ to announce C that string ends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to have char array of size at least n+1 for string of length 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EOF character means that it’s end of file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if (c == EOF) printf(“File is read”);</a:t>
            </a:r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0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(2)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83150" y="1074200"/>
            <a:ext cx="8520600" cy="39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Variable naming rules in C: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letters (uppercase and lowercase), numbers and _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start with number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#define WORD_WORD 100;</a:t>
            </a:r>
            <a:r>
              <a:rPr lang="en"/>
              <a:t> is most commonly used syntax to define symbolic constants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00"/>
                </a:highlight>
              </a:rPr>
              <a:t>int length1</a:t>
            </a:r>
            <a:r>
              <a:rPr lang="en"/>
              <a:t> or </a:t>
            </a:r>
            <a:r>
              <a:rPr lang="en">
                <a:highlight>
                  <a:srgbClr val="FFFF00"/>
                </a:highlight>
              </a:rPr>
              <a:t>int length_1</a:t>
            </a:r>
            <a:r>
              <a:rPr lang="en"/>
              <a:t> or </a:t>
            </a:r>
            <a:r>
              <a:rPr lang="en">
                <a:highlight>
                  <a:srgbClr val="FFFF00"/>
                </a:highlight>
              </a:rPr>
              <a:t>strLength</a:t>
            </a:r>
            <a:r>
              <a:rPr lang="en"/>
              <a:t> or </a:t>
            </a:r>
            <a:r>
              <a:rPr lang="en">
                <a:highlight>
                  <a:srgbClr val="FFFF00"/>
                </a:highlight>
              </a:rPr>
              <a:t>str_length</a:t>
            </a:r>
            <a:r>
              <a:rPr lang="en"/>
              <a:t> are all often used in community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one style and stick to it in the whole code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#define CON 100;</a:t>
            </a:r>
            <a:r>
              <a:rPr lang="en"/>
              <a:t> vs </a:t>
            </a:r>
            <a:r>
              <a:rPr lang="en">
                <a:highlight>
                  <a:srgbClr val="FFFF00"/>
                </a:highlight>
              </a:rPr>
              <a:t>const int con = 100;</a:t>
            </a:r>
            <a:endParaRPr>
              <a:highlight>
                <a:srgbClr val="FFFF00"/>
              </a:highlight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is symbolic constant and doesn’t occupy memory, instead every CON in code is substituted with 100. There is no datatype.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is integer constant which is stored in memory as integer, but value can’t be 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sizeof (int)</a:t>
            </a:r>
            <a:r>
              <a:rPr lang="en"/>
              <a:t> - gives the amount of bytes reserved in memory for that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fflush(stdin)</a:t>
            </a:r>
            <a:r>
              <a:rPr lang="en"/>
              <a:t> - empty standard input</a:t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0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(3)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11" y="0"/>
            <a:ext cx="58342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Pointers, by-value vs by-reference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o access the address of the variable use </a:t>
            </a:r>
            <a:r>
              <a:rPr lang="en">
                <a:highlight>
                  <a:srgbClr val="FFFF00"/>
                </a:highlight>
              </a:rPr>
              <a:t>&amp;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know the address and want to access data, use </a:t>
            </a:r>
            <a:r>
              <a:rPr lang="en">
                <a:highlight>
                  <a:srgbClr val="FFFF00"/>
                </a:highlight>
              </a:rPr>
              <a:t>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Addresses have 32-bits (=&gt;old, up to 4GB RAM) or 64-bit (up to 16EB 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argument is </a:t>
            </a:r>
            <a:r>
              <a:rPr b="1" lang="en"/>
              <a:t>passed by-value</a:t>
            </a:r>
            <a:r>
              <a:rPr lang="en"/>
              <a:t>, its value is copied to function’s stack and all the changes happen on the copy. Once function ends its stack is deleted and program returned to </a:t>
            </a:r>
            <a:r>
              <a:rPr lang="en"/>
              <a:t>the </a:t>
            </a:r>
            <a:r>
              <a:rPr lang="en"/>
              <a:t>stack of the caller function. No change is visible, except if value was returned and saved into variable of caller function.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argument is </a:t>
            </a:r>
            <a:r>
              <a:rPr b="1" lang="en"/>
              <a:t>passed by-reference </a:t>
            </a:r>
            <a:r>
              <a:rPr lang="en"/>
              <a:t>(address) all the value changes happen at that address, so they are visible after function 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C, </a:t>
            </a:r>
            <a:r>
              <a:rPr b="1" lang="en"/>
              <a:t>pass by-value is default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pass by-reference, you need to use </a:t>
            </a:r>
            <a:r>
              <a:rPr lang="en">
                <a:highlight>
                  <a:srgbClr val="FFFF00"/>
                </a:highlight>
              </a:rPr>
              <a:t>&amp;</a:t>
            </a:r>
            <a:r>
              <a:rPr lang="en"/>
              <a:t> in front of the variable name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15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By-value vs by-reference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82525" y="725500"/>
            <a:ext cx="8489400" cy="4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main() {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char name[50]; 			// name is an address of the first char in name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age;					// age is value, not address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</a:t>
            </a:r>
            <a:r>
              <a:rPr lang="en"/>
              <a:t>*</a:t>
            </a:r>
            <a:r>
              <a:rPr lang="en"/>
              <a:t> ageP</a:t>
            </a:r>
            <a:r>
              <a:rPr lang="en"/>
              <a:t> = malloc(sizeof(int))</a:t>
            </a:r>
            <a:r>
              <a:rPr lang="en"/>
              <a:t>;	// ageP is address which data is int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scanf(“%s”, name);             // stores input starting from address </a:t>
            </a:r>
            <a:r>
              <a:rPr b="1" lang="en"/>
              <a:t>name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scanf(“%d”, age);			// memory fault error, storage address required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scanf(“%d”, &amp;age); 		// stores input in the address of age value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scanf(“%d”, ageP); 		// stores input in the address ageP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printf(“%d”, age); 			// prints value of 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printf(“%d”, *ageP); 		// prints value of age stored in address ageP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printf(“%d”, ageP); 		// prints int version of address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printf(“%p”, ageP);		// prints address of ageP in hexadecimal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return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9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 (1)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3369200"/>
            <a:ext cx="8596800" cy="12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Decimal to binary: 140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Divide:</a:t>
            </a:r>
            <a:r>
              <a:rPr lang="en"/>
              <a:t> 140/2 = 70; 70/2 = 35; 35/2 = 17; 17/2 = 8; 8/2 = 4; 4/2 = 2; 2/2 = 1; 1/2 = 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Modules: 140%2=</a:t>
            </a:r>
            <a:r>
              <a:rPr b="1" lang="en"/>
              <a:t>0</a:t>
            </a:r>
            <a:r>
              <a:rPr lang="en"/>
              <a:t>; 70%2=</a:t>
            </a:r>
            <a:r>
              <a:rPr b="1" lang="en"/>
              <a:t>0</a:t>
            </a:r>
            <a:r>
              <a:rPr lang="en"/>
              <a:t>; 35%2=</a:t>
            </a:r>
            <a:r>
              <a:rPr b="1" lang="en"/>
              <a:t>1</a:t>
            </a:r>
            <a:r>
              <a:rPr lang="en"/>
              <a:t>; 17%2=</a:t>
            </a:r>
            <a:r>
              <a:rPr b="1" lang="en"/>
              <a:t>1</a:t>
            </a:r>
            <a:r>
              <a:rPr lang="en"/>
              <a:t>; 8%2=</a:t>
            </a:r>
            <a:r>
              <a:rPr b="1" lang="en"/>
              <a:t>0</a:t>
            </a:r>
            <a:r>
              <a:rPr lang="en"/>
              <a:t>; 4%2=</a:t>
            </a:r>
            <a:r>
              <a:rPr b="1" lang="en"/>
              <a:t>0</a:t>
            </a:r>
            <a:r>
              <a:rPr lang="en"/>
              <a:t>; 2%2=</a:t>
            </a:r>
            <a:r>
              <a:rPr b="1" lang="en"/>
              <a:t>0</a:t>
            </a:r>
            <a:r>
              <a:rPr lang="en"/>
              <a:t>; 1%2=</a:t>
            </a:r>
            <a:r>
              <a:rPr b="1" lang="en"/>
              <a:t>1</a:t>
            </a:r>
            <a:r>
              <a:rPr lang="en"/>
              <a:t>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(read modules from right to left): 1000 1100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75" y="863250"/>
            <a:ext cx="8496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2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 (2)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73600" y="798750"/>
            <a:ext cx="8596800" cy="4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 to decimal</a:t>
            </a:r>
            <a:r>
              <a:rPr b="1" lang="en"/>
              <a:t>: 1000 1100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 each digit by 2</a:t>
            </a:r>
            <a:r>
              <a:rPr baseline="30000" lang="en"/>
              <a:t>n</a:t>
            </a:r>
            <a:r>
              <a:rPr lang="en"/>
              <a:t>, where n is position from the right, sum: 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1</a:t>
            </a:r>
            <a:r>
              <a:rPr lang="en" sz="1800"/>
              <a:t>*2</a:t>
            </a:r>
            <a:r>
              <a:rPr baseline="30000" lang="en" sz="1800"/>
              <a:t>8</a:t>
            </a:r>
            <a:r>
              <a:rPr lang="en" sz="1800"/>
              <a:t> + </a:t>
            </a:r>
            <a:r>
              <a:rPr b="1" lang="en" sz="1800"/>
              <a:t>0</a:t>
            </a:r>
            <a:r>
              <a:rPr lang="en" sz="1800"/>
              <a:t>*2</a:t>
            </a:r>
            <a:r>
              <a:rPr baseline="30000" lang="en" sz="1800"/>
              <a:t>7</a:t>
            </a:r>
            <a:r>
              <a:rPr lang="en" sz="1800"/>
              <a:t> + </a:t>
            </a:r>
            <a:r>
              <a:rPr b="1" lang="en" sz="1800"/>
              <a:t>0</a:t>
            </a:r>
            <a:r>
              <a:rPr lang="en" sz="1800"/>
              <a:t>*2</a:t>
            </a:r>
            <a:r>
              <a:rPr baseline="30000" lang="en" sz="1800"/>
              <a:t>6</a:t>
            </a:r>
            <a:r>
              <a:rPr lang="en" sz="1800"/>
              <a:t> + </a:t>
            </a:r>
            <a:r>
              <a:rPr b="1" lang="en" sz="1800"/>
              <a:t>0</a:t>
            </a:r>
            <a:r>
              <a:rPr lang="en" sz="1800"/>
              <a:t>*2</a:t>
            </a:r>
            <a:r>
              <a:rPr baseline="30000" lang="en" sz="1800"/>
              <a:t>5</a:t>
            </a:r>
            <a:r>
              <a:rPr lang="en" sz="1800"/>
              <a:t> + </a:t>
            </a:r>
            <a:r>
              <a:rPr b="1" lang="en" sz="1800"/>
              <a:t>1</a:t>
            </a:r>
            <a:r>
              <a:rPr lang="en" sz="1800"/>
              <a:t>*2</a:t>
            </a:r>
            <a:r>
              <a:rPr baseline="30000" lang="en" sz="1800"/>
              <a:t>4</a:t>
            </a:r>
            <a:r>
              <a:rPr lang="en" sz="1800"/>
              <a:t> + </a:t>
            </a:r>
            <a:r>
              <a:rPr b="1" lang="en" sz="1800"/>
              <a:t>1</a:t>
            </a:r>
            <a:r>
              <a:rPr lang="en" sz="1800"/>
              <a:t>*2</a:t>
            </a:r>
            <a:r>
              <a:rPr baseline="30000" lang="en" sz="1800"/>
              <a:t>3</a:t>
            </a:r>
            <a:r>
              <a:rPr lang="en" sz="1800"/>
              <a:t> + </a:t>
            </a:r>
            <a:r>
              <a:rPr b="1" lang="en" sz="1800"/>
              <a:t>0</a:t>
            </a:r>
            <a:r>
              <a:rPr lang="en" sz="1800"/>
              <a:t>*2</a:t>
            </a:r>
            <a:r>
              <a:rPr baseline="30000" lang="en" sz="1800"/>
              <a:t>2</a:t>
            </a:r>
            <a:r>
              <a:rPr lang="en" sz="1800"/>
              <a:t> + </a:t>
            </a:r>
            <a:r>
              <a:rPr b="1" lang="en" sz="1800"/>
              <a:t>0</a:t>
            </a:r>
            <a:r>
              <a:rPr lang="en" sz="1800"/>
              <a:t>*2</a:t>
            </a:r>
            <a:r>
              <a:rPr baseline="30000" lang="en" sz="1800"/>
              <a:t>1</a:t>
            </a:r>
            <a:endParaRPr baseline="30000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Binary addition:</a:t>
            </a:r>
            <a:r>
              <a:rPr lang="en"/>
              <a:t> do right alignment of numbers and add digits in same position.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numbers from right to left. Append smaller number with 0 on the left.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sum is 2 write 0 and add one to the position on the left.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1000 1100 (decimal 140)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+ 0001 1001 (decimal 25)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      1010 0101 (decimal 165)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Bitwise Negation</a:t>
            </a:r>
            <a:r>
              <a:rPr lang="en"/>
              <a:t>: ~1000 1100 =&gt; 0111 0011 (decimal 115), 0 goes to 1 and 1 to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Bitwise AND</a:t>
            </a:r>
            <a:r>
              <a:rPr lang="en"/>
              <a:t>: do right alignment of numbers. Append smaller with 0 on the left.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Rules: 0 &amp; 0 =&gt; 0; 0 &amp; 1 =&gt; 0; 1 &amp; 0 =&gt; 0; 1 &amp; 1 =&gt; 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 1000 1100 (decimal 140)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&amp; 0001 1001 (decimal 25)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      0000 1000 (decimal 8, always &lt;= than both operands)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