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23E1413-2D0B-40AB-A10C-2F317D0F894A}">
  <a:tblStyle styleId="{023E1413-2D0B-40AB-A10C-2F317D0F89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f04e83be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f04e83be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f04e83be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f04e83be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f04e83be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f04e83be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f04e83be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f04e83be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f04e83be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f04e83be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f04e83b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f04e83b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f04e83be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f04e83be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f04e83be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f04e83be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f04e83be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f04e83be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f461c057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f461c057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f461c05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f461c05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google.com/presentation/d/1Px-r9GS-BZi8pUAgukqQuuxITRCH62m0eWzH_EQdkCU/edit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hyperlink" Target="https://drive.google.com/file/d/1tYZuJV_9fgbbFxmt72UjtXGad0PKyVvD/view?usp=shar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rive.google.com/file/d/1tYZuJV_9fgbbFxmt72UjtXGad0PKyVvD/view?usp=shar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rive.google.com/file/d/1tYZuJV_9fgbbFxmt72UjtXGad0PKyVvD/view?usp=shar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Systems &amp; Low-Level Programming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80150" y="3148800"/>
            <a:ext cx="79497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C: multidimensional arrays, pointers to functions, preprocessor, chars and strings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Marija Stanojevic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Spring 2019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characters and strings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244900" y="1134275"/>
            <a:ext cx="2224800" cy="3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&lt;ctype.h&gt;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isdigit(‘0’);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isalpha(‘A’);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</a:t>
            </a:r>
            <a:r>
              <a:rPr lang="en"/>
              <a:t>alnum(‘A’);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isxdigit(‘A’);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islower(‘p’);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isupper(‘p’);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toupper(‘p’);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tolower(‘P’);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isspace(‘\n’);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iscntrl(‘\t’);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ispunct(‘:’);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isprint(‘$’);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isgraph(‘\n’);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2809875" y="1078950"/>
            <a:ext cx="58647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&lt;string.h&gt;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FF00"/>
                </a:highlight>
              </a:rPr>
              <a:t>char str[40] = strcat(x, y);</a:t>
            </a:r>
            <a:r>
              <a:rPr lang="en"/>
              <a:t> //concatenates x and y and stores that string in str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FF00"/>
                </a:highlight>
              </a:rPr>
              <a:t>char str[30] = strncat(x, y, 6);</a:t>
            </a:r>
            <a:r>
              <a:rPr lang="en"/>
              <a:t> // concatenates x with first 6 characters of y and saves in str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FF00"/>
                </a:highlight>
              </a:rPr>
              <a:t>strcmp(x, y);</a:t>
            </a:r>
            <a:r>
              <a:rPr lang="en"/>
              <a:t> //compares lexically x and 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FF00"/>
                </a:highlight>
              </a:rPr>
              <a:t>strncmp(x, y, 6); </a:t>
            </a:r>
            <a:r>
              <a:rPr lang="en"/>
              <a:t>//compares first 6 characters from x and y lexically (returns -1, 0, 1)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FF00"/>
                </a:highlight>
              </a:rPr>
              <a:t>strchr(str, c);</a:t>
            </a:r>
            <a:r>
              <a:rPr lang="en"/>
              <a:t> //returns pointer to first position of c in str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FF00"/>
                </a:highlight>
              </a:rPr>
              <a:t>strcspn(s1, s2);</a:t>
            </a:r>
            <a:r>
              <a:rPr lang="en"/>
              <a:t> //number of characters on the begining in s1 which are not in s2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FF00"/>
                </a:highlight>
              </a:rPr>
              <a:t>strrchr(s1, c); </a:t>
            </a:r>
            <a:r>
              <a:rPr lang="en"/>
              <a:t>//part of s1 which starts with 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FF00"/>
                </a:highlight>
              </a:rPr>
              <a:t>strspn(s1, s2); </a:t>
            </a:r>
            <a:r>
              <a:rPr lang="en"/>
              <a:t>//initial part of s1 containing only characters from s2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strings and memory</a:t>
            </a:r>
            <a:endParaRPr/>
          </a:p>
        </p:txBody>
      </p:sp>
      <p:sp>
        <p:nvSpPr>
          <p:cNvPr id="124" name="Google Shape;124;p23"/>
          <p:cNvSpPr txBox="1"/>
          <p:nvPr/>
        </p:nvSpPr>
        <p:spPr>
          <a:xfrm>
            <a:off x="183700" y="1099375"/>
            <a:ext cx="5259300" cy="3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</a:rPr>
              <a:t>&lt;string.h&gt;</a:t>
            </a:r>
            <a:endParaRPr b="1" sz="1800"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>
                <a:solidFill>
                  <a:schemeClr val="dk2"/>
                </a:solidFill>
                <a:highlight>
                  <a:srgbClr val="FFFF00"/>
                </a:highlight>
              </a:rPr>
              <a:t>strcpy(y, x);</a:t>
            </a:r>
            <a:r>
              <a:rPr lang="en">
                <a:solidFill>
                  <a:schemeClr val="dk2"/>
                </a:solidFill>
              </a:rPr>
              <a:t> //copies from x to y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  <a:highlight>
                  <a:srgbClr val="FFFF00"/>
                </a:highlight>
              </a:rPr>
              <a:t>strncpy(y, x, 10);</a:t>
            </a:r>
            <a:r>
              <a:rPr lang="en">
                <a:solidFill>
                  <a:schemeClr val="dk2"/>
                </a:solidFill>
              </a:rPr>
              <a:t> //copies first 10 chars from x to y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  <a:highlight>
                  <a:srgbClr val="FFFF00"/>
                </a:highlight>
              </a:rPr>
              <a:t>strstr(s1, s2);</a:t>
            </a:r>
            <a:r>
              <a:rPr lang="en">
                <a:solidFill>
                  <a:schemeClr val="dk2"/>
                </a:solidFill>
              </a:rPr>
              <a:t> //first occurence of s2 in s1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  <a:highlight>
                  <a:srgbClr val="FFFF00"/>
                </a:highlight>
              </a:rPr>
              <a:t>strtok(s, “ “);</a:t>
            </a:r>
            <a:r>
              <a:rPr lang="en">
                <a:solidFill>
                  <a:schemeClr val="dk2"/>
                </a:solidFill>
              </a:rPr>
              <a:t> //tokenize sentence s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  <a:highlight>
                  <a:srgbClr val="FFFF00"/>
                </a:highlight>
              </a:rPr>
              <a:t>memcpy(s1, s2, 5);</a:t>
            </a:r>
            <a:r>
              <a:rPr lang="en">
                <a:solidFill>
                  <a:schemeClr val="dk2"/>
                </a:solidFill>
              </a:rPr>
              <a:t> // copies first 5B from  s2 to s1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  <a:highlight>
                  <a:srgbClr val="FFFF00"/>
                </a:highlight>
              </a:rPr>
              <a:t>memmove(s, &amp;s[5], 6);</a:t>
            </a:r>
            <a:r>
              <a:rPr lang="en">
                <a:solidFill>
                  <a:schemeClr val="dk2"/>
                </a:solidFill>
              </a:rPr>
              <a:t> //first 5 chars moved to pos 6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  <a:highlight>
                  <a:srgbClr val="FFFF00"/>
                </a:highlight>
              </a:rPr>
              <a:t>memcmp(s1, s2, 4);</a:t>
            </a:r>
            <a:r>
              <a:rPr lang="en">
                <a:solidFill>
                  <a:schemeClr val="dk2"/>
                </a:solidFill>
              </a:rPr>
              <a:t> //compares first 4 letters of s1 and s2 and returns -1, 0, 1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  <a:highlight>
                  <a:srgbClr val="FFFF00"/>
                </a:highlight>
              </a:rPr>
              <a:t>memchr(s, ‘a’, 2);</a:t>
            </a:r>
            <a:r>
              <a:rPr lang="en">
                <a:solidFill>
                  <a:schemeClr val="dk2"/>
                </a:solidFill>
              </a:rPr>
              <a:t> //part of s which starts with ‘a’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  <a:highlight>
                  <a:srgbClr val="FFFF00"/>
                </a:highlight>
              </a:rPr>
              <a:t>memset(s, ‘b’, 3);</a:t>
            </a:r>
            <a:r>
              <a:rPr lang="en">
                <a:solidFill>
                  <a:schemeClr val="dk2"/>
                </a:solidFill>
              </a:rPr>
              <a:t> //write ‘b’ to first 3 positions of s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  <a:highlight>
                  <a:srgbClr val="FFFF00"/>
                </a:highlight>
              </a:rPr>
              <a:t>strerror(1);</a:t>
            </a:r>
            <a:r>
              <a:rPr lang="en">
                <a:solidFill>
                  <a:schemeClr val="dk2"/>
                </a:solidFill>
              </a:rPr>
              <a:t> //prints error which has code 1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  <a:highlight>
                  <a:srgbClr val="FFFF00"/>
                </a:highlight>
              </a:rPr>
              <a:t>strlen(str);</a:t>
            </a:r>
            <a:r>
              <a:rPr lang="en">
                <a:solidFill>
                  <a:schemeClr val="dk2"/>
                </a:solidFill>
              </a:rPr>
              <a:t> //length of string, excluding ‘\0’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b="1" lang="en">
                <a:solidFill>
                  <a:schemeClr val="dk2"/>
                </a:solidFill>
              </a:rPr>
              <a:t>Some of these functions are not secure</a:t>
            </a:r>
            <a:endParaRPr b="1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5" name="Google Shape;125;p23"/>
          <p:cNvSpPr txBox="1"/>
          <p:nvPr/>
        </p:nvSpPr>
        <p:spPr>
          <a:xfrm>
            <a:off x="5163900" y="1204200"/>
            <a:ext cx="3639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</a:rPr>
              <a:t>&lt;stdlib.h&gt;</a:t>
            </a:r>
            <a:endParaRPr b="1" sz="1800"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  <a:highlight>
                  <a:srgbClr val="FFFF00"/>
                </a:highlight>
              </a:rPr>
              <a:t>double d = strtod(str, &amp;strPtr); </a:t>
            </a:r>
            <a:r>
              <a:rPr lang="en">
                <a:solidFill>
                  <a:schemeClr val="dk2"/>
                </a:solidFill>
              </a:rPr>
              <a:t>//numerical part of str goes into d and rest into strPtr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  <a:highlight>
                  <a:srgbClr val="FFFF00"/>
                </a:highlight>
              </a:rPr>
              <a:t>long x = strtol(str, &amp;strPtr, 0); </a:t>
            </a:r>
            <a:r>
              <a:rPr lang="en">
                <a:solidFill>
                  <a:schemeClr val="dk2"/>
                </a:solidFill>
              </a:rPr>
              <a:t>// same for long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  <a:highlight>
                  <a:srgbClr val="FFFF00"/>
                </a:highlight>
              </a:rPr>
              <a:t>unsigned long int x = strtoul(str, *strPtr, 0);</a:t>
            </a:r>
            <a:r>
              <a:rPr lang="en">
                <a:solidFill>
                  <a:schemeClr val="dk2"/>
                </a:solidFill>
              </a:rPr>
              <a:t> // same for unsigned long int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6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Lab 6 presentation 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2706850" y="295325"/>
            <a:ext cx="5475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details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4225" y="1087925"/>
            <a:ext cx="5849774" cy="39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9" y="0"/>
            <a:ext cx="282093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Google Shape;67;p15"/>
          <p:cNvGraphicFramePr/>
          <p:nvPr/>
        </p:nvGraphicFramePr>
        <p:xfrm>
          <a:off x="194475" y="206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{023E1413-2D0B-40AB-A10C-2F317D0F894A}</a:tableStyleId>
              </a:tblPr>
              <a:tblGrid>
                <a:gridCol w="392025"/>
                <a:gridCol w="3306950"/>
                <a:gridCol w="3453700"/>
              </a:tblGrid>
              <a:tr h="590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00"/>
                          </a:highlight>
                        </a:rPr>
                        <a:t>char a[</a:t>
                      </a:r>
                      <a:r>
                        <a:rPr lang="en">
                          <a:highlight>
                            <a:srgbClr val="FFFF00"/>
                          </a:highlight>
                        </a:rPr>
                        <a:t>10</a:t>
                      </a:r>
                      <a:r>
                        <a:rPr lang="en">
                          <a:highlight>
                            <a:srgbClr val="FFFF00"/>
                          </a:highlight>
                        </a:rPr>
                        <a:t>];</a:t>
                      </a:r>
                      <a:r>
                        <a:rPr lang="en"/>
                        <a:t> // allocates place for </a:t>
                      </a:r>
                      <a:r>
                        <a:rPr lang="en"/>
                        <a:t>10</a:t>
                      </a:r>
                      <a:r>
                        <a:rPr lang="en"/>
                        <a:t>*int in stack and stores </a:t>
                      </a:r>
                      <a:r>
                        <a:rPr lang="en"/>
                        <a:t>their </a:t>
                      </a:r>
                      <a:r>
                        <a:rPr lang="en"/>
                        <a:t>address in </a:t>
                      </a:r>
                      <a:r>
                        <a:rPr b="1" lang="en"/>
                        <a:t>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00"/>
                          </a:highlight>
                        </a:rPr>
                        <a:t>char *p;</a:t>
                      </a:r>
                      <a:r>
                        <a:rPr lang="en"/>
                        <a:t> // allocates place for one pointer in memory, </a:t>
                      </a:r>
                      <a:r>
                        <a:rPr b="1" lang="en"/>
                        <a:t>p</a:t>
                      </a:r>
                      <a:r>
                        <a:rPr lang="en"/>
                        <a:t> value is null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</a:t>
                      </a:r>
                      <a:r>
                        <a:rPr lang="en"/>
                        <a:t> is an array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</a:t>
                      </a:r>
                      <a:r>
                        <a:rPr lang="en"/>
                        <a:t> is a pointer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0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00"/>
                          </a:highlight>
                        </a:rPr>
                        <a:t>char </a:t>
                      </a:r>
                      <a:r>
                        <a:rPr lang="en">
                          <a:highlight>
                            <a:srgbClr val="FFFF00"/>
                          </a:highlight>
                        </a:rPr>
                        <a:t>a[10] = “</a:t>
                      </a:r>
                      <a:r>
                        <a:rPr lang="en">
                          <a:highlight>
                            <a:srgbClr val="FFFF00"/>
                          </a:highlight>
                        </a:rPr>
                        <a:t>don’t</a:t>
                      </a:r>
                      <a:r>
                        <a:rPr lang="en">
                          <a:highlight>
                            <a:srgbClr val="FFFF00"/>
                          </a:highlight>
                        </a:rPr>
                        <a:t>”;</a:t>
                      </a:r>
                      <a:r>
                        <a:rPr lang="en"/>
                        <a:t> //stores don’t as first 6 elements of </a:t>
                      </a:r>
                      <a:r>
                        <a:rPr b="1" lang="en"/>
                        <a:t>a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in stack; </a:t>
                      </a: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9CB9C"/>
                          </a:highlight>
                        </a:rPr>
                        <a:t>&amp;a = a</a:t>
                      </a:r>
                      <a:endParaRPr b="1">
                        <a:highlight>
                          <a:srgbClr val="F9CB9C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00"/>
                          </a:highlight>
                        </a:rPr>
                        <a:t>char *</a:t>
                      </a:r>
                      <a:r>
                        <a:rPr lang="en">
                          <a:highlight>
                            <a:srgbClr val="FFFF00"/>
                          </a:highlight>
                        </a:rPr>
                        <a:t>p = “don’t”;</a:t>
                      </a:r>
                      <a:r>
                        <a:rPr lang="en"/>
                        <a:t> //p points to instructions section where “don’t” is; </a:t>
                      </a:r>
                      <a:r>
                        <a:rPr lang="en">
                          <a:highlight>
                            <a:srgbClr val="F9CB9C"/>
                          </a:highlight>
                        </a:rPr>
                        <a:t>&amp;p!=p</a:t>
                      </a:r>
                      <a:endParaRPr>
                        <a:highlight>
                          <a:srgbClr val="F9CB9C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00"/>
                          </a:highlight>
                        </a:rPr>
                        <a:t>a[2]; </a:t>
                      </a:r>
                      <a:r>
                        <a:rPr lang="en"/>
                        <a:t>//gives ‘n’ as </a:t>
                      </a:r>
                      <a:r>
                        <a:rPr lang="en">
                          <a:highlight>
                            <a:srgbClr val="FFFF00"/>
                          </a:highlight>
                        </a:rPr>
                        <a:t>*(a+2);</a:t>
                      </a:r>
                      <a:r>
                        <a:rPr lang="en"/>
                        <a:t> </a:t>
                      </a:r>
                      <a:r>
                        <a:rPr lang="en">
                          <a:highlight>
                            <a:srgbClr val="F9CB9C"/>
                          </a:highlight>
                        </a:rPr>
                        <a:t>*a ⇔ a[0]</a:t>
                      </a:r>
                      <a:endParaRPr>
                        <a:highlight>
                          <a:srgbClr val="F9CB9C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00"/>
                          </a:highlight>
                        </a:rPr>
                        <a:t>p[2];</a:t>
                      </a:r>
                      <a:r>
                        <a:rPr lang="en"/>
                        <a:t> //gives ‘n’, same as </a:t>
                      </a:r>
                      <a:r>
                        <a:rPr lang="en">
                          <a:highlight>
                            <a:srgbClr val="FFFF00"/>
                          </a:highlight>
                        </a:rPr>
                        <a:t>*(p+2);</a:t>
                      </a:r>
                      <a:r>
                        <a:rPr lang="en"/>
                        <a:t> </a:t>
                      </a:r>
                      <a:r>
                        <a:rPr lang="en">
                          <a:solidFill>
                            <a:schemeClr val="dk1"/>
                          </a:solidFill>
                          <a:highlight>
                            <a:srgbClr val="F9CB9C"/>
                          </a:highlight>
                        </a:rPr>
                        <a:t>*p ⇔ p[0]</a:t>
                      </a:r>
                      <a:endParaRPr>
                        <a:highlight>
                          <a:srgbClr val="F9CB9C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0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00"/>
                          </a:highlight>
                        </a:rPr>
                        <a:t>a = “hello”;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//gives an error; we can change only element by element</a:t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00"/>
                          </a:highlight>
                        </a:rPr>
                        <a:t>p = “hello”;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//p now points to place in instruction section where “hello” is</a:t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00"/>
                          </a:highlight>
                        </a:rPr>
                        <a:t>a++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//gives an error</a:t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00"/>
                          </a:highlight>
                        </a:rPr>
                        <a:t>p++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//shows on the next address</a:t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00"/>
                          </a:highlight>
                        </a:rPr>
                        <a:t>a[0] = ‘c’;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// now we have “con’t” in a</a:t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00"/>
                          </a:highlight>
                        </a:rPr>
                        <a:t>p[0] = ‘c’;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//gives an error</a:t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5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00"/>
                          </a:highlight>
                        </a:rPr>
                        <a:t>char a[5] = “Welcome”;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//gives an error because Welcome size is &gt; than 5</a:t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00"/>
                          </a:highlight>
                        </a:rPr>
                        <a:t>char *p = “Welcome”;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//p now points to place in instruction section where “Welcome” is</a:t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11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7350" y="174350"/>
            <a:ext cx="1209675" cy="1800225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6062" y="2212138"/>
            <a:ext cx="1872300" cy="2257425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70" name="Google Shape;70;p15"/>
          <p:cNvCxnSpPr/>
          <p:nvPr/>
        </p:nvCxnSpPr>
        <p:spPr>
          <a:xfrm flipH="1" rot="10800000">
            <a:off x="3521250" y="1112750"/>
            <a:ext cx="3825900" cy="411000"/>
          </a:xfrm>
          <a:prstGeom prst="bentConnector3">
            <a:avLst>
              <a:gd fmla="val 8646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5"/>
          <p:cNvCxnSpPr/>
          <p:nvPr/>
        </p:nvCxnSpPr>
        <p:spPr>
          <a:xfrm flipH="1" rot="10800000">
            <a:off x="6686900" y="1112750"/>
            <a:ext cx="830100" cy="6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5"/>
          <p:cNvCxnSpPr/>
          <p:nvPr/>
        </p:nvCxnSpPr>
        <p:spPr>
          <a:xfrm>
            <a:off x="6762750" y="1507525"/>
            <a:ext cx="819000" cy="6876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p15"/>
          <p:cNvSpPr txBox="1"/>
          <p:nvPr>
            <p:ph type="title"/>
          </p:nvPr>
        </p:nvSpPr>
        <p:spPr>
          <a:xfrm>
            <a:off x="277675" y="4555200"/>
            <a:ext cx="64092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Code</a:t>
            </a:r>
            <a:r>
              <a:rPr lang="en" sz="1800"/>
              <a:t>: shows each of those properties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1D array and its length in the function (</a:t>
            </a:r>
            <a:r>
              <a:rPr lang="en" u="sng">
                <a:solidFill>
                  <a:schemeClr val="hlink"/>
                </a:solidFill>
                <a:hlinkClick r:id="rId3"/>
              </a:rPr>
              <a:t>Code</a:t>
            </a:r>
            <a:r>
              <a:rPr lang="en"/>
              <a:t>)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3887400" cy="37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void reverseArray(int arr[], int n) {		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	int i;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	for (i = 0; i &lt; n/2; i++) {</a:t>
            </a:r>
            <a:endParaRPr>
              <a:highlight>
                <a:srgbClr val="FFFF00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	int tmp = arr[i];</a:t>
            </a:r>
            <a:endParaRPr>
              <a:highlight>
                <a:srgbClr val="FFFF00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	arr[i] = arr[n-i-1];</a:t>
            </a:r>
            <a:endParaRPr>
              <a:highlight>
                <a:srgbClr val="FFFF00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	arr[n-i-1] = tmp;</a:t>
            </a:r>
            <a:endParaRPr>
              <a:highlight>
                <a:srgbClr val="FFFF00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}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} //Changes array in original space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int lengthOfArray(int arr[]) {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	return sizeof(arr)/sizeof(arr[0]);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} //returns 8/4 = 2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4390275" y="1152475"/>
            <a:ext cx="4442100" cy="3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Variables are always passed by value to 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Arrays are always passed by reference to functions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=&gt; Changing array in function changes it in it’s original space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=&gt; don’t need to return array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Can’t return array from function, because it exists only until function exist. Make sure to define all arrays used from multiple functions globally or in main function.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06000" y="119825"/>
            <a:ext cx="3854700" cy="9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Multidimensional arrays and functions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4078850" y="119825"/>
            <a:ext cx="5021700" cy="2621100"/>
          </a:xfrm>
          <a:prstGeom prst="rect">
            <a:avLst/>
          </a:prstGeom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void printMatrix(int n, int m, double mat[n][m]) {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printf("Matrix is: \n");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for (int i = 0; i &lt; n; i++)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for (int j = 0; j &lt; m; j++) {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	printf("%f, ", mat[i][j]);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printf("\n");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4394750" y="2800600"/>
            <a:ext cx="4705800" cy="2257800"/>
          </a:xfrm>
          <a:prstGeom prst="rect">
            <a:avLst/>
          </a:prstGeom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void changeToOne(double* mat, int n, int m)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int i, j;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for (i = 0; i &lt; n; i++)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for (j = 0; j &lt; m; j++)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*(mat + i * m + j) = 1;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0" y="1209850"/>
            <a:ext cx="4131900" cy="3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lways passed by reference to functions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=&gt; Changing multidimensional array in function changes original matrix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=&gt; don’t need to return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Can’t access matrix created in some function after function is finished (don’t return it).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Calls: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printMatrix(n, m, mat);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changeToOne((double*)mat, n, m);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Code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 to functions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6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00"/>
                </a:highlight>
              </a:rPr>
              <a:t>void printArray(int arr[], int len);</a:t>
            </a:r>
            <a:endParaRPr>
              <a:highlight>
                <a:srgbClr val="FFFF00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00"/>
                </a:highlight>
              </a:rPr>
              <a:t>void </a:t>
            </a:r>
            <a:r>
              <a:rPr lang="en">
                <a:highlight>
                  <a:srgbClr val="FFFF00"/>
                </a:highlight>
              </a:rPr>
              <a:t>reverseArray</a:t>
            </a:r>
            <a:r>
              <a:rPr lang="en">
                <a:highlight>
                  <a:srgbClr val="FFFF00"/>
                </a:highlight>
              </a:rPr>
              <a:t>(int arr[], int len);</a:t>
            </a:r>
            <a:endParaRPr>
              <a:highlight>
                <a:srgbClr val="FFFF00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00"/>
                </a:highlight>
              </a:rPr>
              <a:t>void readArray(int arr[], int len);</a:t>
            </a:r>
            <a:endParaRPr>
              <a:highlight>
                <a:srgbClr val="FFFF00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00"/>
                </a:highlight>
              </a:rPr>
              <a:t>int maxOfArray(int arr[], int len);</a:t>
            </a:r>
            <a:r>
              <a:rPr lang="en"/>
              <a:t> // can’t be included in array of pointers to function because it doesn’t have the same data type as the other functions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00"/>
                </a:highlight>
              </a:rPr>
              <a:t>void (*f[3])(int [], int) = {printArray, reverseArray, readArray};</a:t>
            </a:r>
            <a:endParaRPr>
              <a:highlight>
                <a:srgbClr val="FFFF00"/>
              </a:highlight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 is name of array of pointers to functions and f has three elements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functions have void return type and (int[], int) arguments types (in this case)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00"/>
                </a:highlight>
              </a:rPr>
              <a:t>(*f[2])(arr, 5);</a:t>
            </a:r>
            <a:r>
              <a:rPr lang="en"/>
              <a:t> // calls </a:t>
            </a:r>
            <a:r>
              <a:rPr lang="en">
                <a:highlight>
                  <a:srgbClr val="FFFF00"/>
                </a:highlight>
              </a:rPr>
              <a:t>reverseArray(arr, 5);</a:t>
            </a:r>
            <a:endParaRPr>
              <a:highlight>
                <a:srgbClr val="FFFF00"/>
              </a:highlight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calls 2nd element of array f with arguments arr and 5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00"/>
                </a:highlight>
              </a:rPr>
              <a:t>int* f();</a:t>
            </a:r>
            <a:r>
              <a:rPr lang="en"/>
              <a:t> // function returning a pointer to an int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00"/>
                </a:highlight>
              </a:rPr>
              <a:t>int (*f)(); </a:t>
            </a:r>
            <a:r>
              <a:rPr lang="en"/>
              <a:t>// pointer to function returning integer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700775" y="445025"/>
            <a:ext cx="813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pointers and order of operations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700675" y="1152475"/>
            <a:ext cx="813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char ** cpp;</a:t>
            </a:r>
            <a:r>
              <a:rPr lang="en"/>
              <a:t> //pointer to pointer to char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int (*arr)[13];</a:t>
            </a:r>
            <a:r>
              <a:rPr lang="en"/>
              <a:t> // pointer to array[13] of int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int *arr[13];</a:t>
            </a:r>
            <a:r>
              <a:rPr lang="en"/>
              <a:t> // array[13] of pointers to integer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void *fun();</a:t>
            </a:r>
            <a:r>
              <a:rPr lang="en"/>
              <a:t> // function returning pointer to void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void (*fun)();</a:t>
            </a:r>
            <a:r>
              <a:rPr lang="en"/>
              <a:t> // pointer to function returning void and without parameters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char*(*v[10])();</a:t>
            </a:r>
            <a:r>
              <a:rPr lang="en"/>
              <a:t> //array of 10 pointers to functions which return char pointer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highlight>
                  <a:srgbClr val="FFFF00"/>
                </a:highlight>
              </a:rPr>
              <a:t>void (*fun)(int);</a:t>
            </a:r>
            <a:r>
              <a:rPr lang="en"/>
              <a:t> //pointer to a function that has int argument and returns nothing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616250"/>
            <a:ext cx="8520600" cy="39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 conversions: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Implicit (to bigger data types, int=&gt;long, int =&gt; float, float =&gt; double, char =&gt; int,...)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Explicit with (cast) operator (e.g. </a:t>
            </a:r>
            <a:r>
              <a:rPr lang="en">
                <a:highlight>
                  <a:srgbClr val="FFFF00"/>
                </a:highlight>
              </a:rPr>
              <a:t>(int)3.5;</a:t>
            </a:r>
            <a:r>
              <a:rPr lang="en"/>
              <a:t> =&gt; 3, </a:t>
            </a:r>
            <a:r>
              <a:rPr lang="en">
                <a:highlight>
                  <a:srgbClr val="FFFF00"/>
                </a:highlight>
              </a:rPr>
              <a:t>(float)0.333333333333;</a:t>
            </a:r>
            <a:r>
              <a:rPr lang="en"/>
              <a:t> =&gt; 0.333333,...)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String to integer: </a:t>
            </a:r>
            <a:r>
              <a:rPr lang="en">
                <a:highlight>
                  <a:srgbClr val="FFFF00"/>
                </a:highlight>
              </a:rPr>
              <a:t>atoi(“1234”);</a:t>
            </a:r>
            <a:r>
              <a:rPr lang="en"/>
              <a:t> =&gt; 1234. String to float: </a:t>
            </a:r>
            <a:r>
              <a:rPr lang="en">
                <a:highlight>
                  <a:srgbClr val="FFFF00"/>
                </a:highlight>
              </a:rPr>
              <a:t>atof(“12.34”);</a:t>
            </a:r>
            <a:r>
              <a:rPr lang="en"/>
              <a:t> =&gt; 12.34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Register variables: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Registers are located on CPU, the fastest memory, but very small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FF00"/>
                </a:highlight>
              </a:rPr>
              <a:t>register int i = 10;</a:t>
            </a:r>
            <a:r>
              <a:rPr lang="en"/>
              <a:t>  // 10 is stored in registry; use this only if you will use i a lot in calculations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 main(int argc, char* argv[]) - main can have those two parameter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argc is number of arguments and argv is array of strings with length argc; each string is different argument; those two parameters are optional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Generating random numbers: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FF00"/>
                </a:highlight>
              </a:rPr>
              <a:t>import&lt;time.h&gt;</a:t>
            </a:r>
            <a:endParaRPr>
              <a:highlight>
                <a:srgbClr val="FFFF00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FF00"/>
                </a:highlight>
              </a:rPr>
              <a:t>srand(time(NULL));</a:t>
            </a:r>
            <a:r>
              <a:rPr lang="en"/>
              <a:t> // uses time to generate random values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FF00"/>
                </a:highlight>
              </a:rPr>
              <a:t>rand() % (100 - 50 + 1) + 50;</a:t>
            </a:r>
            <a:r>
              <a:rPr lang="en"/>
              <a:t>  // gives random numbers between 50 and 100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Preprocessor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#include and #define are preprocessor statements</a:t>
            </a:r>
            <a:endParaRPr/>
          </a:p>
          <a:p>
            <a:pPr indent="-3429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00"/>
                </a:highlight>
              </a:rPr>
              <a:t>#define SQUARE(x) ((x)*(x))</a:t>
            </a:r>
            <a:r>
              <a:rPr lang="en"/>
              <a:t> - macro definition</a:t>
            </a:r>
            <a:endParaRPr/>
          </a:p>
          <a:p>
            <a:pPr indent="-3429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such statements: #if, #elif, #endif, #ifndef, #ifdef (conditional inclusion)</a:t>
            </a:r>
            <a:endParaRPr/>
          </a:p>
          <a:p>
            <a:pPr indent="-3429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#undef (undefine a defined value)</a:t>
            </a:r>
            <a:endParaRPr/>
          </a:p>
          <a:p>
            <a:pPr indent="-3429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00"/>
                </a:highlight>
              </a:rPr>
              <a:t>#pragma startup</a:t>
            </a:r>
            <a:r>
              <a:rPr lang="en"/>
              <a:t> or </a:t>
            </a:r>
            <a:r>
              <a:rPr lang="en">
                <a:highlight>
                  <a:srgbClr val="FFFF00"/>
                </a:highlight>
              </a:rPr>
              <a:t>#pragram exit</a:t>
            </a:r>
            <a:r>
              <a:rPr lang="en"/>
              <a:t> (call a function before/after main function) </a:t>
            </a:r>
            <a:endParaRPr/>
          </a:p>
          <a:p>
            <a:pPr indent="-3429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During the preprocessing step of compiling those are executed/checked:</a:t>
            </a:r>
            <a:endParaRPr/>
          </a:p>
          <a:p>
            <a:pPr indent="-317500" lvl="1" marL="9144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constants defined by #define are substituted in code with the value</a:t>
            </a:r>
            <a:endParaRPr/>
          </a:p>
          <a:p>
            <a:pPr indent="-317500" lvl="1" marL="9144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libraries included by #include are connected to the main code</a:t>
            </a:r>
            <a:endParaRPr/>
          </a:p>
          <a:p>
            <a:pPr indent="-317500" lvl="1" marL="9144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conditional inclusion is used compiler checks if those are satisfied</a:t>
            </a:r>
            <a:endParaRPr/>
          </a:p>
          <a:p>
            <a:pPr indent="-3429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Very important in complex projects when same stuff may be defined in multiple files or where different modules should execute for different cases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