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7" r:id="rId3"/>
    <p:sldId id="271" r:id="rId4"/>
    <p:sldId id="272" r:id="rId5"/>
    <p:sldId id="270" r:id="rId6"/>
    <p:sldId id="273" r:id="rId7"/>
    <p:sldId id="274" r:id="rId8"/>
    <p:sldId id="275" r:id="rId9"/>
    <p:sldId id="276" r:id="rId10"/>
    <p:sldId id="277" r:id="rId11"/>
    <p:sldId id="278" r:id="rId12"/>
    <p:sldId id="279" r:id="rId13"/>
    <p:sldId id="280" r:id="rId14"/>
    <p:sldId id="281" r:id="rId15"/>
    <p:sldId id="290" r:id="rId16"/>
    <p:sldId id="282" r:id="rId17"/>
    <p:sldId id="284" r:id="rId18"/>
    <p:sldId id="283" r:id="rId19"/>
    <p:sldId id="285" r:id="rId20"/>
    <p:sldId id="287" r:id="rId21"/>
    <p:sldId id="286" r:id="rId22"/>
    <p:sldId id="288" r:id="rId23"/>
    <p:sldId id="289" r:id="rId24"/>
    <p:sldId id="291"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96" d="100"/>
          <a:sy n="96" d="100"/>
        </p:scale>
        <p:origin x="679"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8BA13-2F0C-4BA1-8371-9FCB0FD3CCD3}" type="datetimeFigureOut">
              <a:rPr lang="en-US" smtClean="0"/>
              <a:t>11-Oct-22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88A93-FB6E-4C62-B74F-14F76194A1E9}" type="slidenum">
              <a:rPr lang="en-US" smtClean="0"/>
              <a:t>‹#›</a:t>
            </a:fld>
            <a:endParaRPr lang="en-US"/>
          </a:p>
        </p:txBody>
      </p:sp>
    </p:spTree>
    <p:extLst>
      <p:ext uri="{BB962C8B-B14F-4D97-AF65-F5344CB8AC3E}">
        <p14:creationId xmlns:p14="http://schemas.microsoft.com/office/powerpoint/2010/main" val="43416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8A93-FB6E-4C62-B74F-14F76194A1E9}" type="slidenum">
              <a:rPr lang="en-US" smtClean="0"/>
              <a:t>8</a:t>
            </a:fld>
            <a:endParaRPr lang="en-US"/>
          </a:p>
        </p:txBody>
      </p:sp>
    </p:spTree>
    <p:extLst>
      <p:ext uri="{BB962C8B-B14F-4D97-AF65-F5344CB8AC3E}">
        <p14:creationId xmlns:p14="http://schemas.microsoft.com/office/powerpoint/2010/main" val="236488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88A93-FB6E-4C62-B74F-14F76194A1E9}" type="slidenum">
              <a:rPr lang="en-US" smtClean="0"/>
              <a:t>23</a:t>
            </a:fld>
            <a:endParaRPr lang="en-US"/>
          </a:p>
        </p:txBody>
      </p:sp>
    </p:spTree>
    <p:extLst>
      <p:ext uri="{BB962C8B-B14F-4D97-AF65-F5344CB8AC3E}">
        <p14:creationId xmlns:p14="http://schemas.microsoft.com/office/powerpoint/2010/main" val="405225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8521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2400" b="0" i="0" u="none" strike="noStrike" baseline="0" dirty="0">
                <a:solidFill>
                  <a:srgbClr val="000000"/>
                </a:solidFill>
              </a:rPr>
              <a:t> Cab Investment</a:t>
            </a:r>
            <a:endParaRPr lang="en-US" sz="2400" dirty="0"/>
          </a:p>
          <a:p>
            <a:pPr algn="l"/>
            <a:endParaRPr lang="en-US" sz="1800" b="0" i="0" u="none" strike="noStrike" baseline="0" dirty="0">
              <a:solidFill>
                <a:srgbClr val="000000"/>
              </a:solidFill>
            </a:endParaRPr>
          </a:p>
          <a:p>
            <a:r>
              <a:rPr lang="en-US" sz="2800" b="1" dirty="0"/>
              <a:t> 2022-10-17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8069943" cy="707886"/>
          </a:xfrm>
          <a:prstGeom prst="rect">
            <a:avLst/>
          </a:prstGeom>
          <a:noFill/>
        </p:spPr>
        <p:txBody>
          <a:bodyPr wrap="square">
            <a:spAutoFit/>
          </a:bodyPr>
          <a:lstStyle/>
          <a:p>
            <a:r>
              <a:rPr lang="en-US" sz="4000" dirty="0">
                <a:solidFill>
                  <a:srgbClr val="FF6600"/>
                </a:solidFill>
              </a:rPr>
              <a:t>EDA – City Analysis –Profit </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6" name="Picture 5" descr="Chart&#10;&#10;Description automatically generated">
            <a:extLst>
              <a:ext uri="{FF2B5EF4-FFF2-40B4-BE49-F238E27FC236}">
                <a16:creationId xmlns:a16="http://schemas.microsoft.com/office/drawing/2014/main" id="{30468921-8412-A69F-7CF1-CF68B8AEF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975" y="940905"/>
            <a:ext cx="10064049" cy="5837377"/>
          </a:xfrm>
          <a:prstGeom prst="rect">
            <a:avLst/>
          </a:prstGeom>
        </p:spPr>
      </p:pic>
      <p:sp>
        <p:nvSpPr>
          <p:cNvPr id="7" name="Star: 5 Points 6">
            <a:extLst>
              <a:ext uri="{FF2B5EF4-FFF2-40B4-BE49-F238E27FC236}">
                <a16:creationId xmlns:a16="http://schemas.microsoft.com/office/drawing/2014/main" id="{F6E60B0B-DDAB-76C6-846A-7EC07941B15C}"/>
              </a:ext>
            </a:extLst>
          </p:cNvPr>
          <p:cNvSpPr/>
          <p:nvPr/>
        </p:nvSpPr>
        <p:spPr>
          <a:xfrm>
            <a:off x="10397383" y="2266144"/>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3E0DDC-68AA-6915-FD95-AFE04C5F5924}"/>
              </a:ext>
            </a:extLst>
          </p:cNvPr>
          <p:cNvSpPr txBox="1"/>
          <p:nvPr/>
        </p:nvSpPr>
        <p:spPr>
          <a:xfrm>
            <a:off x="10566973" y="2147241"/>
            <a:ext cx="1560364" cy="646331"/>
          </a:xfrm>
          <a:prstGeom prst="rect">
            <a:avLst/>
          </a:prstGeom>
          <a:noFill/>
        </p:spPr>
        <p:txBody>
          <a:bodyPr wrap="none" rtlCol="0">
            <a:spAutoFit/>
          </a:bodyPr>
          <a:lstStyle/>
          <a:p>
            <a:r>
              <a:rPr lang="en-US" sz="1200" dirty="0"/>
              <a:t>Marks cities where</a:t>
            </a:r>
          </a:p>
          <a:p>
            <a:r>
              <a:rPr lang="en-US" sz="1200" dirty="0"/>
              <a:t>Pink Cab has higher </a:t>
            </a:r>
          </a:p>
          <a:p>
            <a:r>
              <a:rPr lang="en-US" sz="1200" dirty="0"/>
              <a:t>Profit than Yellow Cab</a:t>
            </a:r>
          </a:p>
        </p:txBody>
      </p:sp>
    </p:spTree>
    <p:extLst>
      <p:ext uri="{BB962C8B-B14F-4D97-AF65-F5344CB8AC3E}">
        <p14:creationId xmlns:p14="http://schemas.microsoft.com/office/powerpoint/2010/main" val="23753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City Analysis – Price per kilometer </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 bar chart&#10;&#10;Description automatically generated">
            <a:extLst>
              <a:ext uri="{FF2B5EF4-FFF2-40B4-BE49-F238E27FC236}">
                <a16:creationId xmlns:a16="http://schemas.microsoft.com/office/drawing/2014/main" id="{6E51FAE6-C3FC-3081-A675-C3C331A1F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94" y="958992"/>
            <a:ext cx="10194678" cy="5913145"/>
          </a:xfrm>
          <a:prstGeom prst="rect">
            <a:avLst/>
          </a:prstGeom>
        </p:spPr>
      </p:pic>
      <p:sp>
        <p:nvSpPr>
          <p:cNvPr id="5" name="Star: 5 Points 4">
            <a:extLst>
              <a:ext uri="{FF2B5EF4-FFF2-40B4-BE49-F238E27FC236}">
                <a16:creationId xmlns:a16="http://schemas.microsoft.com/office/drawing/2014/main" id="{537EB369-3DCD-20EA-5814-B02BD2B6A564}"/>
              </a:ext>
            </a:extLst>
          </p:cNvPr>
          <p:cNvSpPr/>
          <p:nvPr/>
        </p:nvSpPr>
        <p:spPr>
          <a:xfrm>
            <a:off x="10397383" y="2266144"/>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C623DA5-5212-D214-984E-247B4691ACC9}"/>
              </a:ext>
            </a:extLst>
          </p:cNvPr>
          <p:cNvSpPr txBox="1"/>
          <p:nvPr/>
        </p:nvSpPr>
        <p:spPr>
          <a:xfrm>
            <a:off x="10566973" y="2147241"/>
            <a:ext cx="1439818" cy="830997"/>
          </a:xfrm>
          <a:prstGeom prst="rect">
            <a:avLst/>
          </a:prstGeom>
          <a:noFill/>
        </p:spPr>
        <p:txBody>
          <a:bodyPr wrap="none" rtlCol="0">
            <a:spAutoFit/>
          </a:bodyPr>
          <a:lstStyle/>
          <a:p>
            <a:r>
              <a:rPr lang="en-US" sz="1200" dirty="0"/>
              <a:t>Marks cities where</a:t>
            </a:r>
          </a:p>
          <a:p>
            <a:r>
              <a:rPr lang="en-US" sz="1200" dirty="0"/>
              <a:t>Pink Cab has higher </a:t>
            </a:r>
          </a:p>
          <a:p>
            <a:r>
              <a:rPr lang="en-US" sz="1200" dirty="0"/>
              <a:t>Price per kilometer</a:t>
            </a:r>
          </a:p>
          <a:p>
            <a:r>
              <a:rPr lang="en-US" sz="1200" dirty="0"/>
              <a:t>than Yellow Cab</a:t>
            </a:r>
          </a:p>
        </p:txBody>
      </p:sp>
    </p:spTree>
    <p:extLst>
      <p:ext uri="{BB962C8B-B14F-4D97-AF65-F5344CB8AC3E}">
        <p14:creationId xmlns:p14="http://schemas.microsoft.com/office/powerpoint/2010/main" val="66015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City Analysis – Number of drives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5" name="Picture 4" descr="Chart, bar chart&#10;&#10;Description automatically generated">
            <a:extLst>
              <a:ext uri="{FF2B5EF4-FFF2-40B4-BE49-F238E27FC236}">
                <a16:creationId xmlns:a16="http://schemas.microsoft.com/office/drawing/2014/main" id="{CB2CA780-A7F3-8B73-37C6-294A5EA71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77" y="811926"/>
            <a:ext cx="10423857" cy="6046074"/>
          </a:xfrm>
          <a:prstGeom prst="rect">
            <a:avLst/>
          </a:prstGeom>
        </p:spPr>
      </p:pic>
      <p:sp>
        <p:nvSpPr>
          <p:cNvPr id="6" name="Star: 5 Points 5">
            <a:extLst>
              <a:ext uri="{FF2B5EF4-FFF2-40B4-BE49-F238E27FC236}">
                <a16:creationId xmlns:a16="http://schemas.microsoft.com/office/drawing/2014/main" id="{580AF617-68F7-1C4D-220E-7B287B35402D}"/>
              </a:ext>
            </a:extLst>
          </p:cNvPr>
          <p:cNvSpPr/>
          <p:nvPr/>
        </p:nvSpPr>
        <p:spPr>
          <a:xfrm>
            <a:off x="1190171" y="5065485"/>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76464D25-1B0A-3622-044C-DCD6F1A21BD2}"/>
              </a:ext>
            </a:extLst>
          </p:cNvPr>
          <p:cNvSpPr/>
          <p:nvPr/>
        </p:nvSpPr>
        <p:spPr>
          <a:xfrm>
            <a:off x="977610" y="4731657"/>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330679C6-A186-7294-1B0A-1D5222CFBB9F}"/>
              </a:ext>
            </a:extLst>
          </p:cNvPr>
          <p:cNvSpPr/>
          <p:nvPr/>
        </p:nvSpPr>
        <p:spPr>
          <a:xfrm>
            <a:off x="1172501" y="3381828"/>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2686C18A-9F08-FF8C-AC3A-DF7324611C72}"/>
              </a:ext>
            </a:extLst>
          </p:cNvPr>
          <p:cNvSpPr/>
          <p:nvPr/>
        </p:nvSpPr>
        <p:spPr>
          <a:xfrm>
            <a:off x="1085415" y="4466974"/>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11EF5143-F142-3B09-3EC3-23E8BFA24840}"/>
              </a:ext>
            </a:extLst>
          </p:cNvPr>
          <p:cNvSpPr/>
          <p:nvPr/>
        </p:nvSpPr>
        <p:spPr>
          <a:xfrm>
            <a:off x="10397383" y="2266144"/>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723774A-A025-6D6A-7BF0-D1144BA8D4E3}"/>
              </a:ext>
            </a:extLst>
          </p:cNvPr>
          <p:cNvSpPr txBox="1"/>
          <p:nvPr/>
        </p:nvSpPr>
        <p:spPr>
          <a:xfrm>
            <a:off x="10566973" y="2147241"/>
            <a:ext cx="1439818" cy="830997"/>
          </a:xfrm>
          <a:prstGeom prst="rect">
            <a:avLst/>
          </a:prstGeom>
          <a:noFill/>
        </p:spPr>
        <p:txBody>
          <a:bodyPr wrap="none" rtlCol="0">
            <a:spAutoFit/>
          </a:bodyPr>
          <a:lstStyle/>
          <a:p>
            <a:r>
              <a:rPr lang="en-US" sz="1200" dirty="0"/>
              <a:t>Marks cities where</a:t>
            </a:r>
          </a:p>
          <a:p>
            <a:r>
              <a:rPr lang="en-US" sz="1200" dirty="0"/>
              <a:t>Pink Cab has higher </a:t>
            </a:r>
          </a:p>
          <a:p>
            <a:r>
              <a:rPr lang="en-US" sz="1200" dirty="0"/>
              <a:t>Number of drives</a:t>
            </a:r>
          </a:p>
          <a:p>
            <a:r>
              <a:rPr lang="en-US" sz="1200" dirty="0"/>
              <a:t>than Yellow Cab</a:t>
            </a:r>
          </a:p>
        </p:txBody>
      </p:sp>
    </p:spTree>
    <p:extLst>
      <p:ext uri="{BB962C8B-B14F-4D97-AF65-F5344CB8AC3E}">
        <p14:creationId xmlns:p14="http://schemas.microsoft.com/office/powerpoint/2010/main" val="32202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City Analysis – Conclusion</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sp>
        <p:nvSpPr>
          <p:cNvPr id="4" name="TextBox 3">
            <a:extLst>
              <a:ext uri="{FF2B5EF4-FFF2-40B4-BE49-F238E27FC236}">
                <a16:creationId xmlns:a16="http://schemas.microsoft.com/office/drawing/2014/main" id="{9543CD5D-F4E2-7E26-DFE8-BA1651E960C8}"/>
              </a:ext>
            </a:extLst>
          </p:cNvPr>
          <p:cNvSpPr txBox="1"/>
          <p:nvPr/>
        </p:nvSpPr>
        <p:spPr>
          <a:xfrm>
            <a:off x="304800" y="1886857"/>
            <a:ext cx="10842171" cy="2246769"/>
          </a:xfrm>
          <a:prstGeom prst="rect">
            <a:avLst/>
          </a:prstGeom>
          <a:noFill/>
        </p:spPr>
        <p:txBody>
          <a:bodyPr wrap="square" rtlCol="0">
            <a:spAutoFit/>
          </a:bodyPr>
          <a:lstStyle/>
          <a:p>
            <a:r>
              <a:rPr lang="en-US" sz="2000" dirty="0"/>
              <a:t>Conclusions:</a:t>
            </a:r>
          </a:p>
          <a:p>
            <a:pPr marL="285750" indent="-285750">
              <a:buFont typeface="Arial" panose="020B0604020202020204" pitchFamily="34" charset="0"/>
              <a:buChar char="•"/>
            </a:pPr>
            <a:r>
              <a:rPr lang="en-US" sz="2000" dirty="0"/>
              <a:t>Yellow Cab has gained more profit in all 19 cities</a:t>
            </a:r>
          </a:p>
          <a:p>
            <a:pPr marL="285750" indent="-285750">
              <a:buFont typeface="Arial" panose="020B0604020202020204" pitchFamily="34" charset="0"/>
              <a:buChar char="•"/>
            </a:pPr>
            <a:r>
              <a:rPr lang="en-US" sz="2000" dirty="0"/>
              <a:t>Yellow Cab has higher price per kilometer in all 19 cities</a:t>
            </a:r>
          </a:p>
          <a:p>
            <a:pPr marL="285750" indent="-285750">
              <a:buFont typeface="Arial" panose="020B0604020202020204" pitchFamily="34" charset="0"/>
              <a:buChar char="•"/>
            </a:pPr>
            <a:r>
              <a:rPr lang="en-US" sz="2000" dirty="0"/>
              <a:t>Yellow Cab has higher number of rides in 15/19 cities. There are only 4 cities where Pink Cab has higher number of rides</a:t>
            </a:r>
          </a:p>
          <a:p>
            <a:endParaRPr lang="en-US" sz="2000" dirty="0"/>
          </a:p>
          <a:p>
            <a:endParaRPr lang="en-US" sz="2000" dirty="0"/>
          </a:p>
        </p:txBody>
      </p:sp>
    </p:spTree>
    <p:extLst>
      <p:ext uri="{BB962C8B-B14F-4D97-AF65-F5344CB8AC3E}">
        <p14:creationId xmlns:p14="http://schemas.microsoft.com/office/powerpoint/2010/main" val="341372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Unique Customers analysis - Gender</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5" name="Picture 4" descr="Chart, bar chart&#10;&#10;Description automatically generated">
            <a:extLst>
              <a:ext uri="{FF2B5EF4-FFF2-40B4-BE49-F238E27FC236}">
                <a16:creationId xmlns:a16="http://schemas.microsoft.com/office/drawing/2014/main" id="{3FA9150A-95C6-E8C0-0D8F-CC77CACA8B48}"/>
              </a:ext>
            </a:extLst>
          </p:cNvPr>
          <p:cNvPicPr>
            <a:picLocks noChangeAspect="1"/>
          </p:cNvPicPr>
          <p:nvPr/>
        </p:nvPicPr>
        <p:blipFill rotWithShape="1">
          <a:blip r:embed="rId3">
            <a:extLst>
              <a:ext uri="{28A0092B-C50C-407E-A947-70E740481C1C}">
                <a14:useLocalDpi xmlns:a14="http://schemas.microsoft.com/office/drawing/2010/main" val="0"/>
              </a:ext>
            </a:extLst>
          </a:blip>
          <a:srcRect b="4427"/>
          <a:stretch/>
        </p:blipFill>
        <p:spPr>
          <a:xfrm>
            <a:off x="1010286" y="1829076"/>
            <a:ext cx="10171428" cy="4223382"/>
          </a:xfrm>
          <a:prstGeom prst="rect">
            <a:avLst/>
          </a:prstGeom>
        </p:spPr>
      </p:pic>
    </p:spTree>
    <p:extLst>
      <p:ext uri="{BB962C8B-B14F-4D97-AF65-F5344CB8AC3E}">
        <p14:creationId xmlns:p14="http://schemas.microsoft.com/office/powerpoint/2010/main" val="144039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10450286" cy="707886"/>
          </a:xfrm>
          <a:prstGeom prst="rect">
            <a:avLst/>
          </a:prstGeom>
          <a:noFill/>
        </p:spPr>
        <p:txBody>
          <a:bodyPr wrap="square">
            <a:spAutoFit/>
          </a:bodyPr>
          <a:lstStyle/>
          <a:p>
            <a:r>
              <a:rPr lang="en-US" sz="4000" dirty="0">
                <a:solidFill>
                  <a:srgbClr val="FF6600"/>
                </a:solidFill>
              </a:rPr>
              <a:t>EDA – Unique Customers analysis – Income group</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 bar chart&#10;&#10;Description automatically generated">
            <a:extLst>
              <a:ext uri="{FF2B5EF4-FFF2-40B4-BE49-F238E27FC236}">
                <a16:creationId xmlns:a16="http://schemas.microsoft.com/office/drawing/2014/main" id="{5D7ED2B2-0082-C358-CA0E-1945CB844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6769"/>
            <a:ext cx="12192000" cy="3645031"/>
          </a:xfrm>
          <a:prstGeom prst="rect">
            <a:avLst/>
          </a:prstGeom>
        </p:spPr>
      </p:pic>
    </p:spTree>
    <p:extLst>
      <p:ext uri="{BB962C8B-B14F-4D97-AF65-F5344CB8AC3E}">
        <p14:creationId xmlns:p14="http://schemas.microsoft.com/office/powerpoint/2010/main" val="331598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Unique Customers analysis - City</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10;&#10;Description automatically generated">
            <a:extLst>
              <a:ext uri="{FF2B5EF4-FFF2-40B4-BE49-F238E27FC236}">
                <a16:creationId xmlns:a16="http://schemas.microsoft.com/office/drawing/2014/main" id="{3AAC04D3-E44E-5150-761A-809ABED15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61" y="891644"/>
            <a:ext cx="10601078" cy="5980404"/>
          </a:xfrm>
          <a:prstGeom prst="rect">
            <a:avLst/>
          </a:prstGeom>
        </p:spPr>
      </p:pic>
      <p:sp>
        <p:nvSpPr>
          <p:cNvPr id="6" name="Star: 5 Points 5">
            <a:extLst>
              <a:ext uri="{FF2B5EF4-FFF2-40B4-BE49-F238E27FC236}">
                <a16:creationId xmlns:a16="http://schemas.microsoft.com/office/drawing/2014/main" id="{95575AE6-C74A-90D0-C0C6-D2416D3D19CE}"/>
              </a:ext>
            </a:extLst>
          </p:cNvPr>
          <p:cNvSpPr/>
          <p:nvPr/>
        </p:nvSpPr>
        <p:spPr>
          <a:xfrm>
            <a:off x="10397383" y="2266144"/>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412CF3-6CF7-8F4C-7873-A778F55DADFA}"/>
              </a:ext>
            </a:extLst>
          </p:cNvPr>
          <p:cNvSpPr txBox="1"/>
          <p:nvPr/>
        </p:nvSpPr>
        <p:spPr>
          <a:xfrm>
            <a:off x="10566973" y="2147241"/>
            <a:ext cx="1439818" cy="1015663"/>
          </a:xfrm>
          <a:prstGeom prst="rect">
            <a:avLst/>
          </a:prstGeom>
          <a:noFill/>
        </p:spPr>
        <p:txBody>
          <a:bodyPr wrap="none" rtlCol="0">
            <a:spAutoFit/>
          </a:bodyPr>
          <a:lstStyle/>
          <a:p>
            <a:r>
              <a:rPr lang="en-US" sz="1200" dirty="0"/>
              <a:t>Marks cities where</a:t>
            </a:r>
          </a:p>
          <a:p>
            <a:r>
              <a:rPr lang="en-US" sz="1200" dirty="0"/>
              <a:t>Pink Cab has higher </a:t>
            </a:r>
          </a:p>
          <a:p>
            <a:r>
              <a:rPr lang="en-US" sz="1200" dirty="0"/>
              <a:t>Number of unique</a:t>
            </a:r>
          </a:p>
          <a:p>
            <a:r>
              <a:rPr lang="en-US" sz="1200" dirty="0"/>
              <a:t>customers</a:t>
            </a:r>
          </a:p>
          <a:p>
            <a:r>
              <a:rPr lang="en-US" sz="1200" dirty="0"/>
              <a:t>than Yellow Cab</a:t>
            </a:r>
          </a:p>
        </p:txBody>
      </p:sp>
      <p:sp>
        <p:nvSpPr>
          <p:cNvPr id="10" name="Star: 5 Points 9">
            <a:extLst>
              <a:ext uri="{FF2B5EF4-FFF2-40B4-BE49-F238E27FC236}">
                <a16:creationId xmlns:a16="http://schemas.microsoft.com/office/drawing/2014/main" id="{81E93360-29BA-1C9F-B931-949937920DCA}"/>
              </a:ext>
            </a:extLst>
          </p:cNvPr>
          <p:cNvSpPr/>
          <p:nvPr/>
        </p:nvSpPr>
        <p:spPr>
          <a:xfrm>
            <a:off x="912297" y="5016601"/>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33A6CE61-11F7-F379-ADFB-49DB4100C875}"/>
              </a:ext>
            </a:extLst>
          </p:cNvPr>
          <p:cNvSpPr/>
          <p:nvPr/>
        </p:nvSpPr>
        <p:spPr>
          <a:xfrm>
            <a:off x="737404" y="4762601"/>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C8A60949-01E5-F666-1736-C190FAFACE92}"/>
              </a:ext>
            </a:extLst>
          </p:cNvPr>
          <p:cNvSpPr/>
          <p:nvPr/>
        </p:nvSpPr>
        <p:spPr>
          <a:xfrm>
            <a:off x="836901" y="4468890"/>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179A93C3-826E-713D-11C5-62A29176C6BB}"/>
              </a:ext>
            </a:extLst>
          </p:cNvPr>
          <p:cNvSpPr/>
          <p:nvPr/>
        </p:nvSpPr>
        <p:spPr>
          <a:xfrm>
            <a:off x="912297" y="3327400"/>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59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Customers % of all cab users in the city</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5" name="Picture 4" descr="Chart, bar chart&#10;&#10;Description automatically generated">
            <a:extLst>
              <a:ext uri="{FF2B5EF4-FFF2-40B4-BE49-F238E27FC236}">
                <a16:creationId xmlns:a16="http://schemas.microsoft.com/office/drawing/2014/main" id="{09C79C5D-4A64-3C7E-A327-B365F63C0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62" y="994232"/>
            <a:ext cx="10394324" cy="5863768"/>
          </a:xfrm>
          <a:prstGeom prst="rect">
            <a:avLst/>
          </a:prstGeom>
        </p:spPr>
      </p:pic>
      <p:sp>
        <p:nvSpPr>
          <p:cNvPr id="14" name="Star: 5 Points 13">
            <a:extLst>
              <a:ext uri="{FF2B5EF4-FFF2-40B4-BE49-F238E27FC236}">
                <a16:creationId xmlns:a16="http://schemas.microsoft.com/office/drawing/2014/main" id="{0A3F2285-524E-7790-F544-DF24434A0AB0}"/>
              </a:ext>
            </a:extLst>
          </p:cNvPr>
          <p:cNvSpPr/>
          <p:nvPr/>
        </p:nvSpPr>
        <p:spPr>
          <a:xfrm>
            <a:off x="10397383" y="2266144"/>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2A8F110-2C66-07DC-9927-D40D145925FC}"/>
              </a:ext>
            </a:extLst>
          </p:cNvPr>
          <p:cNvSpPr txBox="1"/>
          <p:nvPr/>
        </p:nvSpPr>
        <p:spPr>
          <a:xfrm>
            <a:off x="10566973" y="2147241"/>
            <a:ext cx="1439818" cy="830997"/>
          </a:xfrm>
          <a:prstGeom prst="rect">
            <a:avLst/>
          </a:prstGeom>
          <a:noFill/>
        </p:spPr>
        <p:txBody>
          <a:bodyPr wrap="none" rtlCol="0">
            <a:spAutoFit/>
          </a:bodyPr>
          <a:lstStyle/>
          <a:p>
            <a:r>
              <a:rPr lang="en-US" sz="1200" dirty="0"/>
              <a:t>Marks cities where</a:t>
            </a:r>
          </a:p>
          <a:p>
            <a:r>
              <a:rPr lang="en-US" sz="1200" dirty="0"/>
              <a:t>Pink Cab has higher </a:t>
            </a:r>
          </a:p>
          <a:p>
            <a:r>
              <a:rPr lang="en-US" sz="1200" dirty="0"/>
              <a:t>user percentage</a:t>
            </a:r>
          </a:p>
          <a:p>
            <a:r>
              <a:rPr lang="en-US" sz="1200" dirty="0"/>
              <a:t>than Yellow Cab </a:t>
            </a:r>
          </a:p>
        </p:txBody>
      </p:sp>
      <p:sp>
        <p:nvSpPr>
          <p:cNvPr id="16" name="Star: 5 Points 15">
            <a:extLst>
              <a:ext uri="{FF2B5EF4-FFF2-40B4-BE49-F238E27FC236}">
                <a16:creationId xmlns:a16="http://schemas.microsoft.com/office/drawing/2014/main" id="{41851BFA-21C6-58C3-DD4B-EBE95796C661}"/>
              </a:ext>
            </a:extLst>
          </p:cNvPr>
          <p:cNvSpPr/>
          <p:nvPr/>
        </p:nvSpPr>
        <p:spPr>
          <a:xfrm>
            <a:off x="1100983" y="5089173"/>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01A011F4-877F-76CE-2DF1-E47D1A1775A6}"/>
              </a:ext>
            </a:extLst>
          </p:cNvPr>
          <p:cNvSpPr/>
          <p:nvPr/>
        </p:nvSpPr>
        <p:spPr>
          <a:xfrm>
            <a:off x="924716" y="4791630"/>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B92B12E3-70EE-BC92-B9A8-71BD676D6772}"/>
              </a:ext>
            </a:extLst>
          </p:cNvPr>
          <p:cNvSpPr/>
          <p:nvPr/>
        </p:nvSpPr>
        <p:spPr>
          <a:xfrm>
            <a:off x="984869" y="4535916"/>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44688554-7B9C-5A73-99D7-5FB85A42D05E}"/>
              </a:ext>
            </a:extLst>
          </p:cNvPr>
          <p:cNvSpPr/>
          <p:nvPr/>
        </p:nvSpPr>
        <p:spPr>
          <a:xfrm>
            <a:off x="1113395" y="3378200"/>
            <a:ext cx="116114" cy="10160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35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 City Analysis – Conclusion</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sp>
        <p:nvSpPr>
          <p:cNvPr id="4" name="TextBox 3">
            <a:extLst>
              <a:ext uri="{FF2B5EF4-FFF2-40B4-BE49-F238E27FC236}">
                <a16:creationId xmlns:a16="http://schemas.microsoft.com/office/drawing/2014/main" id="{9543CD5D-F4E2-7E26-DFE8-BA1651E960C8}"/>
              </a:ext>
            </a:extLst>
          </p:cNvPr>
          <p:cNvSpPr txBox="1"/>
          <p:nvPr/>
        </p:nvSpPr>
        <p:spPr>
          <a:xfrm>
            <a:off x="304800" y="1886857"/>
            <a:ext cx="10842171" cy="2554545"/>
          </a:xfrm>
          <a:prstGeom prst="rect">
            <a:avLst/>
          </a:prstGeom>
          <a:noFill/>
        </p:spPr>
        <p:txBody>
          <a:bodyPr wrap="square" rtlCol="0">
            <a:spAutoFit/>
          </a:bodyPr>
          <a:lstStyle/>
          <a:p>
            <a:r>
              <a:rPr lang="en-US" sz="2000" dirty="0"/>
              <a:t>Conclusions:</a:t>
            </a:r>
          </a:p>
          <a:p>
            <a:pPr marL="285750" indent="-285750">
              <a:buFont typeface="Arial" panose="020B0604020202020204" pitchFamily="34" charset="0"/>
              <a:buChar char="•"/>
            </a:pPr>
            <a:r>
              <a:rPr lang="en-US" sz="2000" dirty="0"/>
              <a:t>Companies have similar distribution (in terms of percentages out of all customers that use that company) of female and male customers from each age group. Yellow Cab has overall higher number of unique customers</a:t>
            </a:r>
          </a:p>
          <a:p>
            <a:pPr marL="285750" indent="-285750">
              <a:buFont typeface="Arial" panose="020B0604020202020204" pitchFamily="34" charset="0"/>
              <a:buChar char="•"/>
            </a:pPr>
            <a:r>
              <a:rPr lang="en-US" sz="2000" dirty="0"/>
              <a:t>The 4 cities where Pink Cab has more unique customers than Yellow Cab are the same cities in which Pink Cab has more drives than Yellow Cab and the same cities where Pink Cab has higher percentage of cab users. But even in those 4 cities Yellow Cab gains more profit than Pink Cab.</a:t>
            </a:r>
          </a:p>
          <a:p>
            <a:endParaRPr lang="en-US" sz="2000" dirty="0"/>
          </a:p>
        </p:txBody>
      </p:sp>
    </p:spTree>
    <p:extLst>
      <p:ext uri="{BB962C8B-B14F-4D97-AF65-F5344CB8AC3E}">
        <p14:creationId xmlns:p14="http://schemas.microsoft.com/office/powerpoint/2010/main" val="293857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10450286" cy="1323439"/>
          </a:xfrm>
          <a:prstGeom prst="rect">
            <a:avLst/>
          </a:prstGeom>
          <a:noFill/>
        </p:spPr>
        <p:txBody>
          <a:bodyPr wrap="square">
            <a:spAutoFit/>
          </a:bodyPr>
          <a:lstStyle/>
          <a:p>
            <a:r>
              <a:rPr lang="en-US" sz="4000" dirty="0">
                <a:solidFill>
                  <a:srgbClr val="FF6600"/>
                </a:solidFill>
              </a:rPr>
              <a:t>EDA – Customers who have more than 5 rides in both cab companies – Number of rides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5" name="Picture 4" descr="Chart, bar chart&#10;&#10;Description automatically generated">
            <a:extLst>
              <a:ext uri="{FF2B5EF4-FFF2-40B4-BE49-F238E27FC236}">
                <a16:creationId xmlns:a16="http://schemas.microsoft.com/office/drawing/2014/main" id="{05CE3D8E-2732-AF5F-698B-2F8DF87C9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286" y="1517621"/>
            <a:ext cx="10171428" cy="4419047"/>
          </a:xfrm>
          <a:prstGeom prst="rect">
            <a:avLst/>
          </a:prstGeom>
        </p:spPr>
      </p:pic>
    </p:spTree>
    <p:extLst>
      <p:ext uri="{BB962C8B-B14F-4D97-AF65-F5344CB8AC3E}">
        <p14:creationId xmlns:p14="http://schemas.microsoft.com/office/powerpoint/2010/main" val="136098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10450286" cy="1323439"/>
          </a:xfrm>
          <a:prstGeom prst="rect">
            <a:avLst/>
          </a:prstGeom>
          <a:noFill/>
        </p:spPr>
        <p:txBody>
          <a:bodyPr wrap="square">
            <a:spAutoFit/>
          </a:bodyPr>
          <a:lstStyle/>
          <a:p>
            <a:r>
              <a:rPr lang="en-US" sz="4000" dirty="0">
                <a:solidFill>
                  <a:srgbClr val="FF6600"/>
                </a:solidFill>
              </a:rPr>
              <a:t>EDA – Customers who have more than 5 rides in both cab companies – Number of rides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 bar chart&#10;&#10;Description automatically generated">
            <a:extLst>
              <a:ext uri="{FF2B5EF4-FFF2-40B4-BE49-F238E27FC236}">
                <a16:creationId xmlns:a16="http://schemas.microsoft.com/office/drawing/2014/main" id="{34A46F80-0FA7-7F7A-00F4-E41A8C1D9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286" y="1669419"/>
            <a:ext cx="10171428" cy="4419047"/>
          </a:xfrm>
          <a:prstGeom prst="rect">
            <a:avLst/>
          </a:prstGeom>
        </p:spPr>
      </p:pic>
    </p:spTree>
    <p:extLst>
      <p:ext uri="{BB962C8B-B14F-4D97-AF65-F5344CB8AC3E}">
        <p14:creationId xmlns:p14="http://schemas.microsoft.com/office/powerpoint/2010/main" val="409665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10196825" cy="1323439"/>
          </a:xfrm>
          <a:prstGeom prst="rect">
            <a:avLst/>
          </a:prstGeom>
          <a:noFill/>
        </p:spPr>
        <p:txBody>
          <a:bodyPr wrap="square">
            <a:spAutoFit/>
          </a:bodyPr>
          <a:lstStyle/>
          <a:p>
            <a:r>
              <a:rPr lang="en-US" sz="4000" dirty="0">
                <a:solidFill>
                  <a:srgbClr val="FF6600"/>
                </a:solidFill>
              </a:rPr>
              <a:t>EDA – Customers who have more than 10 rides in both cab companies – Number of rides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 bar chart&#10;&#10;Description automatically generated">
            <a:extLst>
              <a:ext uri="{FF2B5EF4-FFF2-40B4-BE49-F238E27FC236}">
                <a16:creationId xmlns:a16="http://schemas.microsoft.com/office/drawing/2014/main" id="{F6A458ED-3A5D-F95F-EF75-EC9FA9921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88" y="1669419"/>
            <a:ext cx="10196825" cy="4419047"/>
          </a:xfrm>
          <a:prstGeom prst="rect">
            <a:avLst/>
          </a:prstGeom>
        </p:spPr>
      </p:pic>
    </p:spTree>
    <p:extLst>
      <p:ext uri="{BB962C8B-B14F-4D97-AF65-F5344CB8AC3E}">
        <p14:creationId xmlns:p14="http://schemas.microsoft.com/office/powerpoint/2010/main" val="79351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10319657" cy="1323439"/>
          </a:xfrm>
          <a:prstGeom prst="rect">
            <a:avLst/>
          </a:prstGeom>
          <a:noFill/>
        </p:spPr>
        <p:txBody>
          <a:bodyPr wrap="square">
            <a:spAutoFit/>
          </a:bodyPr>
          <a:lstStyle/>
          <a:p>
            <a:r>
              <a:rPr lang="en-US" sz="4000" dirty="0">
                <a:solidFill>
                  <a:srgbClr val="FF6600"/>
                </a:solidFill>
              </a:rPr>
              <a:t>EDA – Customers who have more than 10 rides in both cab companies – Number of rides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 bar chart&#10;&#10;Description automatically generated">
            <a:extLst>
              <a:ext uri="{FF2B5EF4-FFF2-40B4-BE49-F238E27FC236}">
                <a16:creationId xmlns:a16="http://schemas.microsoft.com/office/drawing/2014/main" id="{BE848956-9DE2-5378-ABA9-C68A37E72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88" y="1579307"/>
            <a:ext cx="10196825" cy="4419047"/>
          </a:xfrm>
          <a:prstGeom prst="rect">
            <a:avLst/>
          </a:prstGeom>
        </p:spPr>
      </p:pic>
    </p:spTree>
    <p:extLst>
      <p:ext uri="{BB962C8B-B14F-4D97-AF65-F5344CB8AC3E}">
        <p14:creationId xmlns:p14="http://schemas.microsoft.com/office/powerpoint/2010/main" val="909110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1323439"/>
          </a:xfrm>
          <a:prstGeom prst="rect">
            <a:avLst/>
          </a:prstGeom>
          <a:noFill/>
        </p:spPr>
        <p:txBody>
          <a:bodyPr wrap="square">
            <a:spAutoFit/>
          </a:bodyPr>
          <a:lstStyle/>
          <a:p>
            <a:r>
              <a:rPr lang="en-US" sz="4000" dirty="0">
                <a:solidFill>
                  <a:srgbClr val="FF6600"/>
                </a:solidFill>
              </a:rPr>
              <a:t>EDA – Customers who have more than x rides in both cab companies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sp>
        <p:nvSpPr>
          <p:cNvPr id="3" name="TextBox 2">
            <a:extLst>
              <a:ext uri="{FF2B5EF4-FFF2-40B4-BE49-F238E27FC236}">
                <a16:creationId xmlns:a16="http://schemas.microsoft.com/office/drawing/2014/main" id="{FE77B619-88DF-7DCA-627D-2F21FB72606D}"/>
              </a:ext>
            </a:extLst>
          </p:cNvPr>
          <p:cNvSpPr txBox="1"/>
          <p:nvPr/>
        </p:nvSpPr>
        <p:spPr>
          <a:xfrm>
            <a:off x="304800" y="1886857"/>
            <a:ext cx="10842171" cy="2554545"/>
          </a:xfrm>
          <a:prstGeom prst="rect">
            <a:avLst/>
          </a:prstGeom>
          <a:noFill/>
        </p:spPr>
        <p:txBody>
          <a:bodyPr wrap="square" rtlCol="0">
            <a:spAutoFit/>
          </a:bodyPr>
          <a:lstStyle/>
          <a:p>
            <a:r>
              <a:rPr lang="en-US" sz="2000" dirty="0"/>
              <a:t>Conclusions:</a:t>
            </a:r>
          </a:p>
          <a:p>
            <a:pPr marL="285750" indent="-285750">
              <a:buFont typeface="Arial" panose="020B0604020202020204" pitchFamily="34" charset="0"/>
              <a:buChar char="•"/>
            </a:pPr>
            <a:r>
              <a:rPr lang="en-US" sz="2000" dirty="0"/>
              <a:t>Graphs show that distribution of people who have taken cabs from both companies is similar across all genders, age groups and income groups.</a:t>
            </a:r>
          </a:p>
          <a:p>
            <a:pPr marL="285750" indent="-285750">
              <a:buFont typeface="Arial" panose="020B0604020202020204" pitchFamily="34" charset="0"/>
              <a:buChar char="•"/>
            </a:pPr>
            <a:r>
              <a:rPr lang="en-US" sz="2000" dirty="0"/>
              <a:t>People who have taken cabs from both companies at least 5 times and 10 times, prefer Yellow Cab company.</a:t>
            </a:r>
          </a:p>
          <a:p>
            <a:pPr marL="285750" indent="-285750">
              <a:buFont typeface="Arial" panose="020B0604020202020204" pitchFamily="34" charset="0"/>
              <a:buChar char="•"/>
            </a:pPr>
            <a:r>
              <a:rPr lang="en-US" sz="2000" dirty="0"/>
              <a:t>There are around 20000 people who have driven with both companies at least once. Only around 3000 of them have used Pink Cab more times than Yellow Cab.</a:t>
            </a:r>
          </a:p>
          <a:p>
            <a:endParaRPr lang="en-US" sz="2000" dirty="0"/>
          </a:p>
        </p:txBody>
      </p:sp>
    </p:spTree>
    <p:extLst>
      <p:ext uri="{BB962C8B-B14F-4D97-AF65-F5344CB8AC3E}">
        <p14:creationId xmlns:p14="http://schemas.microsoft.com/office/powerpoint/2010/main" val="170528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87086" y="79718"/>
            <a:ext cx="9521371" cy="707886"/>
          </a:xfrm>
          <a:prstGeom prst="rect">
            <a:avLst/>
          </a:prstGeom>
          <a:noFill/>
        </p:spPr>
        <p:txBody>
          <a:bodyPr wrap="square">
            <a:spAutoFit/>
          </a:bodyPr>
          <a:lstStyle/>
          <a:p>
            <a:r>
              <a:rPr lang="en-US" sz="4000" dirty="0">
                <a:solidFill>
                  <a:srgbClr val="FF6600"/>
                </a:solidFill>
              </a:rPr>
              <a:t>EDA Summary and recommendation</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sp>
        <p:nvSpPr>
          <p:cNvPr id="3" name="TextBox 2">
            <a:extLst>
              <a:ext uri="{FF2B5EF4-FFF2-40B4-BE49-F238E27FC236}">
                <a16:creationId xmlns:a16="http://schemas.microsoft.com/office/drawing/2014/main" id="{FE77B619-88DF-7DCA-627D-2F21FB72606D}"/>
              </a:ext>
            </a:extLst>
          </p:cNvPr>
          <p:cNvSpPr txBox="1"/>
          <p:nvPr/>
        </p:nvSpPr>
        <p:spPr>
          <a:xfrm>
            <a:off x="304800" y="1886857"/>
            <a:ext cx="10842171" cy="4708981"/>
          </a:xfrm>
          <a:prstGeom prst="rect">
            <a:avLst/>
          </a:prstGeom>
          <a:noFill/>
        </p:spPr>
        <p:txBody>
          <a:bodyPr wrap="square" rtlCol="0">
            <a:spAutoFit/>
          </a:bodyPr>
          <a:lstStyle/>
          <a:p>
            <a:r>
              <a:rPr lang="en-US" sz="2000" dirty="0"/>
              <a:t>Conclusions:</a:t>
            </a:r>
          </a:p>
          <a:p>
            <a:pPr marL="285750" indent="-285750">
              <a:buFont typeface="Arial" panose="020B0604020202020204" pitchFamily="34" charset="0"/>
              <a:buChar char="•"/>
            </a:pPr>
            <a:r>
              <a:rPr lang="en-US" sz="2000" b="1" dirty="0">
                <a:solidFill>
                  <a:srgbClr val="FF6600"/>
                </a:solidFill>
              </a:rPr>
              <a:t>Profit</a:t>
            </a:r>
            <a:r>
              <a:rPr lang="en-US" sz="2000" dirty="0"/>
              <a:t>: Yellow Cab gains more than 8 times bigger profit than the Pink Cab. It gains higher profit among all age groups, income groups, cities and genders and in all of the 19 cities from the analysis.</a:t>
            </a:r>
          </a:p>
          <a:p>
            <a:pPr marL="285750" indent="-285750">
              <a:buFont typeface="Arial" panose="020B0604020202020204" pitchFamily="34" charset="0"/>
              <a:buChar char="•"/>
            </a:pPr>
            <a:r>
              <a:rPr lang="en-US" sz="2000" b="1" dirty="0">
                <a:solidFill>
                  <a:srgbClr val="FF6600"/>
                </a:solidFill>
              </a:rPr>
              <a:t>Price per km</a:t>
            </a:r>
            <a:r>
              <a:rPr lang="en-US" sz="2000" dirty="0"/>
              <a:t>: In all of the 19 cities Yellow Cab has up to 60% higher price per km than the Pink Cab. It is more expensive than the Pink Cab in every city.</a:t>
            </a:r>
          </a:p>
          <a:p>
            <a:pPr marL="285750" indent="-285750">
              <a:buFont typeface="Arial" panose="020B0604020202020204" pitchFamily="34" charset="0"/>
              <a:buChar char="•"/>
            </a:pPr>
            <a:r>
              <a:rPr lang="en-US" sz="2000" b="1" dirty="0">
                <a:solidFill>
                  <a:srgbClr val="FF6600"/>
                </a:solidFill>
              </a:rPr>
              <a:t>Number of drives</a:t>
            </a:r>
            <a:r>
              <a:rPr lang="en-US" sz="2000" dirty="0"/>
              <a:t>: Out of 19 cities, Yellow Cab has greater number of drives in 15 of them and all together has more than  3 times higher number of rides. Pink Cab has greater number of drives than Yellow Cab in 4 of the cities. </a:t>
            </a:r>
          </a:p>
          <a:p>
            <a:pPr marL="285750" indent="-285750">
              <a:buFont typeface="Arial" panose="020B0604020202020204" pitchFamily="34" charset="0"/>
              <a:buChar char="•"/>
            </a:pPr>
            <a:r>
              <a:rPr lang="en-US" sz="2000" b="1" dirty="0">
                <a:solidFill>
                  <a:srgbClr val="FF6600"/>
                </a:solidFill>
              </a:rPr>
              <a:t>Customers</a:t>
            </a:r>
            <a:r>
              <a:rPr lang="en-US" sz="2000" dirty="0"/>
              <a:t>: Both companies have almost equal number of customers among all genders, income groups and age groups. Even though Pink Cab has greater number of unique customers in some cities, the number of drives those customers take is drastically lower than for the yellow cab.</a:t>
            </a:r>
          </a:p>
          <a:p>
            <a:pPr marL="285750" indent="-285750">
              <a:buFont typeface="Arial" panose="020B0604020202020204" pitchFamily="34" charset="0"/>
              <a:buChar char="•"/>
            </a:pPr>
            <a:r>
              <a:rPr lang="en-US" sz="2000" b="1" dirty="0">
                <a:solidFill>
                  <a:srgbClr val="FF6600"/>
                </a:solidFill>
              </a:rPr>
              <a:t>Customers who use both companies</a:t>
            </a:r>
            <a:r>
              <a:rPr lang="en-US" sz="2000" dirty="0"/>
              <a:t>:  There are around 20000 people who have driven with both companies at least once. Only around 3000 of them have used Pink cab more than Yellow cab.</a:t>
            </a:r>
          </a:p>
          <a:p>
            <a:endParaRPr lang="en-US" sz="2000" dirty="0"/>
          </a:p>
          <a:p>
            <a:r>
              <a:rPr lang="en-US" sz="2000" dirty="0"/>
              <a:t>The investment recommendation goes to the Yellow cab company</a:t>
            </a:r>
          </a:p>
        </p:txBody>
      </p:sp>
    </p:spTree>
    <p:extLst>
      <p:ext uri="{BB962C8B-B14F-4D97-AF65-F5344CB8AC3E}">
        <p14:creationId xmlns:p14="http://schemas.microsoft.com/office/powerpoint/2010/main" val="11984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874777" y="874775"/>
            <a:ext cx="6858000" cy="5108450"/>
          </a:xfrm>
          <a:solidFill>
            <a:srgbClr val="3B3B3B"/>
          </a:solidFill>
        </p:spPr>
        <p:txBody>
          <a:bodyPr vert="vert270" anchor="t" anchorCtr="0">
            <a:normAutofit/>
          </a:bodyPr>
          <a:lstStyle/>
          <a:p>
            <a:br>
              <a:rPr lang="en-US" sz="4400" dirty="0"/>
            </a:br>
            <a:br>
              <a:rPr lang="en-US" sz="4400" dirty="0"/>
            </a:br>
            <a:br>
              <a:rPr lang="en-US" sz="4400" dirty="0"/>
            </a:br>
            <a:endParaRPr lang="en-US" sz="4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0960290E-006E-1FB9-158F-25CD19E4AD69}"/>
              </a:ext>
            </a:extLst>
          </p:cNvPr>
          <p:cNvSpPr txBox="1"/>
          <p:nvPr/>
        </p:nvSpPr>
        <p:spPr>
          <a:xfrm>
            <a:off x="304800" y="243841"/>
            <a:ext cx="4340352" cy="707886"/>
          </a:xfrm>
          <a:prstGeom prst="rect">
            <a:avLst/>
          </a:prstGeom>
          <a:noFill/>
        </p:spPr>
        <p:txBody>
          <a:bodyPr wrap="square" rtlCol="0">
            <a:spAutoFit/>
          </a:bodyPr>
          <a:lstStyle/>
          <a:p>
            <a:r>
              <a:rPr lang="en-US" sz="4000" dirty="0">
                <a:solidFill>
                  <a:srgbClr val="FF6600"/>
                </a:solidFill>
              </a:rPr>
              <a:t>Executive Summary</a:t>
            </a:r>
            <a:endParaRPr lang="en-US" sz="4000" dirty="0"/>
          </a:p>
        </p:txBody>
      </p:sp>
      <p:sp>
        <p:nvSpPr>
          <p:cNvPr id="10" name="TextBox 9">
            <a:extLst>
              <a:ext uri="{FF2B5EF4-FFF2-40B4-BE49-F238E27FC236}">
                <a16:creationId xmlns:a16="http://schemas.microsoft.com/office/drawing/2014/main" id="{FDFF6D9F-9235-EE29-3DF7-7755E0111D3F}"/>
              </a:ext>
            </a:extLst>
          </p:cNvPr>
          <p:cNvSpPr txBox="1"/>
          <p:nvPr/>
        </p:nvSpPr>
        <p:spPr>
          <a:xfrm>
            <a:off x="465038" y="1653423"/>
            <a:ext cx="4180114" cy="2677656"/>
          </a:xfrm>
          <a:prstGeom prst="rect">
            <a:avLst/>
          </a:prstGeom>
          <a:noFill/>
        </p:spPr>
        <p:txBody>
          <a:bodyPr wrap="square" rtlCol="0">
            <a:spAutoFit/>
          </a:bodyPr>
          <a:lstStyle/>
          <a:p>
            <a:r>
              <a:rPr lang="en-US" sz="2400" b="0" i="0" dirty="0">
                <a:solidFill>
                  <a:schemeClr val="bg1"/>
                </a:solidFill>
                <a:effectLst/>
                <a:latin typeface="Lato Extended"/>
              </a:rPr>
              <a:t>XYZ, a private firm in US, is planning for an investment in Cab industry and as per their Go-to-Market(G2M) strategy they want to understand the market before taking final decision.</a:t>
            </a:r>
            <a:endParaRPr lang="en-US" sz="2400" dirty="0">
              <a:solidFill>
                <a:schemeClr val="bg1"/>
              </a:solidFill>
            </a:endParaRPr>
          </a:p>
        </p:txBody>
      </p:sp>
      <p:sp>
        <p:nvSpPr>
          <p:cNvPr id="11" name="TextBox 10">
            <a:extLst>
              <a:ext uri="{FF2B5EF4-FFF2-40B4-BE49-F238E27FC236}">
                <a16:creationId xmlns:a16="http://schemas.microsoft.com/office/drawing/2014/main" id="{EF4733A6-DBFA-67C6-8597-D4D237CD3D57}"/>
              </a:ext>
            </a:extLst>
          </p:cNvPr>
          <p:cNvSpPr txBox="1"/>
          <p:nvPr/>
        </p:nvSpPr>
        <p:spPr>
          <a:xfrm>
            <a:off x="6140122" y="1468757"/>
            <a:ext cx="4963886" cy="2862322"/>
          </a:xfrm>
          <a:prstGeom prst="rect">
            <a:avLst/>
          </a:prstGeom>
          <a:noFill/>
        </p:spPr>
        <p:txBody>
          <a:bodyPr wrap="square" rtlCol="0">
            <a:spAutoFit/>
          </a:bodyPr>
          <a:lstStyle/>
          <a:p>
            <a:r>
              <a:rPr lang="en-US" sz="2000" dirty="0"/>
              <a:t>Task:</a:t>
            </a:r>
          </a:p>
          <a:p>
            <a:r>
              <a:rPr lang="en-US" sz="2000" dirty="0"/>
              <a:t>perform data analysis and provide insights to XYZ in order to help them with best investment possible.</a:t>
            </a:r>
          </a:p>
          <a:p>
            <a:r>
              <a:rPr lang="en-US" sz="2000" dirty="0"/>
              <a:t>Data concerning two companies, Pink Cab and Yellow Cab, were given in order to compare their business and at the end, give recommendation in which company should XYZ invest in.</a:t>
            </a:r>
          </a:p>
        </p:txBody>
      </p:sp>
    </p:spTree>
    <p:extLst>
      <p:ext uri="{BB962C8B-B14F-4D97-AF65-F5344CB8AC3E}">
        <p14:creationId xmlns:p14="http://schemas.microsoft.com/office/powerpoint/2010/main" val="212265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874777" y="874775"/>
            <a:ext cx="6858000" cy="5108450"/>
          </a:xfrm>
          <a:solidFill>
            <a:srgbClr val="3B3B3B"/>
          </a:solidFill>
        </p:spPr>
        <p:txBody>
          <a:bodyPr vert="vert270" anchor="t" anchorCtr="0">
            <a:normAutofit/>
          </a:bodyPr>
          <a:lstStyle/>
          <a:p>
            <a:br>
              <a:rPr lang="en-US" sz="4400" dirty="0"/>
            </a:br>
            <a:br>
              <a:rPr lang="en-US" sz="4400" dirty="0"/>
            </a:br>
            <a:br>
              <a:rPr lang="en-US" sz="4400" dirty="0"/>
            </a:br>
            <a:endParaRPr lang="en-US" sz="4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0960290E-006E-1FB9-158F-25CD19E4AD69}"/>
              </a:ext>
            </a:extLst>
          </p:cNvPr>
          <p:cNvSpPr txBox="1"/>
          <p:nvPr/>
        </p:nvSpPr>
        <p:spPr>
          <a:xfrm>
            <a:off x="304800" y="243841"/>
            <a:ext cx="4340352" cy="1323439"/>
          </a:xfrm>
          <a:prstGeom prst="rect">
            <a:avLst/>
          </a:prstGeom>
          <a:noFill/>
        </p:spPr>
        <p:txBody>
          <a:bodyPr wrap="square" rtlCol="0">
            <a:spAutoFit/>
          </a:bodyPr>
          <a:lstStyle/>
          <a:p>
            <a:r>
              <a:rPr lang="en-US" sz="4000" dirty="0">
                <a:solidFill>
                  <a:srgbClr val="FF6600"/>
                </a:solidFill>
              </a:rPr>
              <a:t>Problem Statement</a:t>
            </a:r>
          </a:p>
          <a:p>
            <a:r>
              <a:rPr lang="en-US" sz="4000" dirty="0">
                <a:solidFill>
                  <a:srgbClr val="FF6600"/>
                </a:solidFill>
              </a:rPr>
              <a:t>And Approach</a:t>
            </a:r>
            <a:endParaRPr lang="en-US" sz="4000" dirty="0"/>
          </a:p>
        </p:txBody>
      </p:sp>
      <p:sp>
        <p:nvSpPr>
          <p:cNvPr id="10" name="TextBox 9">
            <a:extLst>
              <a:ext uri="{FF2B5EF4-FFF2-40B4-BE49-F238E27FC236}">
                <a16:creationId xmlns:a16="http://schemas.microsoft.com/office/drawing/2014/main" id="{FDFF6D9F-9235-EE29-3DF7-7755E0111D3F}"/>
              </a:ext>
            </a:extLst>
          </p:cNvPr>
          <p:cNvSpPr txBox="1"/>
          <p:nvPr/>
        </p:nvSpPr>
        <p:spPr>
          <a:xfrm>
            <a:off x="465038" y="1873849"/>
            <a:ext cx="4180114" cy="1938992"/>
          </a:xfrm>
          <a:prstGeom prst="rect">
            <a:avLst/>
          </a:prstGeom>
          <a:noFill/>
        </p:spPr>
        <p:txBody>
          <a:bodyPr wrap="square" rtlCol="0">
            <a:spAutoFit/>
          </a:bodyPr>
          <a:lstStyle/>
          <a:p>
            <a:r>
              <a:rPr lang="en-US" sz="2400" dirty="0">
                <a:solidFill>
                  <a:schemeClr val="bg1"/>
                </a:solidFill>
              </a:rPr>
              <a:t>4 main data sources:</a:t>
            </a:r>
          </a:p>
          <a:p>
            <a:pPr marL="342900" indent="-342900">
              <a:buFont typeface="Arial" panose="020B0604020202020204" pitchFamily="34" charset="0"/>
              <a:buChar char="•"/>
            </a:pPr>
            <a:r>
              <a:rPr lang="en-US" sz="2400" dirty="0">
                <a:solidFill>
                  <a:schemeClr val="bg1"/>
                </a:solidFill>
              </a:rPr>
              <a:t>Cab_Data.csv</a:t>
            </a:r>
          </a:p>
          <a:p>
            <a:pPr marL="342900" indent="-342900">
              <a:buFont typeface="Arial" panose="020B0604020202020204" pitchFamily="34" charset="0"/>
              <a:buChar char="•"/>
            </a:pPr>
            <a:r>
              <a:rPr lang="en-US" sz="2400" dirty="0">
                <a:solidFill>
                  <a:schemeClr val="bg1"/>
                </a:solidFill>
              </a:rPr>
              <a:t>Customer_ID.csv</a:t>
            </a:r>
          </a:p>
          <a:p>
            <a:pPr marL="342900" indent="-342900">
              <a:buFont typeface="Arial" panose="020B0604020202020204" pitchFamily="34" charset="0"/>
              <a:buChar char="•"/>
            </a:pPr>
            <a:r>
              <a:rPr lang="en-US" sz="2400" dirty="0">
                <a:solidFill>
                  <a:schemeClr val="bg1"/>
                </a:solidFill>
              </a:rPr>
              <a:t>City.csv</a:t>
            </a:r>
          </a:p>
          <a:p>
            <a:pPr marL="342900" indent="-342900">
              <a:buFont typeface="Arial" panose="020B0604020202020204" pitchFamily="34" charset="0"/>
              <a:buChar char="•"/>
            </a:pPr>
            <a:r>
              <a:rPr lang="en-US" sz="2400" dirty="0">
                <a:solidFill>
                  <a:schemeClr val="bg1"/>
                </a:solidFill>
              </a:rPr>
              <a:t>Transaction_ID.csv</a:t>
            </a:r>
          </a:p>
        </p:txBody>
      </p:sp>
      <p:sp>
        <p:nvSpPr>
          <p:cNvPr id="5" name="TextBox 4">
            <a:extLst>
              <a:ext uri="{FF2B5EF4-FFF2-40B4-BE49-F238E27FC236}">
                <a16:creationId xmlns:a16="http://schemas.microsoft.com/office/drawing/2014/main" id="{E51563F1-4A1E-BF43-153F-65CB5390A2DF}"/>
              </a:ext>
            </a:extLst>
          </p:cNvPr>
          <p:cNvSpPr txBox="1"/>
          <p:nvPr/>
        </p:nvSpPr>
        <p:spPr>
          <a:xfrm>
            <a:off x="465038" y="4281816"/>
            <a:ext cx="4180114" cy="1200329"/>
          </a:xfrm>
          <a:prstGeom prst="rect">
            <a:avLst/>
          </a:prstGeom>
          <a:noFill/>
        </p:spPr>
        <p:txBody>
          <a:bodyPr wrap="square" rtlCol="0">
            <a:spAutoFit/>
          </a:bodyPr>
          <a:lstStyle/>
          <a:p>
            <a:r>
              <a:rPr lang="en-US" sz="2400" dirty="0">
                <a:solidFill>
                  <a:schemeClr val="bg1"/>
                </a:solidFill>
              </a:rPr>
              <a:t>External data source:</a:t>
            </a:r>
          </a:p>
          <a:p>
            <a:pPr marL="342900" indent="-342900">
              <a:buFont typeface="Arial" panose="020B0604020202020204" pitchFamily="34" charset="0"/>
              <a:buChar char="•"/>
            </a:pPr>
            <a:r>
              <a:rPr lang="en-US" sz="2400" dirty="0">
                <a:solidFill>
                  <a:schemeClr val="bg1"/>
                </a:solidFill>
              </a:rPr>
              <a:t>US Holiday Dates (2004-2021).csv</a:t>
            </a:r>
          </a:p>
        </p:txBody>
      </p:sp>
      <p:sp>
        <p:nvSpPr>
          <p:cNvPr id="6" name="TextBox 5">
            <a:extLst>
              <a:ext uri="{FF2B5EF4-FFF2-40B4-BE49-F238E27FC236}">
                <a16:creationId xmlns:a16="http://schemas.microsoft.com/office/drawing/2014/main" id="{DAB9F029-1FF7-09C7-0CFB-24AB026CDC26}"/>
              </a:ext>
            </a:extLst>
          </p:cNvPr>
          <p:cNvSpPr txBox="1"/>
          <p:nvPr/>
        </p:nvSpPr>
        <p:spPr>
          <a:xfrm>
            <a:off x="5573488" y="402691"/>
            <a:ext cx="5718629" cy="3170099"/>
          </a:xfrm>
          <a:prstGeom prst="rect">
            <a:avLst/>
          </a:prstGeom>
          <a:noFill/>
        </p:spPr>
        <p:txBody>
          <a:bodyPr wrap="square" rtlCol="0">
            <a:spAutoFit/>
          </a:bodyPr>
          <a:lstStyle/>
          <a:p>
            <a:r>
              <a:rPr lang="en-US" sz="2000" dirty="0"/>
              <a:t>Analysis preparation:</a:t>
            </a:r>
          </a:p>
          <a:p>
            <a:pPr marL="285750" indent="-285750">
              <a:buFont typeface="Arial" panose="020B0604020202020204" pitchFamily="34" charset="0"/>
              <a:buChar char="•"/>
            </a:pPr>
            <a:r>
              <a:rPr lang="en-US" sz="2000" dirty="0"/>
              <a:t>Separate analysis of each dataset and making sure we understand the data in it</a:t>
            </a:r>
          </a:p>
          <a:p>
            <a:pPr marL="285750" indent="-285750">
              <a:buFont typeface="Arial" panose="020B0604020202020204" pitchFamily="34" charset="0"/>
              <a:buChar char="•"/>
            </a:pPr>
            <a:r>
              <a:rPr lang="en-US" sz="2000" dirty="0"/>
              <a:t>Data cleaning  - removing unnecessary columns, checking if there are no misspellings or illogical values like negative price etc.</a:t>
            </a:r>
          </a:p>
          <a:p>
            <a:pPr marL="285750" indent="-285750">
              <a:buFont typeface="Arial" panose="020B0604020202020204" pitchFamily="34" charset="0"/>
              <a:buChar char="•"/>
            </a:pPr>
            <a:r>
              <a:rPr lang="en-US" sz="2000" dirty="0"/>
              <a:t>Creating additional columns (age groups from age column, income groups from income column </a:t>
            </a:r>
            <a:r>
              <a:rPr lang="en-US" sz="2000" dirty="0" err="1"/>
              <a:t>etc</a:t>
            </a:r>
            <a:r>
              <a:rPr lang="en-US" sz="2000" dirty="0"/>
              <a:t>)</a:t>
            </a:r>
          </a:p>
          <a:p>
            <a:pPr marL="285750" indent="-285750">
              <a:buFont typeface="Arial" panose="020B0604020202020204" pitchFamily="34" charset="0"/>
              <a:buChar char="•"/>
            </a:pPr>
            <a:r>
              <a:rPr lang="en-US" sz="2000" dirty="0"/>
              <a:t>Combining csv files and creating master dataset which will be used for further data analysis</a:t>
            </a:r>
          </a:p>
        </p:txBody>
      </p:sp>
      <p:sp>
        <p:nvSpPr>
          <p:cNvPr id="12" name="TextBox 11">
            <a:extLst>
              <a:ext uri="{FF2B5EF4-FFF2-40B4-BE49-F238E27FC236}">
                <a16:creationId xmlns:a16="http://schemas.microsoft.com/office/drawing/2014/main" id="{81D5C451-732D-5376-07E8-4C344250E24F}"/>
              </a:ext>
            </a:extLst>
          </p:cNvPr>
          <p:cNvSpPr txBox="1"/>
          <p:nvPr/>
        </p:nvSpPr>
        <p:spPr>
          <a:xfrm>
            <a:off x="5602519" y="4114118"/>
            <a:ext cx="5718629" cy="2246769"/>
          </a:xfrm>
          <a:prstGeom prst="rect">
            <a:avLst/>
          </a:prstGeom>
          <a:noFill/>
        </p:spPr>
        <p:txBody>
          <a:bodyPr wrap="square" rtlCol="0">
            <a:spAutoFit/>
          </a:bodyPr>
          <a:lstStyle/>
          <a:p>
            <a:r>
              <a:rPr lang="en-US" sz="2000" dirty="0"/>
              <a:t>Analysis preparation results:</a:t>
            </a:r>
          </a:p>
          <a:p>
            <a:pPr marL="285750" indent="-285750">
              <a:buFont typeface="Arial" panose="020B0604020202020204" pitchFamily="34" charset="0"/>
              <a:buChar char="•"/>
            </a:pPr>
            <a:r>
              <a:rPr lang="en-US" sz="2000" dirty="0"/>
              <a:t>No duplicated values were detected</a:t>
            </a:r>
          </a:p>
          <a:p>
            <a:pPr marL="285750" indent="-285750">
              <a:buFont typeface="Arial" panose="020B0604020202020204" pitchFamily="34" charset="0"/>
              <a:buChar char="•"/>
            </a:pPr>
            <a:r>
              <a:rPr lang="en-US" sz="2000" dirty="0"/>
              <a:t>No outliers were detected</a:t>
            </a:r>
          </a:p>
          <a:p>
            <a:pPr marL="285750" indent="-285750">
              <a:buFont typeface="Arial" panose="020B0604020202020204" pitchFamily="34" charset="0"/>
              <a:buChar char="•"/>
            </a:pPr>
            <a:r>
              <a:rPr lang="en-US" sz="2000" dirty="0"/>
              <a:t>Transaction_ID.csv contains transactions that did not appear in the main </a:t>
            </a:r>
            <a:r>
              <a:rPr lang="en-US" sz="2000" dirty="0" err="1"/>
              <a:t>Cab_Data</a:t>
            </a:r>
            <a:r>
              <a:rPr lang="en-US" sz="2000" dirty="0"/>
              <a:t> csv file – we lost over 80000 transaction due to incompletion of Cab_Data.csv file</a:t>
            </a:r>
          </a:p>
        </p:txBody>
      </p:sp>
    </p:spTree>
    <p:extLst>
      <p:ext uri="{BB962C8B-B14F-4D97-AF65-F5344CB8AC3E}">
        <p14:creationId xmlns:p14="http://schemas.microsoft.com/office/powerpoint/2010/main" val="44632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sp>
        <p:nvSpPr>
          <p:cNvPr id="9" name="TextBox 8">
            <a:extLst>
              <a:ext uri="{FF2B5EF4-FFF2-40B4-BE49-F238E27FC236}">
                <a16:creationId xmlns:a16="http://schemas.microsoft.com/office/drawing/2014/main" id="{383238B8-35BE-9878-A9AB-8F1D95638267}"/>
              </a:ext>
            </a:extLst>
          </p:cNvPr>
          <p:cNvSpPr txBox="1"/>
          <p:nvPr/>
        </p:nvSpPr>
        <p:spPr>
          <a:xfrm>
            <a:off x="101599" y="74895"/>
            <a:ext cx="8069943" cy="707886"/>
          </a:xfrm>
          <a:prstGeom prst="rect">
            <a:avLst/>
          </a:prstGeom>
          <a:noFill/>
        </p:spPr>
        <p:txBody>
          <a:bodyPr wrap="square">
            <a:spAutoFit/>
          </a:bodyPr>
          <a:lstStyle/>
          <a:p>
            <a:r>
              <a:rPr lang="en-US" sz="4000" dirty="0">
                <a:solidFill>
                  <a:srgbClr val="FF6600"/>
                </a:solidFill>
              </a:rPr>
              <a:t>EDA – Overall business comparison</a:t>
            </a:r>
            <a:endParaRPr lang="en-US" sz="4000" dirty="0"/>
          </a:p>
        </p:txBody>
      </p:sp>
      <p:graphicFrame>
        <p:nvGraphicFramePr>
          <p:cNvPr id="10" name="Table 10">
            <a:extLst>
              <a:ext uri="{FF2B5EF4-FFF2-40B4-BE49-F238E27FC236}">
                <a16:creationId xmlns:a16="http://schemas.microsoft.com/office/drawing/2014/main" id="{C0D70D61-64ED-7637-C2EC-8D2408D2F731}"/>
              </a:ext>
            </a:extLst>
          </p:cNvPr>
          <p:cNvGraphicFramePr>
            <a:graphicFrameLocks noGrp="1"/>
          </p:cNvGraphicFramePr>
          <p:nvPr>
            <p:extLst>
              <p:ext uri="{D42A27DB-BD31-4B8C-83A1-F6EECF244321}">
                <p14:modId xmlns:p14="http://schemas.microsoft.com/office/powerpoint/2010/main" val="2982476918"/>
              </p:ext>
            </p:extLst>
          </p:nvPr>
        </p:nvGraphicFramePr>
        <p:xfrm>
          <a:off x="1832431" y="4582891"/>
          <a:ext cx="9601200" cy="1828800"/>
        </p:xfrm>
        <a:graphic>
          <a:graphicData uri="http://schemas.openxmlformats.org/drawingml/2006/table">
            <a:tbl>
              <a:tblPr firstRow="1" bandRow="1">
                <a:tableStyleId>{21E4AEA4-8DFA-4A89-87EB-49C32662AFE0}</a:tableStyleId>
              </a:tblPr>
              <a:tblGrid>
                <a:gridCol w="1371600">
                  <a:extLst>
                    <a:ext uri="{9D8B030D-6E8A-4147-A177-3AD203B41FA5}">
                      <a16:colId xmlns:a16="http://schemas.microsoft.com/office/drawing/2014/main" val="3696906853"/>
                    </a:ext>
                  </a:extLst>
                </a:gridCol>
                <a:gridCol w="1371600">
                  <a:extLst>
                    <a:ext uri="{9D8B030D-6E8A-4147-A177-3AD203B41FA5}">
                      <a16:colId xmlns:a16="http://schemas.microsoft.com/office/drawing/2014/main" val="4250494794"/>
                    </a:ext>
                  </a:extLst>
                </a:gridCol>
                <a:gridCol w="1371600">
                  <a:extLst>
                    <a:ext uri="{9D8B030D-6E8A-4147-A177-3AD203B41FA5}">
                      <a16:colId xmlns:a16="http://schemas.microsoft.com/office/drawing/2014/main" val="3345329568"/>
                    </a:ext>
                  </a:extLst>
                </a:gridCol>
                <a:gridCol w="1371600">
                  <a:extLst>
                    <a:ext uri="{9D8B030D-6E8A-4147-A177-3AD203B41FA5}">
                      <a16:colId xmlns:a16="http://schemas.microsoft.com/office/drawing/2014/main" val="1086549364"/>
                    </a:ext>
                  </a:extLst>
                </a:gridCol>
                <a:gridCol w="1371600">
                  <a:extLst>
                    <a:ext uri="{9D8B030D-6E8A-4147-A177-3AD203B41FA5}">
                      <a16:colId xmlns:a16="http://schemas.microsoft.com/office/drawing/2014/main" val="344137510"/>
                    </a:ext>
                  </a:extLst>
                </a:gridCol>
                <a:gridCol w="1371600">
                  <a:extLst>
                    <a:ext uri="{9D8B030D-6E8A-4147-A177-3AD203B41FA5}">
                      <a16:colId xmlns:a16="http://schemas.microsoft.com/office/drawing/2014/main" val="980349668"/>
                    </a:ext>
                  </a:extLst>
                </a:gridCol>
                <a:gridCol w="1371600">
                  <a:extLst>
                    <a:ext uri="{9D8B030D-6E8A-4147-A177-3AD203B41FA5}">
                      <a16:colId xmlns:a16="http://schemas.microsoft.com/office/drawing/2014/main" val="1306848440"/>
                    </a:ext>
                  </a:extLst>
                </a:gridCol>
              </a:tblGrid>
              <a:tr h="457200">
                <a:tc>
                  <a:txBody>
                    <a:bodyPr/>
                    <a:lstStyle/>
                    <a:p>
                      <a:r>
                        <a:rPr lang="en-US" dirty="0"/>
                        <a:t>Company</a:t>
                      </a:r>
                    </a:p>
                  </a:txBody>
                  <a:tcPr/>
                </a:tc>
                <a:tc>
                  <a:txBody>
                    <a:bodyPr/>
                    <a:lstStyle/>
                    <a:p>
                      <a:r>
                        <a:rPr lang="en-US" dirty="0"/>
                        <a:t>Profit</a:t>
                      </a:r>
                    </a:p>
                  </a:txBody>
                  <a:tcPr/>
                </a:tc>
                <a:tc>
                  <a:txBody>
                    <a:bodyPr/>
                    <a:lstStyle/>
                    <a:p>
                      <a:r>
                        <a:rPr lang="en-US" dirty="0"/>
                        <a:t>Number of drives</a:t>
                      </a:r>
                    </a:p>
                  </a:txBody>
                  <a:tcPr/>
                </a:tc>
                <a:tc>
                  <a:txBody>
                    <a:bodyPr/>
                    <a:lstStyle/>
                    <a:p>
                      <a:r>
                        <a:rPr lang="en-US" dirty="0"/>
                        <a:t>Number of unique customers</a:t>
                      </a:r>
                    </a:p>
                  </a:txBody>
                  <a:tcPr/>
                </a:tc>
                <a:tc>
                  <a:txBody>
                    <a:bodyPr/>
                    <a:lstStyle/>
                    <a:p>
                      <a:r>
                        <a:rPr lang="en-US" dirty="0"/>
                        <a:t>Average cost per km</a:t>
                      </a:r>
                    </a:p>
                  </a:txBody>
                  <a:tcPr/>
                </a:tc>
                <a:tc>
                  <a:txBody>
                    <a:bodyPr/>
                    <a:lstStyle/>
                    <a:p>
                      <a:r>
                        <a:rPr lang="en-US" dirty="0"/>
                        <a:t>Average profit per km</a:t>
                      </a:r>
                    </a:p>
                  </a:txBody>
                  <a:tcPr/>
                </a:tc>
                <a:tc>
                  <a:txBody>
                    <a:bodyPr/>
                    <a:lstStyle/>
                    <a:p>
                      <a:r>
                        <a:rPr lang="en-US" dirty="0"/>
                        <a:t>Average price per km</a:t>
                      </a:r>
                    </a:p>
                  </a:txBody>
                  <a:tcPr/>
                </a:tc>
                <a:extLst>
                  <a:ext uri="{0D108BD9-81ED-4DB2-BD59-A6C34878D82A}">
                    <a16:rowId xmlns:a16="http://schemas.microsoft.com/office/drawing/2014/main" val="851940496"/>
                  </a:ext>
                </a:extLst>
              </a:tr>
              <a:tr h="457200">
                <a:tc>
                  <a:txBody>
                    <a:bodyPr/>
                    <a:lstStyle/>
                    <a:p>
                      <a:r>
                        <a:rPr lang="en-US" dirty="0"/>
                        <a:t>Pink Cab</a:t>
                      </a:r>
                    </a:p>
                  </a:txBody>
                  <a:tcPr/>
                </a:tc>
                <a:tc>
                  <a:txBody>
                    <a:bodyPr/>
                    <a:lstStyle/>
                    <a:p>
                      <a:r>
                        <a:rPr lang="en-US" sz="1800" b="0" kern="1200" dirty="0">
                          <a:solidFill>
                            <a:schemeClr val="dk1"/>
                          </a:solidFill>
                          <a:effectLst/>
                        </a:rPr>
                        <a:t>5,307,328</a:t>
                      </a:r>
                      <a:endParaRPr lang="en-US" dirty="0"/>
                    </a:p>
                  </a:txBody>
                  <a:tcPr/>
                </a:tc>
                <a:tc>
                  <a:txBody>
                    <a:bodyPr/>
                    <a:lstStyle/>
                    <a:p>
                      <a:r>
                        <a:rPr lang="en-US" sz="1800" b="0" kern="1200" dirty="0">
                          <a:solidFill>
                            <a:schemeClr val="dk1"/>
                          </a:solidFill>
                          <a:effectLst/>
                        </a:rPr>
                        <a:t>84,711</a:t>
                      </a:r>
                      <a:endParaRPr lang="en-US" dirty="0"/>
                    </a:p>
                  </a:txBody>
                  <a:tcPr/>
                </a:tc>
                <a:tc>
                  <a:txBody>
                    <a:bodyPr/>
                    <a:lstStyle/>
                    <a:p>
                      <a:pPr algn="r" fontAlgn="ctr"/>
                      <a:r>
                        <a:rPr lang="en-US" dirty="0">
                          <a:effectLst/>
                        </a:rPr>
                        <a:t>32,330</a:t>
                      </a:r>
                    </a:p>
                  </a:txBody>
                  <a:tcPr anchor="ctr"/>
                </a:tc>
                <a:tc>
                  <a:txBody>
                    <a:bodyPr/>
                    <a:lstStyle/>
                    <a:p>
                      <a:r>
                        <a:rPr lang="en-US" dirty="0"/>
                        <a:t>11.00</a:t>
                      </a:r>
                    </a:p>
                  </a:txBody>
                  <a:tcPr/>
                </a:tc>
                <a:tc>
                  <a:txBody>
                    <a:bodyPr/>
                    <a:lstStyle/>
                    <a:p>
                      <a:r>
                        <a:rPr lang="en-US" dirty="0"/>
                        <a:t>2.777</a:t>
                      </a:r>
                    </a:p>
                  </a:txBody>
                  <a:tcPr/>
                </a:tc>
                <a:tc>
                  <a:txBody>
                    <a:bodyPr/>
                    <a:lstStyle/>
                    <a:p>
                      <a:r>
                        <a:rPr lang="en-US" dirty="0"/>
                        <a:t>13.777</a:t>
                      </a:r>
                    </a:p>
                  </a:txBody>
                  <a:tcPr/>
                </a:tc>
                <a:extLst>
                  <a:ext uri="{0D108BD9-81ED-4DB2-BD59-A6C34878D82A}">
                    <a16:rowId xmlns:a16="http://schemas.microsoft.com/office/drawing/2014/main" val="3810140255"/>
                  </a:ext>
                </a:extLst>
              </a:tr>
              <a:tr h="457200">
                <a:tc>
                  <a:txBody>
                    <a:bodyPr/>
                    <a:lstStyle/>
                    <a:p>
                      <a:r>
                        <a:rPr lang="en-US" dirty="0"/>
                        <a:t>Yellow Cab</a:t>
                      </a:r>
                    </a:p>
                  </a:txBody>
                  <a:tcPr/>
                </a:tc>
                <a:tc>
                  <a:txBody>
                    <a:bodyPr/>
                    <a:lstStyle/>
                    <a:p>
                      <a:r>
                        <a:rPr lang="en-US" sz="1800" b="0" kern="1200" dirty="0">
                          <a:solidFill>
                            <a:schemeClr val="dk1"/>
                          </a:solidFill>
                          <a:effectLst/>
                        </a:rPr>
                        <a:t>44,020,373</a:t>
                      </a:r>
                      <a:endParaRPr lang="en-US" dirty="0"/>
                    </a:p>
                  </a:txBody>
                  <a:tcPr/>
                </a:tc>
                <a:tc>
                  <a:txBody>
                    <a:bodyPr/>
                    <a:lstStyle/>
                    <a:p>
                      <a:r>
                        <a:rPr lang="en-US" sz="1800" b="0" kern="1200" dirty="0">
                          <a:solidFill>
                            <a:schemeClr val="dk1"/>
                          </a:solidFill>
                          <a:effectLst/>
                        </a:rPr>
                        <a:t>274,681</a:t>
                      </a:r>
                      <a:endParaRPr lang="en-US" dirty="0"/>
                    </a:p>
                  </a:txBody>
                  <a:tcPr/>
                </a:tc>
                <a:tc>
                  <a:txBody>
                    <a:bodyPr/>
                    <a:lstStyle/>
                    <a:p>
                      <a:r>
                        <a:rPr lang="en-US" dirty="0"/>
                        <a:t>          39,896</a:t>
                      </a:r>
                    </a:p>
                  </a:txBody>
                  <a:tcPr/>
                </a:tc>
                <a:tc>
                  <a:txBody>
                    <a:bodyPr/>
                    <a:lstStyle/>
                    <a:p>
                      <a:r>
                        <a:rPr lang="en-US" dirty="0"/>
                        <a:t>13.2</a:t>
                      </a:r>
                    </a:p>
                  </a:txBody>
                  <a:tcPr/>
                </a:tc>
                <a:tc>
                  <a:txBody>
                    <a:bodyPr/>
                    <a:lstStyle/>
                    <a:p>
                      <a:r>
                        <a:rPr lang="en-US" dirty="0"/>
                        <a:t>7.101</a:t>
                      </a:r>
                    </a:p>
                  </a:txBody>
                  <a:tcPr/>
                </a:tc>
                <a:tc>
                  <a:txBody>
                    <a:bodyPr/>
                    <a:lstStyle/>
                    <a:p>
                      <a:r>
                        <a:rPr lang="en-US" dirty="0"/>
                        <a:t>20.301</a:t>
                      </a:r>
                    </a:p>
                  </a:txBody>
                  <a:tcPr/>
                </a:tc>
                <a:extLst>
                  <a:ext uri="{0D108BD9-81ED-4DB2-BD59-A6C34878D82A}">
                    <a16:rowId xmlns:a16="http://schemas.microsoft.com/office/drawing/2014/main" val="2553074103"/>
                  </a:ext>
                </a:extLst>
              </a:tr>
            </a:tbl>
          </a:graphicData>
        </a:graphic>
      </p:graphicFrame>
      <p:sp>
        <p:nvSpPr>
          <p:cNvPr id="11" name="TextBox 10">
            <a:extLst>
              <a:ext uri="{FF2B5EF4-FFF2-40B4-BE49-F238E27FC236}">
                <a16:creationId xmlns:a16="http://schemas.microsoft.com/office/drawing/2014/main" id="{C2F15480-9184-68F6-F708-7EDAAFB1FB8F}"/>
              </a:ext>
            </a:extLst>
          </p:cNvPr>
          <p:cNvSpPr txBox="1"/>
          <p:nvPr/>
        </p:nvSpPr>
        <p:spPr>
          <a:xfrm>
            <a:off x="381003" y="1997839"/>
            <a:ext cx="5177968" cy="3170099"/>
          </a:xfrm>
          <a:prstGeom prst="rect">
            <a:avLst/>
          </a:prstGeom>
          <a:noFill/>
        </p:spPr>
        <p:txBody>
          <a:bodyPr wrap="square" rtlCol="0">
            <a:spAutoFit/>
          </a:bodyPr>
          <a:lstStyle/>
          <a:p>
            <a:r>
              <a:rPr lang="en-US" sz="2000" dirty="0"/>
              <a:t>Yellow Cab: </a:t>
            </a:r>
          </a:p>
          <a:p>
            <a:r>
              <a:rPr lang="en-US" sz="2000" dirty="0"/>
              <a:t>	-has 8.3 times bigger profit</a:t>
            </a:r>
          </a:p>
          <a:p>
            <a:r>
              <a:rPr lang="en-US" sz="2000" dirty="0"/>
              <a:t>	-has 3.2 times greater number of drives</a:t>
            </a:r>
          </a:p>
          <a:p>
            <a:r>
              <a:rPr lang="en-US" sz="2000" dirty="0"/>
              <a:t>	-has 2.6 times higher profit per km</a:t>
            </a:r>
          </a:p>
          <a:p>
            <a:r>
              <a:rPr lang="en-US" sz="2000" dirty="0"/>
              <a:t>	-has  23% higher number of customers</a:t>
            </a:r>
          </a:p>
          <a:p>
            <a:endParaRPr lang="en-US" sz="2000" dirty="0"/>
          </a:p>
          <a:p>
            <a:endParaRPr lang="en-US" sz="2000" dirty="0"/>
          </a:p>
          <a:p>
            <a:endParaRPr lang="en-US" sz="2000" dirty="0"/>
          </a:p>
          <a:p>
            <a:endParaRPr lang="en-US" sz="2000" dirty="0"/>
          </a:p>
          <a:p>
            <a:endParaRPr lang="en-US" sz="2000" dirty="0"/>
          </a:p>
        </p:txBody>
      </p:sp>
      <p:sp>
        <p:nvSpPr>
          <p:cNvPr id="12" name="TextBox 11">
            <a:extLst>
              <a:ext uri="{FF2B5EF4-FFF2-40B4-BE49-F238E27FC236}">
                <a16:creationId xmlns:a16="http://schemas.microsoft.com/office/drawing/2014/main" id="{8ABC3E4C-B4FA-FAEA-AF77-88A50FB51696}"/>
              </a:ext>
            </a:extLst>
          </p:cNvPr>
          <p:cNvSpPr txBox="1"/>
          <p:nvPr/>
        </p:nvSpPr>
        <p:spPr>
          <a:xfrm>
            <a:off x="6982011" y="1997839"/>
            <a:ext cx="4745851" cy="1323439"/>
          </a:xfrm>
          <a:prstGeom prst="rect">
            <a:avLst/>
          </a:prstGeom>
          <a:noFill/>
        </p:spPr>
        <p:txBody>
          <a:bodyPr wrap="none" rtlCol="0">
            <a:spAutoFit/>
          </a:bodyPr>
          <a:lstStyle/>
          <a:p>
            <a:r>
              <a:rPr lang="en-US" sz="2000" dirty="0"/>
              <a:t>Pink Cab:</a:t>
            </a:r>
          </a:p>
          <a:p>
            <a:r>
              <a:rPr lang="en-US" sz="2000" dirty="0"/>
              <a:t>	-has lower cost per kilometer</a:t>
            </a:r>
          </a:p>
          <a:p>
            <a:r>
              <a:rPr lang="en-US" sz="2000" dirty="0"/>
              <a:t> 	-has 32% lower price per kilometer</a:t>
            </a:r>
          </a:p>
          <a:p>
            <a:endParaRPr lang="en-US" sz="2000" dirty="0"/>
          </a:p>
        </p:txBody>
      </p:sp>
    </p:spTree>
    <p:extLst>
      <p:ext uri="{BB962C8B-B14F-4D97-AF65-F5344CB8AC3E}">
        <p14:creationId xmlns:p14="http://schemas.microsoft.com/office/powerpoint/2010/main" val="247644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101599" y="74895"/>
            <a:ext cx="8069943" cy="707886"/>
          </a:xfrm>
          <a:prstGeom prst="rect">
            <a:avLst/>
          </a:prstGeom>
          <a:noFill/>
        </p:spPr>
        <p:txBody>
          <a:bodyPr wrap="square">
            <a:spAutoFit/>
          </a:bodyPr>
          <a:lstStyle/>
          <a:p>
            <a:r>
              <a:rPr lang="en-US" sz="4000" dirty="0">
                <a:solidFill>
                  <a:srgbClr val="FF6600"/>
                </a:solidFill>
              </a:rPr>
              <a:t>EDA – Time analysis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16" name="Picture 15" descr="A picture containing line chart&#10;&#10;Description automatically generated">
            <a:extLst>
              <a:ext uri="{FF2B5EF4-FFF2-40B4-BE49-F238E27FC236}">
                <a16:creationId xmlns:a16="http://schemas.microsoft.com/office/drawing/2014/main" id="{8779953A-F80E-F484-FF28-0FBC5AA91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9" y="1517622"/>
            <a:ext cx="6685761" cy="4621922"/>
          </a:xfrm>
          <a:prstGeom prst="rect">
            <a:avLst/>
          </a:prstGeom>
        </p:spPr>
      </p:pic>
      <p:pic>
        <p:nvPicPr>
          <p:cNvPr id="14" name="Picture 13" descr="Line chart&#10;&#10;Description automatically generated">
            <a:extLst>
              <a:ext uri="{FF2B5EF4-FFF2-40B4-BE49-F238E27FC236}">
                <a16:creationId xmlns:a16="http://schemas.microsoft.com/office/drawing/2014/main" id="{11889C66-4553-EFFA-B850-F63E41326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449" y="1517621"/>
            <a:ext cx="6749551" cy="4621922"/>
          </a:xfrm>
          <a:prstGeom prst="rect">
            <a:avLst/>
          </a:prstGeom>
        </p:spPr>
      </p:pic>
    </p:spTree>
    <p:extLst>
      <p:ext uri="{BB962C8B-B14F-4D97-AF65-F5344CB8AC3E}">
        <p14:creationId xmlns:p14="http://schemas.microsoft.com/office/powerpoint/2010/main" val="300598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101599" y="74895"/>
            <a:ext cx="8069943" cy="707886"/>
          </a:xfrm>
          <a:prstGeom prst="rect">
            <a:avLst/>
          </a:prstGeom>
          <a:noFill/>
        </p:spPr>
        <p:txBody>
          <a:bodyPr wrap="square">
            <a:spAutoFit/>
          </a:bodyPr>
          <a:lstStyle/>
          <a:p>
            <a:r>
              <a:rPr lang="en-US" sz="4000" dirty="0">
                <a:solidFill>
                  <a:srgbClr val="FF6600"/>
                </a:solidFill>
              </a:rPr>
              <a:t>EDA – Time analysis</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20" name="Picture 19" descr="Timeline&#10;&#10;Description automatically generated with medium confidence">
            <a:extLst>
              <a:ext uri="{FF2B5EF4-FFF2-40B4-BE49-F238E27FC236}">
                <a16:creationId xmlns:a16="http://schemas.microsoft.com/office/drawing/2014/main" id="{FCD316B7-0C7D-28CE-DC68-C72DB904C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1517621"/>
            <a:ext cx="6768360" cy="4534836"/>
          </a:xfrm>
          <a:prstGeom prst="rect">
            <a:avLst/>
          </a:prstGeom>
        </p:spPr>
      </p:pic>
      <p:pic>
        <p:nvPicPr>
          <p:cNvPr id="18" name="Picture 17" descr="A picture containing timeline&#10;&#10;Description automatically generated">
            <a:extLst>
              <a:ext uri="{FF2B5EF4-FFF2-40B4-BE49-F238E27FC236}">
                <a16:creationId xmlns:a16="http://schemas.microsoft.com/office/drawing/2014/main" id="{26E6DCD0-B84F-E28C-AFFE-438331F88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513" y="1477707"/>
            <a:ext cx="6487887" cy="4574750"/>
          </a:xfrm>
          <a:prstGeom prst="rect">
            <a:avLst/>
          </a:prstGeom>
        </p:spPr>
      </p:pic>
    </p:spTree>
    <p:extLst>
      <p:ext uri="{BB962C8B-B14F-4D97-AF65-F5344CB8AC3E}">
        <p14:creationId xmlns:p14="http://schemas.microsoft.com/office/powerpoint/2010/main" val="94679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101599" y="74895"/>
            <a:ext cx="8069943" cy="707886"/>
          </a:xfrm>
          <a:prstGeom prst="rect">
            <a:avLst/>
          </a:prstGeom>
          <a:noFill/>
        </p:spPr>
        <p:txBody>
          <a:bodyPr wrap="square">
            <a:spAutoFit/>
          </a:bodyPr>
          <a:lstStyle/>
          <a:p>
            <a:r>
              <a:rPr lang="en-US" sz="4000" dirty="0">
                <a:solidFill>
                  <a:srgbClr val="FF6600"/>
                </a:solidFill>
              </a:rPr>
              <a:t>EDA – Time analysis - Conclusion</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sp>
        <p:nvSpPr>
          <p:cNvPr id="3" name="TextBox 2">
            <a:extLst>
              <a:ext uri="{FF2B5EF4-FFF2-40B4-BE49-F238E27FC236}">
                <a16:creationId xmlns:a16="http://schemas.microsoft.com/office/drawing/2014/main" id="{C4809559-6A24-8A1B-883C-2E85DBEF9A5E}"/>
              </a:ext>
            </a:extLst>
          </p:cNvPr>
          <p:cNvSpPr txBox="1"/>
          <p:nvPr/>
        </p:nvSpPr>
        <p:spPr>
          <a:xfrm>
            <a:off x="304800" y="1886857"/>
            <a:ext cx="10842171" cy="3785652"/>
          </a:xfrm>
          <a:prstGeom prst="rect">
            <a:avLst/>
          </a:prstGeom>
          <a:noFill/>
        </p:spPr>
        <p:txBody>
          <a:bodyPr wrap="square" rtlCol="0">
            <a:spAutoFit/>
          </a:bodyPr>
          <a:lstStyle/>
          <a:p>
            <a:r>
              <a:rPr lang="en-US" sz="2000" dirty="0"/>
              <a:t>Conclusions:</a:t>
            </a:r>
          </a:p>
          <a:p>
            <a:pPr marL="285750" indent="-285750">
              <a:buFont typeface="Arial" panose="020B0604020202020204" pitchFamily="34" charset="0"/>
              <a:buChar char="•"/>
            </a:pPr>
            <a:r>
              <a:rPr lang="en-US" sz="2000" dirty="0"/>
              <a:t>Both companies had a slightly reduced number of rides in 2018</a:t>
            </a:r>
          </a:p>
          <a:p>
            <a:pPr marL="285750" indent="-285750">
              <a:buFont typeface="Arial" panose="020B0604020202020204" pitchFamily="34" charset="0"/>
              <a:buChar char="•"/>
            </a:pPr>
            <a:r>
              <a:rPr lang="en-US" sz="2000" dirty="0"/>
              <a:t>Both companies lowered their prices in 2018</a:t>
            </a:r>
          </a:p>
          <a:p>
            <a:pPr marL="285750" indent="-285750">
              <a:buFont typeface="Arial" panose="020B0604020202020204" pitchFamily="34" charset="0"/>
              <a:buChar char="•"/>
            </a:pPr>
            <a:r>
              <a:rPr lang="en-US" sz="2000" dirty="0"/>
              <a:t>Cost per km remained almost the same throughout the years for both companies</a:t>
            </a:r>
          </a:p>
          <a:p>
            <a:endParaRPr lang="en-US" sz="2000" dirty="0"/>
          </a:p>
          <a:p>
            <a:endParaRPr lang="en-US" sz="2000" dirty="0"/>
          </a:p>
          <a:p>
            <a:r>
              <a:rPr lang="en-US" sz="2000" dirty="0"/>
              <a:t>-&gt; The result from the three above statement is the profit loss in 2018 which one of the graphs clearly shows</a:t>
            </a:r>
          </a:p>
          <a:p>
            <a:endParaRPr lang="en-US" sz="2000" dirty="0"/>
          </a:p>
          <a:p>
            <a:endParaRPr lang="en-US" sz="2000" dirty="0"/>
          </a:p>
          <a:p>
            <a:r>
              <a:rPr lang="en-US" sz="2000" dirty="0"/>
              <a:t>Additionally, Yellow Cab gained more profit in each year. Their prices were higher all the time, but they managed to maintain around three times more rides than the Pink Cab each year.</a:t>
            </a:r>
          </a:p>
        </p:txBody>
      </p:sp>
    </p:spTree>
    <p:extLst>
      <p:ext uri="{BB962C8B-B14F-4D97-AF65-F5344CB8AC3E}">
        <p14:creationId xmlns:p14="http://schemas.microsoft.com/office/powerpoint/2010/main" val="234094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28342" y="-5428344"/>
            <a:ext cx="1335314"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9" name="TextBox 8">
            <a:extLst>
              <a:ext uri="{FF2B5EF4-FFF2-40B4-BE49-F238E27FC236}">
                <a16:creationId xmlns:a16="http://schemas.microsoft.com/office/drawing/2014/main" id="{383238B8-35BE-9878-A9AB-8F1D95638267}"/>
              </a:ext>
            </a:extLst>
          </p:cNvPr>
          <p:cNvSpPr txBox="1"/>
          <p:nvPr/>
        </p:nvSpPr>
        <p:spPr>
          <a:xfrm>
            <a:off x="101599" y="74895"/>
            <a:ext cx="8069943" cy="707886"/>
          </a:xfrm>
          <a:prstGeom prst="rect">
            <a:avLst/>
          </a:prstGeom>
          <a:noFill/>
        </p:spPr>
        <p:txBody>
          <a:bodyPr wrap="square">
            <a:spAutoFit/>
          </a:bodyPr>
          <a:lstStyle/>
          <a:p>
            <a:r>
              <a:rPr lang="en-US" sz="4000" dirty="0">
                <a:solidFill>
                  <a:srgbClr val="FF6600"/>
                </a:solidFill>
              </a:rPr>
              <a:t>EDA – Profit Seasonality </a:t>
            </a:r>
            <a:endParaRPr lang="en-US" sz="4000" dirty="0"/>
          </a:p>
        </p:txBody>
      </p:sp>
      <p:pic>
        <p:nvPicPr>
          <p:cNvPr id="8" name="Picture 7">
            <a:extLst>
              <a:ext uri="{FF2B5EF4-FFF2-40B4-BE49-F238E27FC236}">
                <a16:creationId xmlns:a16="http://schemas.microsoft.com/office/drawing/2014/main" id="{D8C29B3B-3F15-CC2B-750F-B535E588D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182306"/>
            <a:ext cx="1654627" cy="994232"/>
          </a:xfrm>
          <a:prstGeom prst="rect">
            <a:avLst/>
          </a:prstGeom>
        </p:spPr>
      </p:pic>
      <p:pic>
        <p:nvPicPr>
          <p:cNvPr id="4" name="Picture 3" descr="Chart, line chart&#10;&#10;Description automatically generated">
            <a:extLst>
              <a:ext uri="{FF2B5EF4-FFF2-40B4-BE49-F238E27FC236}">
                <a16:creationId xmlns:a16="http://schemas.microsoft.com/office/drawing/2014/main" id="{AF85CD1D-C6A3-88DD-5293-868BF60DC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774" y="1517621"/>
            <a:ext cx="8236226" cy="4421211"/>
          </a:xfrm>
          <a:prstGeom prst="rect">
            <a:avLst/>
          </a:prstGeom>
        </p:spPr>
      </p:pic>
      <p:sp>
        <p:nvSpPr>
          <p:cNvPr id="5" name="TextBox 4">
            <a:extLst>
              <a:ext uri="{FF2B5EF4-FFF2-40B4-BE49-F238E27FC236}">
                <a16:creationId xmlns:a16="http://schemas.microsoft.com/office/drawing/2014/main" id="{53374403-0852-582D-F68D-B2AD8F54CA26}"/>
              </a:ext>
            </a:extLst>
          </p:cNvPr>
          <p:cNvSpPr txBox="1"/>
          <p:nvPr/>
        </p:nvSpPr>
        <p:spPr>
          <a:xfrm>
            <a:off x="101599" y="2338554"/>
            <a:ext cx="3614058" cy="2554545"/>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Helvetica Neue"/>
              </a:rPr>
              <a:t>Quarterly profit seasonality exists</a:t>
            </a:r>
          </a:p>
          <a:p>
            <a:pPr marL="342900" indent="-342900">
              <a:buFont typeface="Arial" panose="020B0604020202020204" pitchFamily="34" charset="0"/>
              <a:buChar char="•"/>
            </a:pPr>
            <a:r>
              <a:rPr lang="en-US" sz="2000" b="0" i="0" dirty="0">
                <a:solidFill>
                  <a:srgbClr val="000000"/>
                </a:solidFill>
                <a:effectLst/>
                <a:latin typeface="Helvetica Neue"/>
              </a:rPr>
              <a:t>There are seasonal differences between the companies - for Yellow Cab Q2 is more profitable than Q1, for Pink Cab it's less profitable than Q1</a:t>
            </a:r>
            <a:endParaRPr lang="en-US" sz="2000" dirty="0"/>
          </a:p>
        </p:txBody>
      </p:sp>
    </p:spTree>
    <p:extLst>
      <p:ext uri="{BB962C8B-B14F-4D97-AF65-F5344CB8AC3E}">
        <p14:creationId xmlns:p14="http://schemas.microsoft.com/office/powerpoint/2010/main" val="2032926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173</TotalTime>
  <Words>1245</Words>
  <Application>Microsoft Office PowerPoint</Application>
  <PresentationFormat>Widescreen</PresentationFormat>
  <Paragraphs>166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 Neue</vt:lpstr>
      <vt:lpstr>Lato Extended</vt:lpstr>
      <vt:lpstr>Office Theme</vt:lpstr>
      <vt:lpstr>PowerPoint Presentation</vt:lpstr>
      <vt:lpstr>   Agenda</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Marija</dc:creator>
  <cp:lastModifiedBy>Marija</cp:lastModifiedBy>
  <cp:revision>2</cp:revision>
  <dcterms:created xsi:type="dcterms:W3CDTF">2022-10-11T16:51:38Z</dcterms:created>
  <dcterms:modified xsi:type="dcterms:W3CDTF">2022-10-11T19:45:23Z</dcterms:modified>
</cp:coreProperties>
</file>