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rmorant Garamond Bold" charset="1" panose="00000800000000000000"/>
      <p:regular r:id="rId17"/>
    </p:embeddedFont>
    <p:embeddedFont>
      <p:font typeface="Cormorant Garamond Bold Italics" charset="1" panose="00000800000000000000"/>
      <p:regular r:id="rId18"/>
    </p:embeddedFont>
    <p:embeddedFont>
      <p:font typeface="Quicksand" charset="1" panose="00000000000000000000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3764" y="2784276"/>
            <a:ext cx="15349884" cy="30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5"/>
              </a:lnSpc>
            </a:pPr>
            <a:r>
              <a:rPr lang="en-US" sz="8689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Upotreba Apache Kafke i publish/subscribe mehanizma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3793" y="4013384"/>
            <a:ext cx="15349884" cy="1484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5"/>
              </a:lnSpc>
            </a:pPr>
            <a:r>
              <a:rPr lang="en-US" sz="8689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Demo snimak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1968" y="2325006"/>
            <a:ext cx="7126032" cy="5065399"/>
          </a:xfrm>
          <a:custGeom>
            <a:avLst/>
            <a:gdLst/>
            <a:ahLst/>
            <a:cxnLst/>
            <a:rect r="r" b="b" t="t" l="l"/>
            <a:pathLst>
              <a:path h="5065399" w="7126032">
                <a:moveTo>
                  <a:pt x="0" y="0"/>
                </a:moveTo>
                <a:lnTo>
                  <a:pt x="7126032" y="0"/>
                </a:lnTo>
                <a:lnTo>
                  <a:pt x="7126032" y="5065400"/>
                </a:lnTo>
                <a:lnTo>
                  <a:pt x="0" y="506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54" t="0" r="-153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6284659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0"/>
              </a:lnSpc>
              <a:spcBef>
                <a:spcPct val="0"/>
              </a:spcBef>
            </a:pPr>
            <a:r>
              <a:rPr lang="en-US" b="true" sz="62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Šta je Apache Kafka?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038" y="2201181"/>
            <a:ext cx="10539272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Apache Kafka je open-source distribuirana platforma za strimovanje event-a (događaja, poruka) i omogućava njihovo skladištenje i brz prenos velikih količina tih podataka u realnom vremenu 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067175"/>
            <a:ext cx="10913349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Kafka je nastala 2010.godine u okviru kompanije Linkedln kao rešenje na problem nepostojanja dovoljno dobrog sistema za razmenu poruka. Tadašnji sistemi nisu bili dovoljno brzi, skalabilni i nisu mogli da podrže veliki protok podataka.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038" y="6395099"/>
            <a:ext cx="11710342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Problemi tradicionalih rešenja</a:t>
            </a:r>
          </a:p>
          <a:p>
            <a:pPr algn="just" marL="518160" indent="-259080" lvl="1">
              <a:lnSpc>
                <a:spcPts val="4079"/>
              </a:lnSpc>
              <a:buAutoNum type="arabicPeriod" startAt="1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Ograničen kapacitet: Ne mogu da obrade veliki broj poruka istovremeno.</a:t>
            </a:r>
          </a:p>
          <a:p>
            <a:pPr algn="just" marL="518160" indent="-259080" lvl="1">
              <a:lnSpc>
                <a:spcPts val="4079"/>
              </a:lnSpc>
              <a:buAutoNum type="arabicPeriod" startAt="1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Veću latenciju: Obrada i slanje poruka traje duže, što je neprihvatljivo za aplikacije u realnom vremenu</a:t>
            </a:r>
          </a:p>
          <a:p>
            <a:pPr algn="just" marL="518160" indent="-259080" lvl="1">
              <a:lnSpc>
                <a:spcPts val="407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Teško skaliranja: Ovi sistemi teško mogu da povećaju kapacitet kako raste broj korisnika i količina podataka.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03887" y="1028700"/>
            <a:ext cx="8229600" cy="7668485"/>
          </a:xfrm>
          <a:custGeom>
            <a:avLst/>
            <a:gdLst/>
            <a:ahLst/>
            <a:cxnLst/>
            <a:rect r="r" b="b" t="t" l="l"/>
            <a:pathLst>
              <a:path h="7668485" w="8229600">
                <a:moveTo>
                  <a:pt x="0" y="0"/>
                </a:moveTo>
                <a:lnTo>
                  <a:pt x="8229600" y="0"/>
                </a:lnTo>
                <a:lnTo>
                  <a:pt x="8229600" y="7668485"/>
                </a:lnTo>
                <a:lnTo>
                  <a:pt x="0" y="766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31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85325" y="599709"/>
            <a:ext cx="599683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Prednosti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8" y="2719705"/>
            <a:ext cx="760009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Visoka propusnost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Niska latencija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Skalabilnost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Trajno skladištenje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Visoka dostupnost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Kompleksnost migracija i integracija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4384" y="92583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5097" y="7128130"/>
            <a:ext cx="3118854" cy="3118854"/>
          </a:xfrm>
          <a:custGeom>
            <a:avLst/>
            <a:gdLst/>
            <a:ahLst/>
            <a:cxnLst/>
            <a:rect r="r" b="b" t="t" l="l"/>
            <a:pathLst>
              <a:path h="3118854" w="3118854">
                <a:moveTo>
                  <a:pt x="0" y="0"/>
                </a:moveTo>
                <a:lnTo>
                  <a:pt x="3118854" y="0"/>
                </a:lnTo>
                <a:lnTo>
                  <a:pt x="3118854" y="3118854"/>
                </a:lnTo>
                <a:lnTo>
                  <a:pt x="0" y="3118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75042" y="6821915"/>
            <a:ext cx="3695049" cy="3731284"/>
          </a:xfrm>
          <a:custGeom>
            <a:avLst/>
            <a:gdLst/>
            <a:ahLst/>
            <a:cxnLst/>
            <a:rect r="r" b="b" t="t" l="l"/>
            <a:pathLst>
              <a:path h="3731284" w="3695049">
                <a:moveTo>
                  <a:pt x="0" y="0"/>
                </a:moveTo>
                <a:lnTo>
                  <a:pt x="3695049" y="0"/>
                </a:lnTo>
                <a:lnTo>
                  <a:pt x="3695049" y="3731284"/>
                </a:lnTo>
                <a:lnTo>
                  <a:pt x="0" y="3731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8820" t="-16776" r="-75927" b="-936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74799" y="7394179"/>
            <a:ext cx="4598677" cy="2586756"/>
          </a:xfrm>
          <a:custGeom>
            <a:avLst/>
            <a:gdLst/>
            <a:ahLst/>
            <a:cxnLst/>
            <a:rect r="r" b="b" t="t" l="l"/>
            <a:pathLst>
              <a:path h="2586756" w="4598677">
                <a:moveTo>
                  <a:pt x="0" y="0"/>
                </a:moveTo>
                <a:lnTo>
                  <a:pt x="4598677" y="0"/>
                </a:lnTo>
                <a:lnTo>
                  <a:pt x="4598677" y="2586756"/>
                </a:lnTo>
                <a:lnTo>
                  <a:pt x="0" y="25867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5978" y="602932"/>
            <a:ext cx="303680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Upotreba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5097" y="3185415"/>
            <a:ext cx="836890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Razmena poruka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Praćenje aktivnosti korisnika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Agregacija logova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Obrada tokova (stream-ova podataka)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32974" y="2934936"/>
            <a:ext cx="264116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Linkedln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Netflix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Microsoft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Spotify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070212" y="295506"/>
            <a:ext cx="721778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Kompanije koje koriste Apache Kafku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22979" y="5562823"/>
            <a:ext cx="10614526" cy="5360336"/>
          </a:xfrm>
          <a:custGeom>
            <a:avLst/>
            <a:gdLst/>
            <a:ahLst/>
            <a:cxnLst/>
            <a:rect r="r" b="b" t="t" l="l"/>
            <a:pathLst>
              <a:path h="5360336" w="10614526">
                <a:moveTo>
                  <a:pt x="0" y="0"/>
                </a:moveTo>
                <a:lnTo>
                  <a:pt x="10614526" y="0"/>
                </a:lnTo>
                <a:lnTo>
                  <a:pt x="10614526" y="5360336"/>
                </a:lnTo>
                <a:lnTo>
                  <a:pt x="0" y="5360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0038" y="114252"/>
            <a:ext cx="1881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787" y="1434746"/>
            <a:ext cx="8134494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Kompleksna imeplementacija i upravljanje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Potrebno je veliko ulaganje u infrastrukturu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Potrebno je imati dobre alate za monitoring i administraciju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Visoka dostupnost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Nije pogodna za batch processing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381983"/>
            <a:ext cx="9036237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Kafka je bolje prilagođena za obradu podataka u stvarnom vremenu, a nije najbolja opcija za sisteme koji se oslanjaju na batch processing.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Ako aplikacija zahteva obradu podataka u serijama ili ne zahteva nisku latenciju,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96348" y="114252"/>
            <a:ext cx="713154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Kada ne koristiti Kafku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8598" y="1963612"/>
            <a:ext cx="9474246" cy="5504744"/>
          </a:xfrm>
          <a:custGeom>
            <a:avLst/>
            <a:gdLst/>
            <a:ahLst/>
            <a:cxnLst/>
            <a:rect r="r" b="b" t="t" l="l"/>
            <a:pathLst>
              <a:path h="5504744" w="9474246">
                <a:moveTo>
                  <a:pt x="0" y="0"/>
                </a:moveTo>
                <a:lnTo>
                  <a:pt x="9474246" y="0"/>
                </a:lnTo>
                <a:lnTo>
                  <a:pt x="9474246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13425"/>
            <a:ext cx="11343000" cy="92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1"/>
              </a:lnSpc>
            </a:pPr>
          </a:p>
          <a:p>
            <a:pPr algn="l" marL="632568" indent="-316284" lvl="1">
              <a:lnSpc>
                <a:spcPts val="4101"/>
              </a:lnSpc>
              <a:buFont typeface="Arial"/>
              <a:buChar char="•"/>
            </a:pP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Publisher- salje poruke: </a:t>
            </a: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Ne mora da zna ko će primiti poruke. Njegov zadatak je da pošalje poruku na određenu temu (topic). Publisher šalje poruku brokeru i naglasava temu (topic) na koju poruka treba da se pošalje.</a:t>
            </a:r>
          </a:p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</a:p>
          <a:p>
            <a:pPr algn="l" marL="632568" indent="-316284" lvl="1">
              <a:lnSpc>
                <a:spcPts val="4101"/>
              </a:lnSpc>
              <a:buFont typeface="Arial"/>
              <a:buChar char="•"/>
            </a:pP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Subscriber - prima poruke: </a:t>
            </a: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Pretplaćuje se na određene teme (topics) koje su od interesa.Prima samo one poruke koje odgovaraju temama na koje je pretplaćen.</a:t>
            </a:r>
          </a:p>
          <a:p>
            <a:pPr algn="l">
              <a:lnSpc>
                <a:spcPts val="4101"/>
              </a:lnSpc>
            </a:pPr>
          </a:p>
          <a:p>
            <a:pPr algn="l" marL="632568" indent="-316284" lvl="1">
              <a:lnSpc>
                <a:spcPts val="4101"/>
              </a:lnSpc>
              <a:buFont typeface="Arial"/>
              <a:buChar char="•"/>
            </a:pP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Broker (posrednik): Upravlja isporukom poruka između publisher-a i subscriber-a </a:t>
            </a:r>
            <a:r>
              <a:rPr lang="en-US" sz="292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Osigurava da poruke koje publusher šalje na topik budu isporučene svim subscriber-ima koji slusaju taj topik.</a:t>
            </a:r>
          </a:p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303860" y="114252"/>
            <a:ext cx="84550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Publicher/Subscriber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6513" y="1205523"/>
            <a:ext cx="84674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Pub/Sub se sastoji od tri osnovna entiteta: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95881"/>
            <a:ext cx="10526386" cy="6356958"/>
          </a:xfrm>
          <a:custGeom>
            <a:avLst/>
            <a:gdLst/>
            <a:ahLst/>
            <a:cxnLst/>
            <a:rect r="r" b="b" t="t" l="l"/>
            <a:pathLst>
              <a:path h="6356958" w="10526386">
                <a:moveTo>
                  <a:pt x="0" y="0"/>
                </a:moveTo>
                <a:lnTo>
                  <a:pt x="10526386" y="0"/>
                </a:lnTo>
                <a:lnTo>
                  <a:pt x="1052638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36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503781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Arhitektura Kafke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58404" y="2871774"/>
            <a:ext cx="7510939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Osnovna arhitektura Kafke obuhvata: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Record(event,poruka)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Producer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Topic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Partiticion (Particije)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Broker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Consumer group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ZooKeeper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73447" y="114252"/>
            <a:ext cx="1503781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Tok podataka: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543050"/>
            <a:ext cx="9378633" cy="874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Producer kada se desi neki događaj šalje poruke ili rekorde na kafka topik.</a:t>
            </a:r>
          </a:p>
          <a:p>
            <a:pPr algn="l">
              <a:lnSpc>
                <a:spcPts val="4079"/>
              </a:lnSpc>
            </a:pP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Rekordi, ti dogadjaji ili takozvani rekordi(poruke) imaju određenu strukturu. Imaju ključ,vrednost,timestamp i opcione metapodatke</a:t>
            </a:r>
          </a:p>
          <a:p>
            <a:pPr algn="l">
              <a:lnSpc>
                <a:spcPts val="4079"/>
              </a:lnSpc>
            </a:pP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Topik je zapravo mesto gde su poruke čuvaju. On se može posmatarti kao folder, a poruke kao fajlovi u filesystem-u.Poruke se čuvaju na disku.</a:t>
            </a:r>
          </a:p>
          <a:p>
            <a:pPr algn="l">
              <a:lnSpc>
                <a:spcPts val="4079"/>
              </a:lnSpc>
            </a:pP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Topici su podaljeni u particije. Broj particija se odredjuje pri kreiranju topika. Particije jednog topika se mogu nalaziti na različitim brokerima.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72550" y="1543050"/>
            <a:ext cx="8321533" cy="874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Svaki server koji se pokreće u kafka klasteru se naziva broker.</a:t>
            </a:r>
          </a:p>
          <a:p>
            <a:pPr algn="l">
              <a:lnSpc>
                <a:spcPts val="4079"/>
              </a:lnSpc>
            </a:pP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Sve poruke unutar istog topika ne moraju citati redom, a unutar iste pariticije se citaju redom uvek</a:t>
            </a:r>
          </a:p>
          <a:p>
            <a:pPr algn="l">
              <a:lnSpc>
                <a:spcPts val="4079"/>
              </a:lnSpc>
            </a:pP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ZooKeeper On upravlja brokerima, tj klasterom. Dodaje i uklanja brokere iz klastera, određuje lider brokera i čuva konfiguracije topika.</a:t>
            </a:r>
          </a:p>
          <a:p>
            <a:pPr algn="l">
              <a:lnSpc>
                <a:spcPts val="4079"/>
              </a:lnSpc>
            </a:pP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Consumer grupe su grupe korisnika koje ogranicavaju čitanje iz particija. Pravilo je da je jedna particija dodeljena na citanje samo jednom consumeru unuatr consumer grupe.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00652" y="428942"/>
            <a:ext cx="608669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Opis rada aplikacije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0956" y="2220389"/>
            <a:ext cx="17807044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Ovaj demo prikazuje instalaciju Kafke na Windows OS-u i osnovnu implementaciju pub/sub mehanizma kroz e-commerce sistem.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Projekat sadrži producer servis („event-producer“) koji šalje korisničke aktivnosti (npr. {userId="1", activity="viewed", orderId="2"}) na topik „user-activity“ sa dve particije.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Consumer servisi su raspoređeni u dve različite grupe: jedan za preporuke (real-time obrade) i drugi za proveru sigurnosti. Poruke sa ključem userId obezbeđuju redosled za istog korisnika u istoj particiji. Aktivnosti „ordered“ se šalju i na topik „user-order“ sa dve particije, gde consumer servisi dele posao unutar iste grupe, demonstrirajući paralelnu obradu, skalabilnost i load balancing. Projekat ilustruje konfiguraciju, particionisanje i osnovne upotrebe Kafke u realnom vremenu.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DAGYz-_h0JA</dc:identifier>
  <dcterms:modified xsi:type="dcterms:W3CDTF">2011-08-01T06:04:30Z</dcterms:modified>
  <cp:revision>1</cp:revision>
  <dc:title>White Blue Simple Modern Enhancing Sales Strategy Presentation</dc:title>
</cp:coreProperties>
</file>