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" charset="1" panose="00000800000000000000"/>
      <p:regular r:id="rId19"/>
    </p:embeddedFont>
    <p:embeddedFont>
      <p:font typeface="Cormorant Garamond Bold Italics" charset="1" panose="00000800000000000000"/>
      <p:regular r:id="rId20"/>
    </p:embeddedFont>
    <p:embeddedFont>
      <p:font typeface="Quicksand" charset="1" panose="000000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 Italics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3764" y="2784276"/>
            <a:ext cx="15349884" cy="30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5"/>
              </a:lnSpc>
            </a:pPr>
            <a:r>
              <a:rPr lang="en-US" sz="8689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Upotreba Apache Kafke i publish/subscribe mehanizma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835" y="2424170"/>
            <a:ext cx="17554330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Prvi korak je otići na zvaničnu dokumentaciju Apache Kafka i skunti poslednju verziju. Izmeniti server.properties, tj izmeniti putanju ka logs.dirs i dataDir unutar zookeeper.properties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 Otvoriti dva cmd i pozicionirati se unutar foldera gde ste sačuvali skinute podatke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U 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prvom otkucati komandu koja sluzi za pokretanje Zookeeper-a 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b="true" sz="3399" i="true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“.\bin\windows\zookeeper-server-start.bat .\config\zookeeper.properties”.</a:t>
            </a:r>
          </a:p>
          <a:p>
            <a:pPr algn="just">
              <a:lnSpc>
                <a:spcPts val="4759"/>
              </a:lnSpc>
            </a:pPr>
            <a:r>
              <a:rPr lang="en-US" b="true" sz="3399" i="true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   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4.    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U drugom otkucati komadnu koja služi za pokretanje broker-a: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n-US" b="true" sz="3399" i="true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“.\bin\windows\kafka-server-start.bat .\config\server.properties”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932371" y="518429"/>
            <a:ext cx="1037523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Instalacija i pokretanje projekta: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849"/>
            <a:ext cx="18288000" cy="10271151"/>
            <a:chOff x="0" y="0"/>
            <a:chExt cx="4816593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5159"/>
            </a:xfrm>
            <a:custGeom>
              <a:avLst/>
              <a:gdLst/>
              <a:ahLst/>
              <a:cxnLst/>
              <a:rect r="r" b="b" t="t" l="l"/>
              <a:pathLst>
                <a:path h="270515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3742" y="2102240"/>
            <a:ext cx="14799774" cy="7677383"/>
          </a:xfrm>
          <a:custGeom>
            <a:avLst/>
            <a:gdLst/>
            <a:ahLst/>
            <a:cxnLst/>
            <a:rect r="r" b="b" t="t" l="l"/>
            <a:pathLst>
              <a:path h="7677383" w="14799774">
                <a:moveTo>
                  <a:pt x="0" y="0"/>
                </a:moveTo>
                <a:lnTo>
                  <a:pt x="14799774" y="0"/>
                </a:lnTo>
                <a:lnTo>
                  <a:pt x="14799774" y="7677383"/>
                </a:lnTo>
                <a:lnTo>
                  <a:pt x="0" y="7677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69158" y="637122"/>
            <a:ext cx="5548942" cy="1990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8"/>
              </a:lnSpc>
            </a:pPr>
            <a:r>
              <a:rPr lang="en-US" sz="5713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Kako kreirati servis</a:t>
            </a:r>
          </a:p>
          <a:p>
            <a:pPr algn="ctr">
              <a:lnSpc>
                <a:spcPts val="7998"/>
              </a:lnSpc>
            </a:pPr>
            <a:r>
              <a:rPr lang="en-US" sz="5713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3793" y="4013384"/>
            <a:ext cx="15349884" cy="1484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5"/>
              </a:lnSpc>
            </a:pPr>
            <a:r>
              <a:rPr lang="en-US" sz="8689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Demo snimak rada aplikacije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2296" y="3413647"/>
            <a:ext cx="14489056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Hvala na pažnji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1968" y="1651904"/>
            <a:ext cx="7126032" cy="5065399"/>
          </a:xfrm>
          <a:custGeom>
            <a:avLst/>
            <a:gdLst/>
            <a:ahLst/>
            <a:cxnLst/>
            <a:rect r="r" b="b" t="t" l="l"/>
            <a:pathLst>
              <a:path h="5065399" w="7126032">
                <a:moveTo>
                  <a:pt x="0" y="0"/>
                </a:moveTo>
                <a:lnTo>
                  <a:pt x="7126032" y="0"/>
                </a:lnTo>
                <a:lnTo>
                  <a:pt x="7126032" y="5065400"/>
                </a:lnTo>
                <a:lnTo>
                  <a:pt x="0" y="506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54" t="0" r="-153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6284659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0"/>
              </a:lnSpc>
              <a:spcBef>
                <a:spcPct val="0"/>
              </a:spcBef>
            </a:pPr>
            <a:r>
              <a:rPr lang="en-US" b="true" sz="62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Šta je Apache Kafka?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038" y="2201181"/>
            <a:ext cx="971096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Apache Kafka je open-source distribuirana platforma za strimovanje event-a (događaja, poruka) i omogućava njihovo skladištenje i brz prenos velikih količina tih podataka u realnom vremenu 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518" y="4298140"/>
            <a:ext cx="914400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Kafka je nastala 2010.godine u okviru kompanije Linkedln kao rešenje na problem nepostojanja dovoljno dobrog sistema za razmenu poruka. Tadašnji sistemi nisu bili dovoljno brzi, skalabilni i nisu mogli da podrže veliki protok podataka.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0518" y="6715125"/>
            <a:ext cx="11710342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Problemi tradicionalih rešenja</a:t>
            </a:r>
          </a:p>
          <a:p>
            <a:pPr algn="just" marL="518160" indent="-259080" lvl="1">
              <a:lnSpc>
                <a:spcPts val="4079"/>
              </a:lnSpc>
              <a:buAutoNum type="arabicPeriod" startAt="1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Ograničen kapacitet: Ne mogu da obrade veliki broj poruka istovremeno.</a:t>
            </a:r>
          </a:p>
          <a:p>
            <a:pPr algn="just" marL="518160" indent="-259080" lvl="1">
              <a:lnSpc>
                <a:spcPts val="4079"/>
              </a:lnSpc>
              <a:buAutoNum type="arabicPeriod" startAt="1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Veću latenciju: Obrada i slanje poruka traje duže, što je neprihvatljivo za aplikacije u realnom vremenu</a:t>
            </a:r>
          </a:p>
          <a:p>
            <a:pPr algn="just" marL="518160" indent="-259080" lvl="1">
              <a:lnSpc>
                <a:spcPts val="407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Teško skaliranja: Ovi sistemi teško mogu da povećaju kapacitet kako raste broj korisnika i količina podataka.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03887" y="1028700"/>
            <a:ext cx="8229600" cy="7668485"/>
          </a:xfrm>
          <a:custGeom>
            <a:avLst/>
            <a:gdLst/>
            <a:ahLst/>
            <a:cxnLst/>
            <a:rect r="r" b="b" t="t" l="l"/>
            <a:pathLst>
              <a:path h="7668485" w="8229600">
                <a:moveTo>
                  <a:pt x="0" y="0"/>
                </a:moveTo>
                <a:lnTo>
                  <a:pt x="8229600" y="0"/>
                </a:lnTo>
                <a:lnTo>
                  <a:pt x="8229600" y="7668485"/>
                </a:lnTo>
                <a:lnTo>
                  <a:pt x="0" y="766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31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85325" y="599709"/>
            <a:ext cx="599683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Prednosti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500" y="2719705"/>
            <a:ext cx="795349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Visoka propusnost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Niska latencija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Skalabilnost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Trajno skladištenje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Visoka dostupnost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Kompleksnost migracija i integracija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4384" y="92583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5097" y="7128130"/>
            <a:ext cx="3118854" cy="3118854"/>
          </a:xfrm>
          <a:custGeom>
            <a:avLst/>
            <a:gdLst/>
            <a:ahLst/>
            <a:cxnLst/>
            <a:rect r="r" b="b" t="t" l="l"/>
            <a:pathLst>
              <a:path h="3118854" w="3118854">
                <a:moveTo>
                  <a:pt x="0" y="0"/>
                </a:moveTo>
                <a:lnTo>
                  <a:pt x="3118854" y="0"/>
                </a:lnTo>
                <a:lnTo>
                  <a:pt x="3118854" y="3118854"/>
                </a:lnTo>
                <a:lnTo>
                  <a:pt x="0" y="3118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75042" y="6821915"/>
            <a:ext cx="3695049" cy="3731284"/>
          </a:xfrm>
          <a:custGeom>
            <a:avLst/>
            <a:gdLst/>
            <a:ahLst/>
            <a:cxnLst/>
            <a:rect r="r" b="b" t="t" l="l"/>
            <a:pathLst>
              <a:path h="3731284" w="3695049">
                <a:moveTo>
                  <a:pt x="0" y="0"/>
                </a:moveTo>
                <a:lnTo>
                  <a:pt x="3695049" y="0"/>
                </a:lnTo>
                <a:lnTo>
                  <a:pt x="3695049" y="3731284"/>
                </a:lnTo>
                <a:lnTo>
                  <a:pt x="0" y="3731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8820" t="-16776" r="-75927" b="-936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74799" y="7394179"/>
            <a:ext cx="4598677" cy="2586756"/>
          </a:xfrm>
          <a:custGeom>
            <a:avLst/>
            <a:gdLst/>
            <a:ahLst/>
            <a:cxnLst/>
            <a:rect r="r" b="b" t="t" l="l"/>
            <a:pathLst>
              <a:path h="2586756" w="4598677">
                <a:moveTo>
                  <a:pt x="0" y="0"/>
                </a:moveTo>
                <a:lnTo>
                  <a:pt x="4598677" y="0"/>
                </a:lnTo>
                <a:lnTo>
                  <a:pt x="4598677" y="2586756"/>
                </a:lnTo>
                <a:lnTo>
                  <a:pt x="0" y="25867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5978" y="602932"/>
            <a:ext cx="303680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Upotreba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5097" y="3185415"/>
            <a:ext cx="836890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Razmena poruka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Praćenje aktivnosti korisnika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Agregacija logova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Obrada tokova (stream-ova podataka)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81" y="2934936"/>
            <a:ext cx="3201948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Linkedln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Netflix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  Microsoft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Spotify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070212" y="295506"/>
            <a:ext cx="721778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Kompanije koje koriste Apache Kafku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06024">
            <a:off x="3081019" y="6032718"/>
            <a:ext cx="10614526" cy="5360336"/>
          </a:xfrm>
          <a:custGeom>
            <a:avLst/>
            <a:gdLst/>
            <a:ahLst/>
            <a:cxnLst/>
            <a:rect r="r" b="b" t="t" l="l"/>
            <a:pathLst>
              <a:path h="5360336" w="10614526">
                <a:moveTo>
                  <a:pt x="0" y="0"/>
                </a:moveTo>
                <a:lnTo>
                  <a:pt x="10614526" y="0"/>
                </a:lnTo>
                <a:lnTo>
                  <a:pt x="10614526" y="5360335"/>
                </a:lnTo>
                <a:lnTo>
                  <a:pt x="0" y="536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0038" y="114252"/>
            <a:ext cx="1881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34746"/>
            <a:ext cx="864206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Kompleksna imeplementacija i upravljanje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Potrebno je veliko ulaganje u infrastrukturu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Potrebno je imati dobre alate za monitoring i administraciju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Visoka dostupnost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381983"/>
            <a:ext cx="903623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Kafka je bolje prilagođena za obradu podataka u stvarnom vremenu, a nije najbolja opcija za sisteme koji se oslanjaju na batch processing.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Male i jednostavne aplikacije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Ako aplikacija zahteva obradu podataka u serijama ili ne zahteva nisku latenciju,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96348" y="114252"/>
            <a:ext cx="713154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Kada ne koristiti Kafku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8598" y="1963612"/>
            <a:ext cx="9474246" cy="5504744"/>
          </a:xfrm>
          <a:custGeom>
            <a:avLst/>
            <a:gdLst/>
            <a:ahLst/>
            <a:cxnLst/>
            <a:rect r="r" b="b" t="t" l="l"/>
            <a:pathLst>
              <a:path h="5504744" w="9474246">
                <a:moveTo>
                  <a:pt x="0" y="0"/>
                </a:moveTo>
                <a:lnTo>
                  <a:pt x="9474246" y="0"/>
                </a:lnTo>
                <a:lnTo>
                  <a:pt x="9474246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13425"/>
            <a:ext cx="11343000" cy="92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1"/>
              </a:lnSpc>
            </a:pPr>
          </a:p>
          <a:p>
            <a:pPr algn="l" marL="632568" indent="-316284" lvl="1">
              <a:lnSpc>
                <a:spcPts val="4101"/>
              </a:lnSpc>
              <a:buFont typeface="Arial"/>
              <a:buChar char="•"/>
            </a:pP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Publisher- salje poruke: </a:t>
            </a: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Ne mora da zna ko će primiti poruke. Njegov zadatak je da pošalje poruku na određenu temu (topic). Publisher šalje poruku brokeru i naglasava temu (topic) na koju poruka treba da se pošalje.</a:t>
            </a:r>
          </a:p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</a:p>
          <a:p>
            <a:pPr algn="l" marL="632568" indent="-316284" lvl="1">
              <a:lnSpc>
                <a:spcPts val="4101"/>
              </a:lnSpc>
              <a:buFont typeface="Arial"/>
              <a:buChar char="•"/>
            </a:pP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Subscriber - prima poruke: </a:t>
            </a: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Pretplaćuje se na određene teme (topics) koje su od interesa.Prima samo one poruke koje odgovaraju temama na koje je pretplaćen.</a:t>
            </a:r>
          </a:p>
          <a:p>
            <a:pPr algn="l">
              <a:lnSpc>
                <a:spcPts val="4101"/>
              </a:lnSpc>
            </a:pPr>
          </a:p>
          <a:p>
            <a:pPr algn="l" marL="632568" indent="-316284" lvl="1">
              <a:lnSpc>
                <a:spcPts val="4101"/>
              </a:lnSpc>
              <a:buFont typeface="Arial"/>
              <a:buChar char="•"/>
            </a:pP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Broker (posrednik): Upravlja isporukom poruka između publisher-a i subscriber-a </a:t>
            </a: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Osigurava da poruke koje publusher šalje na topik budu isporučene svim subscriber-ima koji slusaju taj topik.</a:t>
            </a:r>
          </a:p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303860" y="114252"/>
            <a:ext cx="84550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Publicher/Subscriber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6513" y="1205523"/>
            <a:ext cx="84674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Pub/Sub se sastoji od tri osnovna entiteta: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165997"/>
            <a:ext cx="11685654" cy="7613626"/>
          </a:xfrm>
          <a:custGeom>
            <a:avLst/>
            <a:gdLst/>
            <a:ahLst/>
            <a:cxnLst/>
            <a:rect r="r" b="b" t="t" l="l"/>
            <a:pathLst>
              <a:path h="7613626" w="11685654">
                <a:moveTo>
                  <a:pt x="0" y="0"/>
                </a:moveTo>
                <a:lnTo>
                  <a:pt x="11685654" y="0"/>
                </a:lnTo>
                <a:lnTo>
                  <a:pt x="11685654" y="7613626"/>
                </a:lnTo>
                <a:lnTo>
                  <a:pt x="0" y="7613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3" t="0" r="-1188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503781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Arhitektura Kafke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85654" y="3380740"/>
            <a:ext cx="6406753" cy="512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Osnovna arhitektura Kafke obuhvata: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Record(event,poruka)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Producer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Topic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Partiticion (Particije)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Broker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Consumer group</a:t>
            </a:r>
          </a:p>
          <a:p>
            <a:pPr algn="ctr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ZooKeeper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3" y="1333711"/>
            <a:ext cx="9001127" cy="919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Poruke imaju ključ, vrednost, timestamp i metapodatke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Može se naglasiti koliko dugo se poruke čuvaju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Topici su podaljeni u particije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Kada se nova poruka posalje na topik , ona se dodaje na kraj jedne od particija.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Sve poruke unutar iste particije se čitaju redom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Poruke sa istim ključem pripadnu istoj particiji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Server koji se pokreće u kafka klasteru se naziva broker.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Particije jednog topika se mogu nalaziti na različitim brokerima.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ZooKeeper  upravlja brokerima</a:t>
            </a:r>
          </a:p>
          <a:p>
            <a:pPr algn="just">
              <a:lnSpc>
                <a:spcPts val="43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29346" y="1637299"/>
            <a:ext cx="7249087" cy="485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Consumer grupe omogućavaju da  više consumera zajedno čita poruke sa jednog ili više topika, uz balansiranje opterećenja</a:t>
            </a:r>
          </a:p>
          <a:p>
            <a:pPr algn="ctr">
              <a:lnSpc>
                <a:spcPts val="4339"/>
              </a:lnSpc>
            </a:pPr>
          </a:p>
          <a:p>
            <a:pPr algn="ctr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Pravilo je da je jedna particija dodeljena na citanje samo jednom consumeru unuatr consumer grupe.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7485" y="114252"/>
            <a:ext cx="1503781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Osnovne funkcije delova arhitekture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00652" y="114252"/>
            <a:ext cx="608669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Opis rada aplikacije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96689" y="1684924"/>
            <a:ext cx="16162611" cy="842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Projekat pokazuje osnovnu implementaciju pub/sub mehanizma unuatar Apache Kafke kroz e-commerce sistem.</a:t>
            </a:r>
          </a:p>
          <a:p>
            <a:pPr algn="just">
              <a:lnSpc>
                <a:spcPts val="3960"/>
              </a:lnSpc>
            </a:pPr>
          </a:p>
          <a:p>
            <a:pPr algn="just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Projekat sadrži producer servis („event-producer“) koji šalje korisničke aktivnosti (npr. {userId="1", activity="viewed", orderId="2"}) na topik „user-activity“ sa dve particije.</a:t>
            </a:r>
          </a:p>
          <a:p>
            <a:pPr algn="just">
              <a:lnSpc>
                <a:spcPts val="3960"/>
              </a:lnSpc>
            </a:pPr>
          </a:p>
          <a:p>
            <a:pPr algn="just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Consumer servisi su raspoređeni u dve različite grupe: jedan za preporuke (real-time obrade) i drugi za proveru sigurnosti. </a:t>
            </a:r>
          </a:p>
          <a:p>
            <a:pPr algn="just">
              <a:lnSpc>
                <a:spcPts val="3960"/>
              </a:lnSpc>
            </a:pPr>
          </a:p>
          <a:p>
            <a:pPr algn="just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Poruke sa ključem userId obezbeđuju redosled za istog korisnika u istoj particiji. Aktivnosti „ordered“ se šalju i na topik „user-order“ sa dve particije, gde consumer servisi dele posao unutar iste grupe, demonstrirajući paralelnu obradu, skalabilnost i load balancing. </a:t>
            </a:r>
          </a:p>
          <a:p>
            <a:pPr algn="just">
              <a:lnSpc>
                <a:spcPts val="3960"/>
              </a:lnSpc>
            </a:pPr>
          </a:p>
          <a:p>
            <a:pPr algn="just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Projekat ilustruje konfiguraciju, particionisanje i osnovne upotrebe Kafke u realnom vremenu.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DAGYz-_h0JA</dc:identifier>
  <dcterms:modified xsi:type="dcterms:W3CDTF">2011-08-01T06:04:30Z</dcterms:modified>
  <cp:revision>1</cp:revision>
  <dc:title>White Blue Simple Modern Enhancing Sales Strategy Presentation</dc:title>
</cp:coreProperties>
</file>