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7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2600"/>
            <a:ext cx="6477000" cy="1828800"/>
          </a:xfrm>
        </p:spPr>
        <p:txBody>
          <a:bodyPr>
            <a:normAutofit/>
          </a:bodyPr>
          <a:lstStyle/>
          <a:p>
            <a:r>
              <a:rPr lang="en-US" sz="5000" b="1" dirty="0" err="1" smtClean="0"/>
              <a:t>Obja</a:t>
            </a:r>
            <a:r>
              <a:rPr lang="sr-Latn-RS" sz="5000" b="1" dirty="0" smtClean="0"/>
              <a:t>š</a:t>
            </a:r>
            <a:r>
              <a:rPr lang="en-US" sz="5000" b="1" dirty="0" err="1" smtClean="0"/>
              <a:t>njenje</a:t>
            </a:r>
            <a:r>
              <a:rPr lang="en-US" sz="5000" b="1" dirty="0" smtClean="0"/>
              <a:t> </a:t>
            </a:r>
            <a:r>
              <a:rPr lang="en-US" sz="5000" b="1" dirty="0" err="1" smtClean="0"/>
              <a:t>algoritama</a:t>
            </a:r>
            <a:endParaRPr lang="en-US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705600" cy="685800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Student 1</a:t>
            </a:r>
          </a:p>
          <a:p>
            <a:r>
              <a:rPr lang="en-US" sz="3000" b="1" dirty="0" smtClean="0"/>
              <a:t>RA197/2017 </a:t>
            </a:r>
            <a:r>
              <a:rPr lang="en-US" sz="3000" b="1" dirty="0" err="1" smtClean="0"/>
              <a:t>Marija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Milanovi</a:t>
            </a:r>
            <a:r>
              <a:rPr lang="sr-Latn-RS" sz="3000" b="1" dirty="0" smtClean="0"/>
              <a:t>ć</a:t>
            </a:r>
            <a:endParaRPr lang="en-US" sz="3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 smtClean="0">
                <a:solidFill>
                  <a:schemeClr val="bg2">
                    <a:lumMod val="50000"/>
                  </a:schemeClr>
                </a:solidFill>
              </a:rPr>
              <a:t>standardQuery(</a:t>
            </a:r>
            <a:r>
              <a:rPr lang="sr-Latn-RS" b="1" i="1" dirty="0" smtClean="0">
                <a:solidFill>
                  <a:srgbClr val="FF0000"/>
                </a:solidFill>
              </a:rPr>
              <a:t>rečnik</a:t>
            </a:r>
            <a:r>
              <a:rPr lang="sr-Latn-RS" b="1" i="1" dirty="0" smtClean="0">
                <a:solidFill>
                  <a:schemeClr val="bg2">
                    <a:lumMod val="50000"/>
                  </a:schemeClr>
                </a:solidFill>
              </a:rPr>
              <a:t>,  </a:t>
            </a:r>
            <a:r>
              <a:rPr lang="sr-Latn-RS" b="1" i="1" dirty="0" smtClean="0">
                <a:solidFill>
                  <a:srgbClr val="FF0000"/>
                </a:solidFill>
              </a:rPr>
              <a:t>reč</a:t>
            </a:r>
            <a:r>
              <a:rPr lang="sr-Latn-RS" b="1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D</a:t>
            </a:r>
            <a:r>
              <a:rPr lang="sr-Latn-RS" sz="2400" dirty="0" smtClean="0"/>
              <a:t>ozvoljeno je uneti do </a:t>
            </a:r>
            <a:r>
              <a:rPr lang="sr-Latn-RS" sz="2400" u="sng" dirty="0" smtClean="0"/>
              <a:t>3 reči</a:t>
            </a:r>
          </a:p>
          <a:p>
            <a:r>
              <a:rPr lang="en-US" sz="2400" dirty="0" smtClean="0"/>
              <a:t>R</a:t>
            </a:r>
            <a:r>
              <a:rPr lang="sr-Latn-RS" sz="2400" dirty="0" smtClean="0"/>
              <a:t>eči splitujemo i vrši se provera</a:t>
            </a:r>
          </a:p>
          <a:p>
            <a:r>
              <a:rPr lang="en-US" sz="2400" dirty="0" smtClean="0"/>
              <a:t>A</a:t>
            </a:r>
            <a:r>
              <a:rPr lang="sr-Latn-RS" sz="2400" dirty="0" smtClean="0"/>
              <a:t>ko je na drugom mestu logički operator, korisniku se daje mogućnost da se prebaci na </a:t>
            </a:r>
            <a:r>
              <a:rPr lang="sr-Latn-RS" sz="2400" b="1" i="1" dirty="0" smtClean="0">
                <a:solidFill>
                  <a:schemeClr val="bg2">
                    <a:lumMod val="50000"/>
                  </a:schemeClr>
                </a:solidFill>
              </a:rPr>
              <a:t>logički upit</a:t>
            </a:r>
            <a:r>
              <a:rPr lang="sr-Latn-R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r-Latn-RS" sz="2400" dirty="0" smtClean="0"/>
              <a:t>ili da odustane</a:t>
            </a:r>
          </a:p>
          <a:p>
            <a:r>
              <a:rPr lang="sr-Latn-RS" sz="2400" dirty="0" smtClean="0"/>
              <a:t>Ako na drugom mestu </a:t>
            </a:r>
            <a:r>
              <a:rPr lang="sr-Latn-RS" sz="2400" b="1" dirty="0" smtClean="0">
                <a:solidFill>
                  <a:schemeClr val="bg2">
                    <a:lumMod val="50000"/>
                  </a:schemeClr>
                </a:solidFill>
              </a:rPr>
              <a:t>nije logički operator</a:t>
            </a:r>
            <a:r>
              <a:rPr lang="sr-Latn-RS" sz="2400" b="1" dirty="0" smtClean="0"/>
              <a:t> </a:t>
            </a:r>
            <a:r>
              <a:rPr lang="sr-Latn-RS" sz="2400" dirty="0" smtClean="0">
                <a:sym typeface="Wingdings" pitchFamily="2" charset="2"/>
              </a:rPr>
              <a:t> vrši se provera da li postoji 1, 2 ili 3 reči</a:t>
            </a:r>
            <a:endParaRPr lang="sr-Latn-R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#pretraga_dokumenata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</a:t>
            </a:r>
            <a:r>
              <a:rPr lang="sr-Latn-RS" sz="2800" dirty="0" smtClean="0"/>
              <a:t>osle određivanja </a:t>
            </a:r>
            <a:r>
              <a:rPr lang="sr-Latn-RS" sz="2800" u="sng" dirty="0" smtClean="0"/>
              <a:t>kakav je upit</a:t>
            </a:r>
            <a:r>
              <a:rPr lang="sr-Latn-RS" sz="2800" dirty="0" smtClean="0"/>
              <a:t>, odnosno koliko reči ima, sledi pravljenje novog rečnika - funkcija 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newDirectory(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sr-Latn-RS" sz="2800" b="1" i="1" dirty="0" smtClean="0"/>
              <a:t>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sr-Latn-RS" sz="2800" i="1" dirty="0" smtClean="0"/>
          </a:p>
          <a:p>
            <a:r>
              <a:rPr lang="en-US" sz="2800" dirty="0" smtClean="0"/>
              <a:t>P</a:t>
            </a:r>
            <a:r>
              <a:rPr lang="sr-Latn-RS" sz="2800" dirty="0" smtClean="0"/>
              <a:t>rosleđen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  <a:r>
              <a:rPr lang="sr-Latn-RS" sz="2800" dirty="0" smtClean="0"/>
              <a:t> ima </a:t>
            </a:r>
            <a:r>
              <a:rPr lang="sr-Latn-RS" sz="2800" b="1" i="1" dirty="0" smtClean="0">
                <a:solidFill>
                  <a:schemeClr val="accent5">
                    <a:lumMod val="75000"/>
                  </a:schemeClr>
                </a:solidFill>
              </a:rPr>
              <a:t>ključ: putanja</a:t>
            </a:r>
            <a:r>
              <a:rPr lang="sr-Latn-RS" sz="2800" dirty="0" smtClean="0"/>
              <a:t>, i </a:t>
            </a:r>
            <a:r>
              <a:rPr lang="sr-Latn-RS" sz="2800" b="1" i="1" dirty="0" smtClean="0">
                <a:solidFill>
                  <a:schemeClr val="accent5">
                    <a:lumMod val="75000"/>
                  </a:schemeClr>
                </a:solidFill>
              </a:rPr>
              <a:t>vrednost: trie</a:t>
            </a:r>
          </a:p>
          <a:p>
            <a:r>
              <a:rPr lang="en-US" sz="2800" dirty="0" smtClean="0"/>
              <a:t>U</a:t>
            </a:r>
            <a:r>
              <a:rPr lang="sr-Latn-RS" sz="2800" dirty="0" smtClean="0"/>
              <a:t>nutar ove funkcije vrši se iteracija kroz prosleđen rečnik i pozivanje funkcije </a:t>
            </a:r>
            <a:r>
              <a:rPr lang="sr-Latn-RS" sz="2800" b="1" i="1" dirty="0" smtClean="0">
                <a:solidFill>
                  <a:schemeClr val="accent3">
                    <a:lumMod val="75000"/>
                  </a:schemeClr>
                </a:solidFill>
              </a:rPr>
              <a:t>searching(</a:t>
            </a:r>
            <a:r>
              <a:rPr lang="sr-Latn-RS" sz="2800" b="1" i="1" dirty="0" smtClean="0">
                <a:solidFill>
                  <a:schemeClr val="accent5">
                    <a:lumMod val="75000"/>
                  </a:schemeClr>
                </a:solidFill>
              </a:rPr>
              <a:t>vrednost</a:t>
            </a:r>
            <a:r>
              <a:rPr lang="sr-Latn-RS" sz="2800" b="1" i="1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sr-Latn-RS" sz="2800" b="1" i="1" dirty="0" smtClean="0"/>
              <a:t>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b="1" i="1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sr-Latn-RS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dirty="0" smtClean="0"/>
              <a:t>A</a:t>
            </a:r>
            <a:r>
              <a:rPr lang="sr-Latn-RS" sz="2800" dirty="0" smtClean="0"/>
              <a:t>ko je pozvana funkcija različita od 0 (postoji ta reč) </a:t>
            </a:r>
            <a:r>
              <a:rPr lang="sr-Latn-RS" sz="2800" dirty="0" smtClean="0">
                <a:sym typeface="Wingdings" pitchFamily="2" charset="2"/>
              </a:rPr>
              <a:t> pravimo </a:t>
            </a:r>
            <a:r>
              <a:rPr lang="sr-Latn-R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novi rečnik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#pretraga_dokumenata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N</a:t>
            </a:r>
            <a:r>
              <a:rPr lang="sr-Latn-R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ovi rečnik </a:t>
            </a:r>
            <a:r>
              <a:rPr lang="sr-Latn-RS" dirty="0" smtClean="0">
                <a:sym typeface="Wingdings" pitchFamily="2" charset="2"/>
              </a:rPr>
              <a:t>ima </a:t>
            </a:r>
            <a:r>
              <a:rPr lang="sr-Latn-R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ključ: putanja</a:t>
            </a:r>
            <a:r>
              <a:rPr lang="sr-Latn-RS" dirty="0" smtClean="0">
                <a:sym typeface="Wingdings" pitchFamily="2" charset="2"/>
              </a:rPr>
              <a:t>, a </a:t>
            </a:r>
            <a:r>
              <a:rPr lang="sr-Latn-R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vrednost: broj pojavljivanja te reči</a:t>
            </a:r>
          </a:p>
          <a:p>
            <a:r>
              <a:rPr lang="sr-Latn-RS" dirty="0" smtClean="0">
                <a:sym typeface="Wingdings" pitchFamily="2" charset="2"/>
              </a:rPr>
              <a:t>Ako smo uneli samo jednu reč onda vraćamo </a:t>
            </a:r>
            <a:r>
              <a:rPr lang="sr-Latn-R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novi rečnik</a:t>
            </a:r>
          </a:p>
          <a:p>
            <a:r>
              <a:rPr lang="sr-Latn-RS" dirty="0" smtClean="0">
                <a:sym typeface="Wingdings" pitchFamily="2" charset="2"/>
              </a:rPr>
              <a:t>Za više reči se poziva sledeće 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172200" y="3733800"/>
            <a:ext cx="2057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3360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#osnovne_skupovne_operacije</a:t>
            </a:r>
            <a:br>
              <a:rPr lang="sr-Latn-RS" b="1" dirty="0" smtClean="0"/>
            </a:br>
            <a:r>
              <a:rPr lang="sr-Latn-RS" sz="4000" b="1" i="1" dirty="0" smtClean="0">
                <a:solidFill>
                  <a:schemeClr val="accent4">
                    <a:lumMod val="75000"/>
                  </a:schemeClr>
                </a:solidFill>
              </a:rPr>
              <a:t>searchOR</a:t>
            </a:r>
            <a:r>
              <a:rPr lang="en-US" sz="40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40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40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sr-Latn-RS" dirty="0" smtClean="0">
                <a:sym typeface="Wingdings" pitchFamily="2" charset="2"/>
              </a:rPr>
              <a:t/>
            </a:r>
            <a:br>
              <a:rPr lang="sr-Latn-RS" dirty="0" smtClean="0">
                <a:sym typeface="Wingdings" pitchFamily="2" charset="2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A</a:t>
            </a:r>
            <a:r>
              <a:rPr lang="sr-Latn-RS" sz="2800" dirty="0" smtClean="0">
                <a:sym typeface="Wingdings" pitchFamily="2" charset="2"/>
              </a:rPr>
              <a:t>ko su unesene </a:t>
            </a:r>
            <a:r>
              <a:rPr lang="sr-Latn-RS" sz="2800" i="1" dirty="0" smtClean="0">
                <a:solidFill>
                  <a:srgbClr val="FF0000"/>
                </a:solidFill>
                <a:sym typeface="Wingdings" pitchFamily="2" charset="2"/>
              </a:rPr>
              <a:t>2 reči </a:t>
            </a:r>
            <a:r>
              <a:rPr lang="sr-Latn-RS" sz="2800" dirty="0" smtClean="0">
                <a:sym typeface="Wingdings" pitchFamily="2" charset="2"/>
              </a:rPr>
              <a:t> prave se </a:t>
            </a:r>
            <a:r>
              <a:rPr lang="sr-Latn-RS" sz="2800" u="sng" dirty="0" smtClean="0">
                <a:sym typeface="Wingdings" pitchFamily="2" charset="2"/>
              </a:rPr>
              <a:t>dva rečnika</a:t>
            </a:r>
            <a:r>
              <a:rPr lang="sr-Latn-RS" sz="2800" dirty="0" smtClean="0">
                <a:sym typeface="Wingdings" pitchFamily="2" charset="2"/>
              </a:rPr>
              <a:t> (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newDirectory(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sr-Latn-RS" sz="2800" b="1" i="1" dirty="0" smtClean="0"/>
              <a:t>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sr-Latn-RS" sz="2800" dirty="0" smtClean="0">
                <a:sym typeface="Wingdings" pitchFamily="2" charset="2"/>
              </a:rPr>
              <a:t>) i oni se prosleđuju funkciji </a:t>
            </a:r>
            <a:r>
              <a:rPr lang="sr-Latn-RS" sz="2800" b="1" i="1" dirty="0" smtClean="0">
                <a:solidFill>
                  <a:schemeClr val="accent4">
                    <a:lumMod val="75000"/>
                  </a:schemeClr>
                </a:solidFill>
              </a:rPr>
              <a:t>searchOR</a:t>
            </a:r>
            <a:r>
              <a:rPr lang="en-US" sz="28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28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28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sr-Latn-RS" sz="28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800" dirty="0" smtClean="0">
                <a:sym typeface="Wingdings" pitchFamily="2" charset="2"/>
              </a:rPr>
              <a:t>koja vrši </a:t>
            </a:r>
            <a:r>
              <a:rPr lang="sr-Latn-RS" sz="2800" b="1" dirty="0" smtClean="0">
                <a:sym typeface="Wingdings" pitchFamily="2" charset="2"/>
              </a:rPr>
              <a:t>uniju</a:t>
            </a:r>
            <a:r>
              <a:rPr lang="sr-Latn-RS" sz="2800" dirty="0" smtClean="0">
                <a:sym typeface="Wingdings" pitchFamily="2" charset="2"/>
              </a:rPr>
              <a:t> ta dva rečnika</a:t>
            </a:r>
          </a:p>
          <a:p>
            <a:endParaRPr lang="sr-Latn-RS" sz="2800" dirty="0" smtClean="0">
              <a:sym typeface="Wingdings" pitchFamily="2" charset="2"/>
            </a:endParaRPr>
          </a:p>
          <a:p>
            <a:r>
              <a:rPr lang="sr-Latn-RS" sz="2800" dirty="0" smtClean="0">
                <a:sym typeface="Wingdings" pitchFamily="2" charset="2"/>
              </a:rPr>
              <a:t>ako su unesene </a:t>
            </a:r>
            <a:r>
              <a:rPr lang="sr-Latn-RS" sz="2800" i="1" dirty="0" smtClean="0">
                <a:solidFill>
                  <a:srgbClr val="FF0000"/>
                </a:solidFill>
                <a:sym typeface="Wingdings" pitchFamily="2" charset="2"/>
              </a:rPr>
              <a:t>3 reči </a:t>
            </a:r>
            <a:r>
              <a:rPr lang="sr-Latn-RS" sz="2800" dirty="0" smtClean="0">
                <a:sym typeface="Wingdings" pitchFamily="2" charset="2"/>
              </a:rPr>
              <a:t> -</a:t>
            </a:r>
            <a:r>
              <a:rPr lang="en-US" sz="2800" dirty="0" smtClean="0">
                <a:sym typeface="Wingdings" pitchFamily="2" charset="2"/>
              </a:rPr>
              <a:t>||- </a:t>
            </a:r>
            <a:r>
              <a:rPr lang="sr-Latn-RS" sz="2800" dirty="0" smtClean="0">
                <a:sym typeface="Wingdings" pitchFamily="2" charset="2"/>
              </a:rPr>
              <a:t>samo sa </a:t>
            </a:r>
            <a:r>
              <a:rPr lang="sr-Latn-RS" sz="2800" u="sng" dirty="0" smtClean="0">
                <a:sym typeface="Wingdings" pitchFamily="2" charset="2"/>
              </a:rPr>
              <a:t>tri rečnika </a:t>
            </a:r>
            <a:r>
              <a:rPr lang="sr-Latn-RS" sz="2800" b="1" i="1" dirty="0" smtClean="0">
                <a:solidFill>
                  <a:schemeClr val="accent4">
                    <a:lumMod val="75000"/>
                  </a:schemeClr>
                </a:solidFill>
              </a:rPr>
              <a:t>searchStandardOR</a:t>
            </a:r>
            <a:r>
              <a:rPr lang="en-US" sz="28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28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rečnik2, rečnik3</a:t>
            </a:r>
            <a:r>
              <a:rPr lang="en-US" sz="28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sr-Latn-RS" sz="2800" b="1" u="sng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sr-Latn-RS" sz="3600" b="1" i="1" dirty="0" smtClean="0">
                <a:solidFill>
                  <a:schemeClr val="accent4">
                    <a:lumMod val="75000"/>
                  </a:schemeClr>
                </a:solidFill>
              </a:rPr>
              <a:t>searchOR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36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</a:t>
            </a:r>
            <a:r>
              <a:rPr lang="sr-Latn-RS" sz="2400" dirty="0" smtClean="0"/>
              <a:t>ravimo skupove (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set1</a:t>
            </a:r>
            <a:r>
              <a:rPr lang="sr-Latn-RS" sz="2400" dirty="0" smtClean="0"/>
              <a:t> i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set2</a:t>
            </a:r>
            <a:r>
              <a:rPr lang="sr-Latn-RS" sz="2400" dirty="0" smtClean="0"/>
              <a:t>) i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</a:p>
          <a:p>
            <a:r>
              <a:rPr lang="en-US" sz="2400" dirty="0" smtClean="0"/>
              <a:t>I</a:t>
            </a:r>
            <a:r>
              <a:rPr lang="sr-Latn-RS" sz="2400" dirty="0" smtClean="0"/>
              <a:t>teriramo ključevima kroz oba </a:t>
            </a:r>
            <a:r>
              <a:rPr lang="sr-Latn-R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nova rečnika</a:t>
            </a:r>
            <a:r>
              <a:rPr lang="sr-Latn-RS" sz="2400" dirty="0" smtClean="0"/>
              <a:t> posebno i dodajemo ključeve u skupove, odnosno u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set1</a:t>
            </a:r>
            <a:r>
              <a:rPr lang="sr-Latn-RS" sz="2400" dirty="0" smtClean="0"/>
              <a:t> ili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set2</a:t>
            </a:r>
          </a:p>
          <a:p>
            <a:r>
              <a:rPr lang="en-US" sz="2400" dirty="0" smtClean="0"/>
              <a:t>P</a:t>
            </a:r>
            <a:r>
              <a:rPr lang="sr-Latn-RS" sz="2400" dirty="0" smtClean="0"/>
              <a:t>oziva se funkcija iz klase</a:t>
            </a:r>
            <a:r>
              <a:rPr lang="sr-Latn-RS" sz="2400" dirty="0" smtClean="0">
                <a:solidFill>
                  <a:srgbClr val="FF0000"/>
                </a:solidFill>
              </a:rPr>
              <a:t> Set </a:t>
            </a:r>
            <a:r>
              <a:rPr lang="sr-Latn-RS" sz="2400" dirty="0" smtClean="0">
                <a:sym typeface="Wingdings" pitchFamily="2" charset="2"/>
              </a:rPr>
              <a:t> </a:t>
            </a:r>
            <a:r>
              <a:rPr lang="sr-Latn-R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set1.</a:t>
            </a:r>
            <a:r>
              <a:rPr lang="sr-Latn-RS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union(</a:t>
            </a:r>
            <a:r>
              <a:rPr lang="sr-Latn-R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set2</a:t>
            </a:r>
            <a:r>
              <a:rPr lang="sr-Latn-RS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)</a:t>
            </a:r>
            <a:endParaRPr lang="sr-Latn-RS" sz="2400" i="1" dirty="0" smtClean="0">
              <a:sym typeface="Wingdings" pitchFamily="2" charset="2"/>
            </a:endParaRPr>
          </a:p>
          <a:p>
            <a:r>
              <a:rPr lang="sr-Latn-RS" sz="2400" dirty="0" smtClean="0">
                <a:sym typeface="Wingdings" pitchFamily="2" charset="2"/>
              </a:rPr>
              <a:t>Funkcija  je korišćena samo za </a:t>
            </a:r>
            <a:r>
              <a:rPr lang="sr-Latn-RS" sz="2400" u="sng" dirty="0" smtClean="0">
                <a:sym typeface="Wingdings" pitchFamily="2" charset="2"/>
              </a:rPr>
              <a:t>ispis HTML fajlova</a:t>
            </a:r>
            <a:r>
              <a:rPr lang="sr-Latn-RS" sz="2400" dirty="0" smtClean="0">
                <a:sym typeface="Wingdings" pitchFamily="2" charset="2"/>
              </a:rPr>
              <a:t>, zbog gubitka vrednost ključa (broja pojavljivanja date reči – potrebno za rangiranje)</a:t>
            </a:r>
            <a:endParaRPr lang="sr-Latn-R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i="1" dirty="0" smtClean="0">
                <a:solidFill>
                  <a:schemeClr val="accent4">
                    <a:lumMod val="75000"/>
                  </a:schemeClr>
                </a:solidFill>
              </a:rPr>
              <a:t>searchOR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36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Z</a:t>
            </a:r>
            <a:r>
              <a:rPr lang="sr-Latn-RS" sz="2400" dirty="0" smtClean="0"/>
              <a:t>bog toga, pravim </a:t>
            </a:r>
            <a:r>
              <a:rPr lang="sr-Latn-RS" sz="2400" u="sng" dirty="0" smtClean="0"/>
              <a:t>svoju uniju</a:t>
            </a:r>
          </a:p>
          <a:p>
            <a:pPr>
              <a:buNone/>
            </a:pPr>
            <a:endParaRPr lang="sr-Latn-RS" sz="2400" u="sng" dirty="0" smtClean="0"/>
          </a:p>
          <a:p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Ključevi koji su u oba rečnika</a:t>
            </a:r>
            <a:r>
              <a:rPr lang="sr-Latn-RS" sz="2400" dirty="0" smtClean="0"/>
              <a:t> </a:t>
            </a:r>
            <a:r>
              <a:rPr lang="sr-Latn-RS" sz="2400" dirty="0" smtClean="0">
                <a:sym typeface="Wingdings" pitchFamily="2" charset="2"/>
              </a:rPr>
              <a:t> sabira se njihova vrednost i postavlja se u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  <a:r>
              <a:rPr lang="sr-Latn-RS" sz="2400" dirty="0" smtClean="0">
                <a:sym typeface="Wingdings" pitchFamily="2" charset="2"/>
              </a:rPr>
              <a:t> (sa tim ključem)</a:t>
            </a:r>
          </a:p>
          <a:p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Ključevi koju su samo u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čnik1 </a:t>
            </a:r>
            <a:r>
              <a:rPr lang="sr-Latn-RS" sz="2400" dirty="0" smtClean="0">
                <a:sym typeface="Wingdings" pitchFamily="2" charset="2"/>
              </a:rPr>
              <a:t>  dodaje se ta vrednost sa tim ključem u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  <a:endParaRPr lang="sr-Latn-RS" sz="2400" dirty="0" smtClean="0">
              <a:sym typeface="Wingdings" pitchFamily="2" charset="2"/>
            </a:endParaRPr>
          </a:p>
          <a:p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Ključevi koji su samo u 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rečnik2</a:t>
            </a:r>
            <a:r>
              <a:rPr lang="sr-Latn-RS" sz="24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sr-Latn-RS" sz="2400" dirty="0" smtClean="0">
                <a:sym typeface="Wingdings" pitchFamily="2" charset="2"/>
              </a:rPr>
              <a:t> dodaje se ta vrednost sa tim ključem u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</a:p>
          <a:p>
            <a:pPr>
              <a:buNone/>
            </a:pPr>
            <a:endParaRPr lang="sr-Latn-RS" sz="2400" dirty="0" smtClean="0">
              <a:sym typeface="Wingdings" pitchFamily="2" charset="2"/>
            </a:endParaRPr>
          </a:p>
          <a:p>
            <a:r>
              <a:rPr lang="sr-Latn-RS" sz="2400" dirty="0" smtClean="0">
                <a:sym typeface="Wingdings" pitchFamily="2" charset="2"/>
              </a:rPr>
              <a:t>Povratna vrednost 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searchOR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400" dirty="0" smtClean="0"/>
              <a:t>je</a:t>
            </a:r>
            <a:r>
              <a:rPr lang="sr-Latn-RS" sz="24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400" b="1" i="1" dirty="0" smtClean="0">
                <a:solidFill>
                  <a:schemeClr val="accent4">
                    <a:lumMod val="75000"/>
                  </a:schemeClr>
                </a:solidFill>
              </a:rPr>
              <a:t>searchStandardOR</a:t>
            </a:r>
            <a:r>
              <a:rPr lang="en-US" sz="34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34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rečnik2, rečnik3</a:t>
            </a:r>
            <a:r>
              <a:rPr lang="en-US" sz="34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</a:t>
            </a:r>
            <a:r>
              <a:rPr lang="sr-Latn-RS" sz="3200" dirty="0" smtClean="0"/>
              <a:t>unkcija se izvršava slično kao i </a:t>
            </a:r>
            <a:r>
              <a:rPr lang="sr-Latn-RS" sz="3200" b="1" i="1" dirty="0" smtClean="0">
                <a:solidFill>
                  <a:schemeClr val="accent4">
                    <a:lumMod val="75000"/>
                  </a:schemeClr>
                </a:solidFill>
              </a:rPr>
              <a:t>searchOR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32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sr-Latn-RS" sz="3200" dirty="0" smtClean="0"/>
              <a:t>, samo što prosleđujemo 3 rečnika i vršimo uniju ta tri...  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 smtClean="0"/>
              <a:t> </a:t>
            </a:r>
            <a:r>
              <a:rPr lang="sr-Latn-RS" b="1" i="1" dirty="0" smtClean="0">
                <a:solidFill>
                  <a:schemeClr val="bg2">
                    <a:lumMod val="50000"/>
                  </a:schemeClr>
                </a:solidFill>
              </a:rPr>
              <a:t>logicalQuery(</a:t>
            </a:r>
            <a:r>
              <a:rPr lang="sr-Latn-RS" b="1" i="1" dirty="0" smtClean="0">
                <a:solidFill>
                  <a:srgbClr val="FF0000"/>
                </a:solidFill>
              </a:rPr>
              <a:t>rečnik</a:t>
            </a:r>
            <a:r>
              <a:rPr lang="sr-Latn-RS" b="1" i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sr-Latn-RS" b="1" i="1" dirty="0" smtClean="0">
                <a:solidFill>
                  <a:srgbClr val="FF0000"/>
                </a:solidFill>
              </a:rPr>
              <a:t>reč</a:t>
            </a:r>
            <a:r>
              <a:rPr lang="sr-Latn-RS" b="1" i="1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</a:t>
            </a:r>
            <a:r>
              <a:rPr lang="sr-Latn-RS" sz="2800" dirty="0" smtClean="0"/>
              <a:t>ostavljena zaštita</a:t>
            </a:r>
          </a:p>
          <a:p>
            <a:r>
              <a:rPr lang="en-US" sz="2800" dirty="0" smtClean="0"/>
              <a:t>U</a:t>
            </a:r>
            <a:r>
              <a:rPr lang="sr-Latn-RS" sz="2800" dirty="0" smtClean="0"/>
              <a:t>nos splitujemo i proveravamo da li je uneto 3 reči i da li je </a:t>
            </a:r>
            <a:r>
              <a:rPr lang="sr-Latn-RS" sz="2800" u="sng" dirty="0" smtClean="0"/>
              <a:t>2. reč logički operator</a:t>
            </a:r>
          </a:p>
          <a:p>
            <a:r>
              <a:rPr lang="sr-Latn-RS" sz="2800" dirty="0" smtClean="0"/>
              <a:t>Logički operatori su: </a:t>
            </a:r>
            <a:r>
              <a:rPr lang="sr-Latn-RS" sz="2800" b="1" dirty="0" smtClean="0"/>
              <a:t>AND</a:t>
            </a:r>
            <a:r>
              <a:rPr lang="sr-Latn-RS" sz="2800" dirty="0" smtClean="0"/>
              <a:t>, </a:t>
            </a:r>
            <a:r>
              <a:rPr lang="sr-Latn-RS" sz="2800" b="1" dirty="0" smtClean="0"/>
              <a:t>OR</a:t>
            </a:r>
            <a:r>
              <a:rPr lang="sr-Latn-RS" sz="2800" dirty="0" smtClean="0"/>
              <a:t> i </a:t>
            </a:r>
            <a:r>
              <a:rPr lang="sr-Latn-RS" sz="2800" b="1" dirty="0" smtClean="0"/>
              <a:t>NOT</a:t>
            </a:r>
          </a:p>
          <a:p>
            <a:r>
              <a:rPr lang="sr-Latn-RS" sz="2800" u="sng" dirty="0" smtClean="0"/>
              <a:t>Ako jeste </a:t>
            </a:r>
            <a:r>
              <a:rPr lang="sr-Latn-RS" sz="2800" dirty="0" smtClean="0">
                <a:sym typeface="Wingdings" pitchFamily="2" charset="2"/>
              </a:rPr>
              <a:t> proveravamo koji je i pravimo novi rečnik za 1. i </a:t>
            </a:r>
            <a:r>
              <a:rPr lang="sr-Latn-RS" sz="2800" dirty="0" smtClean="0">
                <a:sym typeface="Wingdings" pitchFamily="2" charset="2"/>
              </a:rPr>
              <a:t>3. </a:t>
            </a:r>
            <a:r>
              <a:rPr lang="sr-Latn-RS" sz="2800" dirty="0" smtClean="0">
                <a:sym typeface="Wingdings" pitchFamily="2" charset="2"/>
              </a:rPr>
              <a:t>reč - 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newDirectory(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sr-Latn-RS" sz="2800" b="1" i="1" dirty="0" smtClean="0"/>
              <a:t>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  <a:r>
              <a:rPr lang="sr-Latn-RS" sz="2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sr-Latn-RS" sz="2800" dirty="0" smtClean="0">
              <a:sym typeface="Wingdings" pitchFamily="2" charset="2"/>
            </a:endParaRPr>
          </a:p>
          <a:p>
            <a:r>
              <a:rPr lang="en-US" sz="2800" u="sng" dirty="0" smtClean="0"/>
              <a:t>U</a:t>
            </a:r>
            <a:r>
              <a:rPr lang="sr-Latn-RS" sz="2800" u="sng" dirty="0" smtClean="0"/>
              <a:t>koliko nije</a:t>
            </a:r>
            <a:r>
              <a:rPr lang="sr-Latn-RS" sz="2800" dirty="0" smtClean="0"/>
              <a:t> </a:t>
            </a:r>
            <a:r>
              <a:rPr lang="sr-Latn-RS" sz="2800" dirty="0" smtClean="0">
                <a:sym typeface="Wingdings" pitchFamily="2" charset="2"/>
              </a:rPr>
              <a:t> pita korisnika da li želi standardni upit 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standardQuery(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, 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sr-Latn-RS" sz="2800" dirty="0" smtClean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#osnovne_skupovne_operacije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Ukoliko je 2. reč logički operator AND, OR ili NOT</a:t>
            </a:r>
          </a:p>
          <a:p>
            <a:r>
              <a:rPr lang="en-US" sz="3200" dirty="0" smtClean="0"/>
              <a:t>P</a:t>
            </a:r>
            <a:r>
              <a:rPr lang="sr-Latn-RS" sz="3200" dirty="0" smtClean="0"/>
              <a:t>ozivaju se sledeće funkcije </a:t>
            </a:r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71800" y="3505200"/>
            <a:ext cx="34290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 smtClean="0">
                <a:solidFill>
                  <a:schemeClr val="accent4">
                    <a:lumMod val="75000"/>
                  </a:schemeClr>
                </a:solidFill>
              </a:rPr>
              <a:t>searchAND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</a:t>
            </a:r>
            <a:r>
              <a:rPr lang="sr-Latn-RS" sz="2400" dirty="0" smtClean="0"/>
              <a:t>koliko je 2. reč </a:t>
            </a:r>
            <a:r>
              <a:rPr lang="sr-Latn-RS" sz="2400" b="1" dirty="0" smtClean="0"/>
              <a:t>AND</a:t>
            </a:r>
          </a:p>
          <a:p>
            <a:r>
              <a:rPr lang="en-US" sz="2400" dirty="0" smtClean="0"/>
              <a:t>P</a:t>
            </a:r>
            <a:r>
              <a:rPr lang="sr-Latn-RS" sz="2400" dirty="0" smtClean="0"/>
              <a:t>ravimo skupove (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set1</a:t>
            </a:r>
            <a:r>
              <a:rPr lang="sr-Latn-RS" sz="2400" dirty="0" smtClean="0"/>
              <a:t> i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set2</a:t>
            </a:r>
            <a:r>
              <a:rPr lang="sr-Latn-RS" sz="2400" dirty="0" smtClean="0"/>
              <a:t>) i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</a:p>
          <a:p>
            <a:endParaRPr lang="sr-Latn-R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sr-Latn-RS" sz="2400" dirty="0" smtClean="0"/>
              <a:t>Kao i kod 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searchOR()</a:t>
            </a:r>
            <a:r>
              <a:rPr lang="sr-Latn-RS" sz="2400" dirty="0" smtClean="0"/>
              <a:t> – </a:t>
            </a:r>
            <a:r>
              <a:rPr lang="en-US" sz="2400" dirty="0" smtClean="0"/>
              <a:t>I</a:t>
            </a:r>
            <a:r>
              <a:rPr lang="sr-Latn-RS" sz="2400" dirty="0" smtClean="0"/>
              <a:t>teriramo ključevima kroz oba (nova) rečnika posebno i dodajemo ključeve u skupove, odnosno u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set1</a:t>
            </a:r>
            <a:r>
              <a:rPr lang="sr-Latn-RS" sz="2400" dirty="0" smtClean="0"/>
              <a:t> ili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set2</a:t>
            </a:r>
            <a:endParaRPr lang="sr-Latn-RS" sz="2400" dirty="0" smtClean="0"/>
          </a:p>
          <a:p>
            <a:r>
              <a:rPr lang="en-US" sz="2400" dirty="0" smtClean="0"/>
              <a:t>P</a:t>
            </a:r>
            <a:r>
              <a:rPr lang="sr-Latn-RS" sz="2400" dirty="0" smtClean="0"/>
              <a:t>oziva se funkcija iz </a:t>
            </a:r>
            <a:r>
              <a:rPr lang="sr-Latn-RS" sz="2400" i="1" dirty="0" smtClean="0">
                <a:solidFill>
                  <a:srgbClr val="FF0000"/>
                </a:solidFill>
              </a:rPr>
              <a:t>Set() </a:t>
            </a:r>
            <a:r>
              <a:rPr lang="sr-Latn-RS" sz="2400" dirty="0" smtClean="0">
                <a:sym typeface="Wingdings" pitchFamily="2" charset="2"/>
              </a:rPr>
              <a:t> </a:t>
            </a:r>
            <a:r>
              <a:rPr lang="sr-Latn-R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set1.</a:t>
            </a:r>
            <a:r>
              <a:rPr lang="sr-Latn-RS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intersection(</a:t>
            </a:r>
            <a:r>
              <a:rPr lang="sr-Latn-R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set2</a:t>
            </a:r>
            <a:r>
              <a:rPr lang="sr-Latn-RS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)</a:t>
            </a:r>
            <a:endParaRPr lang="sr-Latn-RS" sz="2400" i="1" dirty="0" smtClean="0">
              <a:sym typeface="Wingdings" pitchFamily="2" charset="2"/>
            </a:endParaRPr>
          </a:p>
          <a:p>
            <a:r>
              <a:rPr lang="sr-Latn-RS" sz="2400" dirty="0" smtClean="0"/>
              <a:t>Zbog gubitka vrednosti </a:t>
            </a:r>
            <a:r>
              <a:rPr lang="sr-Latn-RS" sz="2400" dirty="0" smtClean="0">
                <a:sym typeface="Wingdings" pitchFamily="2" charset="2"/>
              </a:rPr>
              <a:t> radim presek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re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čnik1</a:t>
            </a:r>
            <a:r>
              <a:rPr lang="sr-Latn-RS" sz="2400" dirty="0" smtClean="0">
                <a:sym typeface="Wingdings" pitchFamily="2" charset="2"/>
              </a:rPr>
              <a:t> i 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rečnik2</a:t>
            </a:r>
            <a:endParaRPr lang="sr-Latn-RS" sz="2400" dirty="0" smtClean="0">
              <a:sym typeface="Wingdings" pitchFamily="2" charset="2"/>
            </a:endParaRPr>
          </a:p>
          <a:p>
            <a:r>
              <a:rPr lang="sr-Latn-RS" sz="2400" dirty="0" smtClean="0">
                <a:sym typeface="Wingdings" pitchFamily="2" charset="2"/>
              </a:rPr>
              <a:t>sabira se njihova vrednost i postavlja se u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  <a:r>
              <a:rPr lang="sr-Latn-RS" sz="2400" dirty="0" smtClean="0">
                <a:sym typeface="Wingdings" pitchFamily="2" charset="2"/>
              </a:rPr>
              <a:t> (sa tim ključem) </a:t>
            </a:r>
          </a:p>
          <a:p>
            <a:endParaRPr lang="sr-Latn-RS" sz="2400" dirty="0" smtClean="0">
              <a:sym typeface="Wingdings" pitchFamily="2" charset="2"/>
            </a:endParaRPr>
          </a:p>
          <a:p>
            <a:r>
              <a:rPr lang="sr-Latn-RS" sz="2400" dirty="0" smtClean="0">
                <a:sym typeface="Wingdings" pitchFamily="2" charset="2"/>
              </a:rPr>
              <a:t>Povratna vrednost 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searchAND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400" dirty="0" smtClean="0"/>
              <a:t>je</a:t>
            </a:r>
            <a:r>
              <a:rPr lang="sr-Latn-RS" sz="24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648200" cy="944562"/>
          </a:xfrm>
        </p:spPr>
        <p:txBody>
          <a:bodyPr/>
          <a:lstStyle/>
          <a:p>
            <a:r>
              <a:rPr lang="en-US" b="1" dirty="0" smtClean="0"/>
              <a:t>P</a:t>
            </a:r>
            <a:r>
              <a:rPr lang="sr-Latn-RS" b="1" dirty="0" smtClean="0"/>
              <a:t>rimer trie stabla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19800" y="1752600"/>
            <a:ext cx="1158240" cy="2074333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the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he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ea</a:t>
            </a:r>
          </a:p>
          <a:p>
            <a:r>
              <a:rPr lang="sr-Latn-RS" dirty="0" smtClean="0"/>
              <a:t>sell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16002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400" y="23622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t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676400" y="37338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h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1676400" y="51054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e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6" idx="4"/>
            <a:endCxn id="7" idx="0"/>
          </p:cNvCxnSpPr>
          <p:nvPr/>
        </p:nvCxnSpPr>
        <p:spPr>
          <a:xfrm rot="5400000">
            <a:off x="1562100" y="3314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 rot="5400000">
            <a:off x="1562100" y="4686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7"/>
          </p:cNvCxnSpPr>
          <p:nvPr/>
        </p:nvCxnSpPr>
        <p:spPr>
          <a:xfrm rot="10800000" flipV="1">
            <a:off x="2196726" y="1956967"/>
            <a:ext cx="1115266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76600" y="24384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s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3276600" y="38100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h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3276600" y="51816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e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stCxn id="5" idx="4"/>
            <a:endCxn id="15" idx="0"/>
          </p:cNvCxnSpPr>
          <p:nvPr/>
        </p:nvCxnSpPr>
        <p:spPr>
          <a:xfrm rot="5400000">
            <a:off x="3429000" y="228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4"/>
            <a:endCxn id="17" idx="0"/>
          </p:cNvCxnSpPr>
          <p:nvPr/>
        </p:nvCxnSpPr>
        <p:spPr>
          <a:xfrm rot="5400000">
            <a:off x="3162300" y="3390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8" idx="0"/>
          </p:cNvCxnSpPr>
          <p:nvPr/>
        </p:nvCxnSpPr>
        <p:spPr>
          <a:xfrm rot="5400000">
            <a:off x="3162300" y="4762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48200" y="37338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e</a:t>
            </a:r>
            <a:endParaRPr lang="en-US" sz="2800" dirty="0"/>
          </a:p>
        </p:txBody>
      </p:sp>
      <p:sp>
        <p:nvSpPr>
          <p:cNvPr id="26" name="Oval 25"/>
          <p:cNvSpPr/>
          <p:nvPr/>
        </p:nvSpPr>
        <p:spPr>
          <a:xfrm>
            <a:off x="4648200" y="51054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a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15" idx="5"/>
            <a:endCxn id="25" idx="0"/>
          </p:cNvCxnSpPr>
          <p:nvPr/>
        </p:nvCxnSpPr>
        <p:spPr>
          <a:xfrm rot="16200000" flipH="1">
            <a:off x="3954906" y="2735705"/>
            <a:ext cx="840115" cy="115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4"/>
            <a:endCxn id="26" idx="0"/>
          </p:cNvCxnSpPr>
          <p:nvPr/>
        </p:nvCxnSpPr>
        <p:spPr>
          <a:xfrm rot="5400000">
            <a:off x="4533900" y="4686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096000" y="51054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l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6096000" y="6324600"/>
            <a:ext cx="609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800" dirty="0" smtClean="0"/>
              <a:t>l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25" idx="5"/>
            <a:endCxn id="31" idx="0"/>
          </p:cNvCxnSpPr>
          <p:nvPr/>
        </p:nvCxnSpPr>
        <p:spPr>
          <a:xfrm rot="16200000" flipH="1">
            <a:off x="5326506" y="4031105"/>
            <a:ext cx="916315" cy="123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2" idx="0"/>
          </p:cNvCxnSpPr>
          <p:nvPr/>
        </p:nvCxnSpPr>
        <p:spPr>
          <a:xfrm rot="5400000">
            <a:off x="6057900" y="5981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 smtClean="0">
                <a:solidFill>
                  <a:schemeClr val="accent4">
                    <a:lumMod val="75000"/>
                  </a:schemeClr>
                </a:solidFill>
              </a:rPr>
              <a:t>searchNOT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</a:t>
            </a:r>
            <a:r>
              <a:rPr lang="sr-Latn-RS" sz="2400" dirty="0" smtClean="0"/>
              <a:t>koliko je 2. reč </a:t>
            </a:r>
            <a:r>
              <a:rPr lang="sr-Latn-RS" sz="2400" b="1" dirty="0" smtClean="0"/>
              <a:t>NOT</a:t>
            </a:r>
          </a:p>
          <a:p>
            <a:r>
              <a:rPr lang="en-US" sz="2400" dirty="0" smtClean="0"/>
              <a:t>P</a:t>
            </a:r>
            <a:r>
              <a:rPr lang="sr-Latn-RS" sz="2400" dirty="0" smtClean="0"/>
              <a:t>ravimo skupove – objašenjeno</a:t>
            </a:r>
          </a:p>
          <a:p>
            <a:r>
              <a:rPr lang="en-US" sz="2400" dirty="0" smtClean="0"/>
              <a:t>P</a:t>
            </a:r>
            <a:r>
              <a:rPr lang="sr-Latn-RS" sz="2400" dirty="0" smtClean="0"/>
              <a:t>oziva se funkcija iz </a:t>
            </a:r>
            <a:r>
              <a:rPr lang="sr-Latn-RS" sz="2400" i="1" dirty="0" smtClean="0">
                <a:solidFill>
                  <a:srgbClr val="FF0000"/>
                </a:solidFill>
              </a:rPr>
              <a:t>klase Set </a:t>
            </a:r>
            <a:r>
              <a:rPr lang="sr-Latn-RS" sz="2400" dirty="0" smtClean="0">
                <a:sym typeface="Wingdings" pitchFamily="2" charset="2"/>
              </a:rPr>
              <a:t> </a:t>
            </a:r>
            <a:r>
              <a:rPr lang="sr-Latn-R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set1.</a:t>
            </a:r>
            <a:r>
              <a:rPr lang="sr-Latn-RS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difference(</a:t>
            </a:r>
            <a:r>
              <a:rPr lang="sr-Latn-RS" sz="2400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set2</a:t>
            </a:r>
            <a:r>
              <a:rPr lang="sr-Latn-RS" sz="24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)</a:t>
            </a:r>
            <a:endParaRPr lang="sr-Latn-RS" sz="2400" i="1" dirty="0" smtClean="0">
              <a:sym typeface="Wingdings" pitchFamily="2" charset="2"/>
            </a:endParaRPr>
          </a:p>
          <a:p>
            <a:r>
              <a:rPr lang="sr-Latn-RS" sz="2400" dirty="0" smtClean="0"/>
              <a:t>Ako je ključ u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re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čnik1</a:t>
            </a:r>
            <a:r>
              <a:rPr lang="sr-Latn-RS" sz="2400" dirty="0" smtClean="0"/>
              <a:t>, a nije u 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rečnik2 </a:t>
            </a:r>
            <a:r>
              <a:rPr lang="sr-Latn-RS" sz="2400" dirty="0" smtClean="0"/>
              <a:t>onda se ta vrednost prosleđuje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finalnom rečniku </a:t>
            </a:r>
            <a:r>
              <a:rPr lang="sr-Latn-RS" sz="2400" dirty="0" smtClean="0"/>
              <a:t>sa tim ključem</a:t>
            </a:r>
          </a:p>
          <a:p>
            <a:r>
              <a:rPr lang="sr-Latn-RS" sz="2400" dirty="0" smtClean="0">
                <a:sym typeface="Wingdings" pitchFamily="2" charset="2"/>
              </a:rPr>
              <a:t>Povratna vrednost 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searchNOT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400" dirty="0" smtClean="0"/>
              <a:t>je</a:t>
            </a:r>
            <a:r>
              <a:rPr lang="sr-Latn-RS" sz="24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finalni rečnik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30362"/>
          </a:xfrm>
        </p:spPr>
        <p:txBody>
          <a:bodyPr>
            <a:normAutofit/>
          </a:bodyPr>
          <a:lstStyle/>
          <a:p>
            <a:r>
              <a:rPr lang="sr-Latn-RS" b="1" i="1" dirty="0" smtClean="0">
                <a:solidFill>
                  <a:schemeClr val="accent4">
                    <a:lumMod val="75000"/>
                  </a:schemeClr>
                </a:solidFill>
              </a:rPr>
              <a:t>searchOR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(re</a:t>
            </a:r>
            <a:r>
              <a:rPr lang="sr-Latn-RS" b="1" i="1" dirty="0" smtClean="0">
                <a:solidFill>
                  <a:schemeClr val="accent4">
                    <a:lumMod val="75000"/>
                  </a:schemeClr>
                </a:solidFill>
              </a:rPr>
              <a:t>čnik1, rečnik2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</a:t>
            </a:r>
            <a:r>
              <a:rPr lang="sr-Latn-RS" sz="2400" dirty="0" smtClean="0"/>
              <a:t>koliko je 2. reč </a:t>
            </a:r>
            <a:r>
              <a:rPr lang="sr-Latn-RS" sz="2400" b="1" dirty="0" smtClean="0"/>
              <a:t>OR</a:t>
            </a:r>
          </a:p>
          <a:p>
            <a:r>
              <a:rPr lang="sr-Latn-RS" sz="2400" dirty="0" smtClean="0"/>
              <a:t>Vrši se unija 1. reči (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re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čnik1</a:t>
            </a:r>
            <a:r>
              <a:rPr lang="sr-Latn-RS" sz="2400" dirty="0" smtClean="0"/>
              <a:t>) i 3. reči (</a:t>
            </a:r>
            <a:r>
              <a:rPr lang="sr-Latn-RS" sz="2400" b="1" i="1" dirty="0" smtClean="0">
                <a:solidFill>
                  <a:schemeClr val="accent4">
                    <a:lumMod val="75000"/>
                  </a:schemeClr>
                </a:solidFill>
              </a:rPr>
              <a:t>rečnik2</a:t>
            </a:r>
            <a:r>
              <a:rPr lang="sr-Latn-RS" sz="2400" dirty="0" smtClean="0"/>
              <a:t>)</a:t>
            </a:r>
          </a:p>
          <a:p>
            <a:r>
              <a:rPr lang="sr-Latn-RS" sz="2400" dirty="0" smtClean="0"/>
              <a:t>Objašnjeno ranije ...</a:t>
            </a:r>
          </a:p>
          <a:p>
            <a:endParaRPr lang="sr-Latn-R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#trie	TrieNode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podaci se čuvaju na specifičan način (</a:t>
            </a:r>
            <a:r>
              <a:rPr lang="sr-Latn-RS" strike="sngStrike" dirty="0" smtClean="0"/>
              <a:t>linearno</a:t>
            </a:r>
            <a:r>
              <a:rPr lang="sr-Latn-RS" dirty="0" smtClean="0"/>
              <a:t>)</a:t>
            </a:r>
          </a:p>
          <a:p>
            <a:r>
              <a:rPr lang="en-US" dirty="0" smtClean="0"/>
              <a:t>K</a:t>
            </a:r>
            <a:r>
              <a:rPr lang="sr-Latn-RS" dirty="0" smtClean="0"/>
              <a:t>olekcija entiteta – čvorova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vaki čvor sadrži karakter</a:t>
            </a:r>
          </a:p>
          <a:p>
            <a:r>
              <a:rPr lang="sr-Latn-RS" dirty="0" smtClean="0"/>
              <a:t>1. čvor </a:t>
            </a:r>
            <a:r>
              <a:rPr lang="sr-Latn-RS" dirty="0" smtClean="0">
                <a:sym typeface="Wingdings" pitchFamily="2" charset="2"/>
              </a:rPr>
              <a:t> </a:t>
            </a:r>
            <a:r>
              <a:rPr lang="sr-Latn-RS" dirty="0" smtClean="0"/>
              <a:t>root (koren, prazan)</a:t>
            </a:r>
          </a:p>
          <a:p>
            <a:r>
              <a:rPr lang="en-US" dirty="0" smtClean="0"/>
              <a:t>L</a:t>
            </a:r>
            <a:r>
              <a:rPr lang="sr-Latn-RS" dirty="0" smtClean="0"/>
              <a:t>ist – poslednji čvor u stablu, nema decu </a:t>
            </a:r>
          </a:p>
          <a:p>
            <a:r>
              <a:rPr lang="en-US" dirty="0" smtClean="0"/>
              <a:t>R</a:t>
            </a:r>
            <a:r>
              <a:rPr lang="sr-Latn-RS" dirty="0" smtClean="0"/>
              <a:t>ečnik </a:t>
            </a:r>
            <a:r>
              <a:rPr lang="sr-Latn-RS" dirty="0" smtClean="0">
                <a:sym typeface="Wingdings" pitchFamily="2" charset="2"/>
              </a:rPr>
              <a:t> rečnik sa HTML stranicama</a:t>
            </a:r>
            <a:endParaRPr lang="sr-Latn-R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sr-Latn-R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(root, reč, htmlStr)</a:t>
            </a:r>
            <a:endParaRPr lang="en-US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Prolazimo kro</a:t>
            </a:r>
            <a:r>
              <a:rPr lang="en-US" dirty="0" smtClean="0"/>
              <a:t>z </a:t>
            </a:r>
            <a:r>
              <a:rPr lang="en-US" dirty="0" err="1" smtClean="0"/>
              <a:t>karaktere</a:t>
            </a:r>
            <a:r>
              <a:rPr lang="en-US" dirty="0" smtClean="0"/>
              <a:t> </a:t>
            </a:r>
            <a:r>
              <a:rPr lang="en-US" dirty="0" err="1" smtClean="0"/>
              <a:t>prosle</a:t>
            </a:r>
            <a:r>
              <a:rPr lang="sr-Latn-RS" dirty="0" smtClean="0"/>
              <a:t>đene </a:t>
            </a:r>
            <a:r>
              <a:rPr lang="sr-Latn-R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reči</a:t>
            </a:r>
          </a:p>
          <a:p>
            <a:r>
              <a:rPr lang="en-US" dirty="0" smtClean="0"/>
              <a:t>A</a:t>
            </a:r>
            <a:r>
              <a:rPr lang="sr-Latn-RS" dirty="0" smtClean="0"/>
              <a:t>ko je to taj karakter </a:t>
            </a:r>
            <a:r>
              <a:rPr lang="sr-Latn-RS" dirty="0" smtClean="0">
                <a:sym typeface="Wingdings" pitchFamily="2" charset="2"/>
              </a:rPr>
              <a:t> </a:t>
            </a:r>
            <a:r>
              <a:rPr lang="sr-Latn-RS" dirty="0" smtClean="0"/>
              <a:t>samo veži</a:t>
            </a:r>
          </a:p>
          <a:p>
            <a:r>
              <a:rPr lang="en-US" dirty="0" smtClean="0"/>
              <a:t>A</a:t>
            </a:r>
            <a:r>
              <a:rPr lang="sr-Latn-RS" dirty="0" smtClean="0"/>
              <a:t>ko nije </a:t>
            </a:r>
            <a:r>
              <a:rPr lang="sr-Latn-RS" dirty="0" smtClean="0">
                <a:sym typeface="Wingdings" pitchFamily="2" charset="2"/>
              </a:rPr>
              <a:t> dodaj novi čvor i veži taj čvor</a:t>
            </a:r>
          </a:p>
          <a:p>
            <a:r>
              <a:rPr lang="en-US" dirty="0" smtClean="0">
                <a:sym typeface="Wingdings" pitchFamily="2" charset="2"/>
              </a:rPr>
              <a:t>A</a:t>
            </a:r>
            <a:r>
              <a:rPr lang="sr-Latn-RS" dirty="0" smtClean="0">
                <a:sym typeface="Wingdings" pitchFamily="2" charset="2"/>
              </a:rPr>
              <a:t>ko nema više karaktera  list = true</a:t>
            </a:r>
          </a:p>
          <a:p>
            <a:endParaRPr lang="sr-Latn-R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sr-Latn-R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(root, reč, htmlStr)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sr-Latn-RS" dirty="0" smtClean="0"/>
              <a:t>a li se trenutna html stranica nalazi u rečniku sa ključem putanje, a vrednost broj pojavljivanja te reči</a:t>
            </a:r>
          </a:p>
          <a:p>
            <a:r>
              <a:rPr lang="en-US" dirty="0" smtClean="0"/>
              <a:t>A</a:t>
            </a:r>
            <a:r>
              <a:rPr lang="sr-Latn-RS" dirty="0" smtClean="0"/>
              <a:t>ko imamo tu stranicu u rečniku</a:t>
            </a:r>
            <a:r>
              <a:rPr lang="sr-Latn-RS" dirty="0" smtClean="0">
                <a:sym typeface="Wingdings" pitchFamily="2" charset="2"/>
              </a:rPr>
              <a:t> povećaj broj pojavljivanja te reči</a:t>
            </a:r>
          </a:p>
          <a:p>
            <a:r>
              <a:rPr lang="en-US" dirty="0" smtClean="0">
                <a:sym typeface="Wingdings" pitchFamily="2" charset="2"/>
              </a:rPr>
              <a:t>A</a:t>
            </a:r>
            <a:r>
              <a:rPr lang="sr-Latn-RS" dirty="0" smtClean="0">
                <a:sym typeface="Wingdings" pitchFamily="2" charset="2"/>
              </a:rPr>
              <a:t>ko nemamo  onda stavi brojač na 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searching(vrednost, reč)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rosleđujemo koren i reč koju tražimo</a:t>
            </a:r>
          </a:p>
          <a:p>
            <a:r>
              <a:rPr lang="en-US" dirty="0" smtClean="0"/>
              <a:t>A</a:t>
            </a:r>
            <a:r>
              <a:rPr lang="sr-Latn-RS" dirty="0" smtClean="0"/>
              <a:t>ko koren nema dece </a:t>
            </a:r>
            <a:r>
              <a:rPr lang="sr-Latn-RS" dirty="0" smtClean="0">
                <a:sym typeface="Wingdings" pitchFamily="2" charset="2"/>
              </a:rPr>
              <a:t> false</a:t>
            </a:r>
          </a:p>
          <a:p>
            <a:r>
              <a:rPr lang="en-US" dirty="0" smtClean="0">
                <a:sym typeface="Wingdings" pitchFamily="2" charset="2"/>
              </a:rPr>
              <a:t>A</a:t>
            </a:r>
            <a:r>
              <a:rPr lang="sr-Latn-RS" dirty="0" smtClean="0">
                <a:sym typeface="Wingdings" pitchFamily="2" charset="2"/>
              </a:rPr>
              <a:t>ko ima dece  pretraži decu trenutnog čvora</a:t>
            </a:r>
          </a:p>
          <a:p>
            <a:r>
              <a:rPr lang="en-US" dirty="0" smtClean="0">
                <a:sym typeface="Wingdings" pitchFamily="2" charset="2"/>
              </a:rPr>
              <a:t>A</a:t>
            </a:r>
            <a:r>
              <a:rPr lang="sr-Latn-RS" dirty="0" smtClean="0">
                <a:sym typeface="Wingdings" pitchFamily="2" charset="2"/>
              </a:rPr>
              <a:t>ko je to taj karakter  nađen je</a:t>
            </a:r>
          </a:p>
          <a:p>
            <a:r>
              <a:rPr lang="en-US" dirty="0" smtClean="0">
                <a:sym typeface="Wingdings" pitchFamily="2" charset="2"/>
              </a:rPr>
              <a:t>A</a:t>
            </a:r>
            <a:r>
              <a:rPr lang="sr-Latn-RS" dirty="0" smtClean="0">
                <a:sym typeface="Wingdings" pitchFamily="2" charset="2"/>
              </a:rPr>
              <a:t>ko nije to taj karakter  ne postoji ta reč</a:t>
            </a:r>
          </a:p>
          <a:p>
            <a:r>
              <a:rPr lang="en-US" dirty="0" smtClean="0">
                <a:sym typeface="Wingdings" pitchFamily="2" charset="2"/>
              </a:rPr>
              <a:t>V</a:t>
            </a:r>
            <a:r>
              <a:rPr lang="sr-Latn-RS" dirty="0" smtClean="0">
                <a:sym typeface="Wingdings" pitchFamily="2" charset="2"/>
              </a:rPr>
              <a:t>raćamo vrednost lista, counter-a i rečnika (čiji ključevi su html stranice, a vrednosti broj pojavljivanja date pretraživane reči)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#parsiranje_skupa_HTML_dokumenata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sr-Latn-RS" dirty="0" smtClean="0"/>
              <a:t>a koren (</a:t>
            </a:r>
            <a:r>
              <a:rPr lang="sr-Latn-R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</a:t>
            </a:r>
            <a:r>
              <a:rPr lang="sr-Latn-RS" dirty="0" smtClean="0"/>
              <a:t>) se stavi prosleđena putanja direktorijuma</a:t>
            </a:r>
            <a:endParaRPr lang="en-US" dirty="0" smtClean="0"/>
          </a:p>
          <a:p>
            <a:r>
              <a:rPr lang="en-US" dirty="0" err="1" smtClean="0"/>
              <a:t>Iteriramo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listu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stranica</a:t>
            </a:r>
            <a:endParaRPr lang="en-US" b="1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Parsiramo</a:t>
            </a:r>
            <a:r>
              <a:rPr lang="en-US" dirty="0" smtClean="0"/>
              <a:t> HTML </a:t>
            </a:r>
            <a:r>
              <a:rPr lang="en-US" dirty="0" err="1" smtClean="0"/>
              <a:t>stranicu</a:t>
            </a:r>
            <a:endParaRPr lang="en-US" dirty="0" smtClean="0"/>
          </a:p>
          <a:p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povratna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C000"/>
                </a:solidFill>
              </a:rPr>
              <a:t>re</a:t>
            </a:r>
            <a:r>
              <a:rPr lang="sr-Latn-RS" b="1" i="1" dirty="0" smtClean="0">
                <a:solidFill>
                  <a:srgbClr val="FFC000"/>
                </a:solidFill>
              </a:rPr>
              <a:t>či</a:t>
            </a:r>
          </a:p>
          <a:p>
            <a:r>
              <a:rPr lang="en-US" dirty="0" smtClean="0"/>
              <a:t>I</a:t>
            </a:r>
            <a:r>
              <a:rPr lang="sr-Latn-RS" dirty="0" smtClean="0"/>
              <a:t>teriramo kroz </a:t>
            </a:r>
            <a:r>
              <a:rPr lang="en-US" b="1" i="1" dirty="0" smtClean="0">
                <a:solidFill>
                  <a:srgbClr val="FFC000"/>
                </a:solidFill>
              </a:rPr>
              <a:t>re</a:t>
            </a:r>
            <a:r>
              <a:rPr lang="sr-Latn-RS" b="1" i="1" dirty="0" smtClean="0">
                <a:solidFill>
                  <a:srgbClr val="FFC000"/>
                </a:solidFill>
              </a:rPr>
              <a:t>či </a:t>
            </a:r>
            <a:r>
              <a:rPr lang="sr-Latn-RS" dirty="0" smtClean="0"/>
              <a:t>i dodajemo na trie stablo </a:t>
            </a: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sr-Latn-R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(root, </a:t>
            </a:r>
            <a:r>
              <a:rPr lang="sr-Latn-RS" b="1" i="1" dirty="0" smtClean="0">
                <a:solidFill>
                  <a:srgbClr val="FFC000"/>
                </a:solidFill>
              </a:rPr>
              <a:t>reč</a:t>
            </a:r>
            <a:r>
              <a:rPr lang="sr-Latn-R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sr-Latn-R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htmlStr</a:t>
            </a:r>
            <a:r>
              <a:rPr lang="sr-Latn-R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sr-Latn-RS" dirty="0" smtClean="0"/>
              <a:t>Povratna vrednost parsiranja je </a:t>
            </a:r>
            <a:r>
              <a:rPr lang="sr-Latn-RS" b="1" i="1" dirty="0" smtClean="0">
                <a:solidFill>
                  <a:srgbClr val="FF0000"/>
                </a:solidFill>
              </a:rPr>
              <a:t>rečnik</a:t>
            </a: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#unos_upita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sr-Latn-RS" b="1" dirty="0" smtClean="0">
                <a:solidFill>
                  <a:schemeClr val="accent6">
                    <a:lumMod val="50000"/>
                  </a:schemeClr>
                </a:solidFill>
              </a:rPr>
              <a:t>tandardni upit</a:t>
            </a:r>
            <a:r>
              <a:rPr lang="sr-Latn-RS" dirty="0" smtClean="0"/>
              <a:t> – </a:t>
            </a:r>
            <a:r>
              <a:rPr lang="sr-Latn-RS" b="1" i="1" dirty="0" smtClean="0"/>
              <a:t>standardQuery(</a:t>
            </a:r>
            <a:r>
              <a:rPr lang="sr-Latn-RS" b="1" i="1" dirty="0" smtClean="0">
                <a:solidFill>
                  <a:srgbClr val="FF0000"/>
                </a:solidFill>
              </a:rPr>
              <a:t>rečnik</a:t>
            </a:r>
            <a:r>
              <a:rPr lang="sr-Latn-RS" b="1" i="1" dirty="0" smtClean="0"/>
              <a:t>, </a:t>
            </a:r>
            <a:r>
              <a:rPr lang="sr-Latn-RS" b="1" i="1" dirty="0" smtClean="0">
                <a:solidFill>
                  <a:srgbClr val="FF0000"/>
                </a:solidFill>
              </a:rPr>
              <a:t>reč</a:t>
            </a:r>
            <a:r>
              <a:rPr lang="sr-Latn-RS" b="1" i="1" dirty="0" smtClean="0"/>
              <a:t>)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sr-Latn-RS" b="1" dirty="0" smtClean="0">
                <a:solidFill>
                  <a:schemeClr val="accent6">
                    <a:lumMod val="50000"/>
                  </a:schemeClr>
                </a:solidFill>
              </a:rPr>
              <a:t>ogički upit </a:t>
            </a:r>
            <a:r>
              <a:rPr lang="sr-Latn-RS" dirty="0" smtClean="0"/>
              <a:t>– </a:t>
            </a:r>
            <a:r>
              <a:rPr lang="sr-Latn-RS" b="1" i="1" dirty="0" smtClean="0"/>
              <a:t>logicalQuery(</a:t>
            </a:r>
            <a:r>
              <a:rPr lang="sr-Latn-RS" b="1" i="1" dirty="0" smtClean="0">
                <a:solidFill>
                  <a:srgbClr val="FF0000"/>
                </a:solidFill>
              </a:rPr>
              <a:t>rečnik</a:t>
            </a:r>
            <a:r>
              <a:rPr lang="sr-Latn-RS" b="1" i="1" dirty="0" smtClean="0"/>
              <a:t>, </a:t>
            </a:r>
            <a:r>
              <a:rPr lang="sr-Latn-RS" b="1" i="1" dirty="0" smtClean="0">
                <a:solidFill>
                  <a:srgbClr val="FF0000"/>
                </a:solidFill>
              </a:rPr>
              <a:t>reč</a:t>
            </a:r>
            <a:r>
              <a:rPr lang="sr-Latn-RS" b="1" i="1" dirty="0" smtClean="0"/>
              <a:t>)</a:t>
            </a:r>
          </a:p>
          <a:p>
            <a:endParaRPr lang="sr-Latn-RS" dirty="0" smtClean="0"/>
          </a:p>
          <a:p>
            <a:pPr>
              <a:buNone/>
            </a:pPr>
            <a:r>
              <a:rPr lang="sr-Latn-RS" sz="2600" b="1" dirty="0" smtClean="0">
                <a:solidFill>
                  <a:srgbClr val="FF0000"/>
                </a:solidFill>
              </a:rPr>
              <a:t>rečnik</a:t>
            </a:r>
            <a:r>
              <a:rPr lang="sr-Latn-RS" sz="2600" dirty="0" smtClean="0"/>
              <a:t> – dobijen prilikom parsiranja</a:t>
            </a:r>
          </a:p>
          <a:p>
            <a:pPr>
              <a:buNone/>
            </a:pPr>
            <a:r>
              <a:rPr lang="sr-Latn-RS" sz="2600" dirty="0" smtClean="0"/>
              <a:t>               ključ: html stranica, vrednost: root (trie)</a:t>
            </a:r>
          </a:p>
          <a:p>
            <a:pPr>
              <a:buNone/>
            </a:pPr>
            <a:r>
              <a:rPr lang="en-US" sz="2600" b="1" dirty="0" err="1" smtClean="0">
                <a:solidFill>
                  <a:srgbClr val="FF0000"/>
                </a:solidFill>
              </a:rPr>
              <a:t>reč</a:t>
            </a:r>
            <a:r>
              <a:rPr lang="sr-Latn-RS" sz="2600" dirty="0" smtClean="0"/>
              <a:t> – korisnik je unosi (može biti i više reči)</a:t>
            </a:r>
          </a:p>
          <a:p>
            <a:endParaRPr lang="sr-Latn-RS" dirty="0" smtClean="0"/>
          </a:p>
          <a:p>
            <a:r>
              <a:rPr lang="en-US" dirty="0" smtClean="0"/>
              <a:t>U</a:t>
            </a:r>
            <a:r>
              <a:rPr lang="sr-Latn-RS" dirty="0" smtClean="0"/>
              <a:t>piti su međusobno povezani</a:t>
            </a:r>
          </a:p>
          <a:p>
            <a:r>
              <a:rPr lang="en-US" dirty="0" smtClean="0"/>
              <a:t>U</a:t>
            </a:r>
            <a:r>
              <a:rPr lang="sr-Latn-RS" dirty="0" smtClean="0"/>
              <a:t>vedena zaštita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#unos_upita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</a:t>
            </a:r>
            <a:r>
              <a:rPr lang="sr-Latn-RS" sz="2800" dirty="0" smtClean="0"/>
              <a:t>a bi mogli uneti upit potrebno je </a:t>
            </a:r>
            <a:r>
              <a:rPr lang="sr-Latn-RS" sz="2800" b="1" dirty="0" smtClean="0">
                <a:solidFill>
                  <a:srgbClr val="C00000"/>
                </a:solidFill>
              </a:rPr>
              <a:t>parsirati dokumente!</a:t>
            </a:r>
          </a:p>
          <a:p>
            <a:r>
              <a:rPr lang="en-US" sz="2800" dirty="0" smtClean="0"/>
              <a:t>P</a:t>
            </a:r>
            <a:r>
              <a:rPr lang="sr-Latn-RS" sz="2800" dirty="0" smtClean="0"/>
              <a:t>rilikom parsiranja,  karakteri se smeštaju u trie stablo i , kao povratna vrednost parsiranja,  vraća se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</a:p>
          <a:p>
            <a:r>
              <a:rPr lang="en-US" sz="2800" dirty="0" smtClean="0"/>
              <a:t>K</a:t>
            </a:r>
            <a:r>
              <a:rPr lang="sr-Latn-RS" sz="2800" dirty="0" smtClean="0"/>
              <a:t>ada se data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dirty="0" smtClean="0"/>
              <a:t> (ili više reči) unese u upit, poziva se funkcija:  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standardQuery(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, 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sr-Latn-RS" sz="2800" b="1" i="1" dirty="0" smtClean="0"/>
              <a:t>     			         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logicalQuery(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rečnik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sr-Latn-RS" sz="2800" b="1" i="1" dirty="0" smtClean="0">
                <a:solidFill>
                  <a:srgbClr val="FF0000"/>
                </a:solidFill>
              </a:rPr>
              <a:t>reč</a:t>
            </a:r>
            <a:r>
              <a:rPr lang="sr-Latn-RS" sz="2800" b="1" i="1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460</TotalTime>
  <Words>1083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Objašnjenje algoritama</vt:lpstr>
      <vt:lpstr>Primer trie stabla</vt:lpstr>
      <vt:lpstr>#trie TrieNode</vt:lpstr>
      <vt:lpstr>add(root, reč, htmlStr)</vt:lpstr>
      <vt:lpstr>add(root, reč, htmlStr)</vt:lpstr>
      <vt:lpstr>searching(vrednost, reč)</vt:lpstr>
      <vt:lpstr>#parsiranje_skupa_HTML_dokumenata</vt:lpstr>
      <vt:lpstr>#unos_upita</vt:lpstr>
      <vt:lpstr>#unos_upita</vt:lpstr>
      <vt:lpstr>standardQuery(rečnik,  reč)</vt:lpstr>
      <vt:lpstr>#pretraga_dokumenata</vt:lpstr>
      <vt:lpstr>#pretraga_dokumenata</vt:lpstr>
      <vt:lpstr>#osnovne_skupovne_operacije searchOR(rečnik1, rečnik2) </vt:lpstr>
      <vt:lpstr>searchOR(rečnik1, rečnik2)</vt:lpstr>
      <vt:lpstr>searchOR(rečnik1, rečnik2)</vt:lpstr>
      <vt:lpstr>searchStandardOR(rečnik1, rečnik2, rečnik3)</vt:lpstr>
      <vt:lpstr> logicalQuery(rečnik, reč) </vt:lpstr>
      <vt:lpstr>#osnovne_skupovne_operacije</vt:lpstr>
      <vt:lpstr>searchAND(rečnik1, rečnik2)</vt:lpstr>
      <vt:lpstr>searchNOT(rečnik1, rečnik2)</vt:lpstr>
      <vt:lpstr>searchOR(rečnik1, rečnik2)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Objašnjenje algoritama</dc:title>
  <dc:creator>MARIJA MIL</dc:creator>
  <cp:lastModifiedBy>MASHA</cp:lastModifiedBy>
  <cp:revision>118</cp:revision>
  <dcterms:created xsi:type="dcterms:W3CDTF">2006-08-16T00:00:00Z</dcterms:created>
  <dcterms:modified xsi:type="dcterms:W3CDTF">2020-02-28T20:41:13Z</dcterms:modified>
</cp:coreProperties>
</file>