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92" r:id="rId7"/>
    <p:sldId id="285" r:id="rId8"/>
    <p:sldId id="301" r:id="rId9"/>
    <p:sldId id="296" r:id="rId10"/>
    <p:sldId id="287" r:id="rId11"/>
    <p:sldId id="289" r:id="rId12"/>
    <p:sldId id="300" r:id="rId13"/>
    <p:sldId id="294" r:id="rId14"/>
    <p:sldId id="288" r:id="rId15"/>
    <p:sldId id="303"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AB38"/>
    <a:srgbClr val="FBCD79"/>
    <a:srgbClr val="CBA607"/>
    <a:srgbClr val="EAAD00"/>
    <a:srgbClr val="FEBB00"/>
    <a:srgbClr val="FFCC66"/>
    <a:srgbClr val="F3D6CD"/>
    <a:srgbClr val="E9C46A"/>
    <a:srgbClr val="97EFD3"/>
    <a:srgbClr val="F15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p:scale>
          <a:sx n="10" d="100"/>
          <a:sy n="10" d="100"/>
        </p:scale>
        <p:origin x="3470" y="167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marija-parezanin/" TargetMode="External"/><Relationship Id="rId2" Type="http://schemas.openxmlformats.org/officeDocument/2006/relationships/hyperlink" Target="https://github.com/marijaparezanin"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atasets/Bena345/cdc-diabetes-health-indicators"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huggingface.co/datasets/marianeft/diabetes_prediction_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528316"/>
            <a:ext cx="8900160" cy="1709928"/>
          </a:xfrm>
        </p:spPr>
        <p:txBody>
          <a:bodyPr/>
          <a:lstStyle/>
          <a:p>
            <a:r>
              <a:rPr lang="sr-Latn-BA" dirty="0"/>
              <a:t>DiabLearn</a:t>
            </a:r>
            <a:br>
              <a:rPr lang="sr-Latn-BA" dirty="0"/>
            </a:br>
            <a:br>
              <a:rPr lang="sr-Latn-BA" sz="3200" dirty="0"/>
            </a:br>
            <a:r>
              <a:rPr lang="sr-Latn-BA" sz="3200" dirty="0"/>
              <a:t>Klasifikacija dijabetesa pomoću mašinskog učenja</a:t>
            </a:r>
            <a:endParaRPr lang="en-US" sz="32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00286" y="4329684"/>
            <a:ext cx="6981713" cy="630936"/>
          </a:xfrm>
        </p:spPr>
        <p:txBody>
          <a:bodyPr/>
          <a:lstStyle/>
          <a:p>
            <a:r>
              <a:rPr lang="sr-Latn-BA" dirty="0"/>
              <a:t>Računarska inteligencija – 2024/2025</a:t>
            </a:r>
          </a:p>
          <a:p>
            <a:endParaRPr lang="en-US" dirty="0"/>
          </a:p>
          <a:p>
            <a:endParaRPr lang="en-US" dirty="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sr-Latn-BA" dirty="0"/>
              <a:t>Evaulacija</a:t>
            </a:r>
          </a:p>
        </p:txBody>
      </p:sp>
      <p:pic>
        <p:nvPicPr>
          <p:cNvPr id="12" name="Picture Placeholder 11" descr="Shoulder bag with golden chain on plain background">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223" r="223"/>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sr-Latn-BA"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sr-Latn-BA"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813202" y="1110854"/>
            <a:ext cx="6473952" cy="1901952"/>
          </a:xfrm>
        </p:spPr>
        <p:txBody>
          <a:bodyPr/>
          <a:lstStyle/>
          <a:p>
            <a:r>
              <a:rPr lang="sr-Latn-BA" dirty="0"/>
              <a:t>Serijalizacija</a:t>
            </a:r>
            <a:endParaRPr lang="en-US" dirty="0"/>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070847" y="2608729"/>
            <a:ext cx="7413811" cy="2698377"/>
          </a:xfrm>
        </p:spPr>
        <p:txBody>
          <a:bodyPr/>
          <a:lstStyle/>
          <a:p>
            <a:pPr marL="342900" indent="-342900">
              <a:buFont typeface="Arial" panose="020B0604020202020204" pitchFamily="34" charset="0"/>
              <a:buChar char="•"/>
            </a:pPr>
            <a:r>
              <a:rPr lang="sr-Latn-BA" dirty="0"/>
              <a:t>S obzirom da su hiperparametri pronađeni i upisani u konstante, i postavljen je isti random seed, nemamo potrebe da ponavljamo treniranje modela samo radi posmatranja performansi.</a:t>
            </a:r>
          </a:p>
          <a:p>
            <a:pPr marL="342900" indent="-342900">
              <a:buFont typeface="Arial" panose="020B0604020202020204" pitchFamily="34" charset="0"/>
              <a:buChar char="•"/>
            </a:pPr>
            <a:r>
              <a:rPr lang="sr-Latn-BA" dirty="0"/>
              <a:t>Nakon svakog izvršavanja, za pokrenuti model i dataset, sačuvan je response u </a:t>
            </a:r>
            <a:r>
              <a:rPr lang="sr-Latn-BA" b="1" dirty="0"/>
              <a:t>JSON</a:t>
            </a:r>
            <a:r>
              <a:rPr lang="sr-Latn-BA" dirty="0"/>
              <a:t> formatu.</a:t>
            </a:r>
          </a:p>
          <a:p>
            <a:pPr marL="342900" indent="-342900">
              <a:buFont typeface="Arial" panose="020B0604020202020204" pitchFamily="34" charset="0"/>
              <a:buChar char="•"/>
            </a:pPr>
            <a:r>
              <a:rPr lang="sr-Latn-BA" dirty="0"/>
              <a:t>Pri svakom novom izvršavanju, model se ne trenira ponovo, već se čitaju podaci iz </a:t>
            </a:r>
            <a:r>
              <a:rPr lang="sr-Latn-BA" b="1" dirty="0"/>
              <a:t>cache </a:t>
            </a:r>
            <a:r>
              <a:rPr lang="sr-Latn-BA" dirty="0"/>
              <a:t>foldera ako su prisutni.</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11</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sr-Latn-BA" dirty="0"/>
              <a:t>DiabLearn</a:t>
            </a:r>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sr-Latn-BA" dirty="0"/>
              <a:t>2025</a:t>
            </a:r>
            <a:endParaRPr lang="en-US" dirty="0"/>
          </a:p>
        </p:txBody>
      </p:sp>
    </p:spTree>
    <p:extLst>
      <p:ext uri="{BB962C8B-B14F-4D97-AF65-F5344CB8AC3E}">
        <p14:creationId xmlns:p14="http://schemas.microsoft.com/office/powerpoint/2010/main" val="61328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171109" y="1824694"/>
            <a:ext cx="3017837" cy="3807478"/>
          </a:xfrm>
        </p:spPr>
        <p:txBody>
          <a:bodyPr/>
          <a:lstStyle/>
          <a:p>
            <a:r>
              <a:rPr lang="sr-Latn-BA" sz="7200" dirty="0"/>
              <a:t>Demo</a:t>
            </a:r>
            <a:endParaRPr lang="en-US" sz="7200"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6612778" y="2609614"/>
            <a:ext cx="3212540" cy="2867819"/>
          </a:xfrm>
        </p:spPr>
        <p:txBody>
          <a:bodyPr/>
          <a:lstStyle/>
          <a:p>
            <a:r>
              <a:rPr lang="sr-Latn-BA" altLang="zh-CN" dirty="0"/>
              <a:t>Pokrenuti frontend se nalazi na:</a:t>
            </a:r>
          </a:p>
          <a:p>
            <a:r>
              <a:rPr lang="sr-Latn-BA" altLang="zh-CN" dirty="0">
                <a:hlinkClick r:id="rId2"/>
              </a:rPr>
              <a:t>http://localhost:4200/</a:t>
            </a:r>
            <a:endParaRPr lang="sr-Latn-BA" altLang="zh-CN" dirty="0"/>
          </a:p>
          <a:p>
            <a:endParaRPr lang="sr-Latn-BA" altLang="zh-CN" dirty="0"/>
          </a:p>
          <a:p>
            <a:endParaRPr lang="sr-Latn-BA" altLang="zh-CN" dirty="0"/>
          </a:p>
          <a:p>
            <a:r>
              <a:rPr lang="sr-Latn-BA" altLang="zh-CN" dirty="0"/>
              <a:t>Pokrenuti backend:</a:t>
            </a:r>
          </a:p>
          <a:p>
            <a:r>
              <a:rPr lang="sr-Latn-BA" altLang="zh-CN" dirty="0"/>
              <a:t>http://127.0.0.1:5000</a:t>
            </a:r>
          </a:p>
        </p:txBody>
      </p:sp>
    </p:spTree>
    <p:extLst>
      <p:ext uri="{BB962C8B-B14F-4D97-AF65-F5344CB8AC3E}">
        <p14:creationId xmlns:p14="http://schemas.microsoft.com/office/powerpoint/2010/main" val="239694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1901952"/>
            <a:ext cx="8432740" cy="1709928"/>
          </a:xfrm>
        </p:spPr>
        <p:txBody>
          <a:bodyPr/>
          <a:lstStyle/>
          <a:p>
            <a:r>
              <a:rPr lang="sr-Latn-BA" dirty="0"/>
              <a:t>Hvala na pažnji!</a:t>
            </a:r>
            <a:endParaRPr lang="en-US" dirty="0"/>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2848983"/>
            <a:ext cx="6747376" cy="1947134"/>
          </a:xfrm>
        </p:spPr>
        <p:txBody>
          <a:bodyPr/>
          <a:lstStyle/>
          <a:p>
            <a:r>
              <a:rPr lang="sr-Latn-BA" sz="1800" b="1" dirty="0"/>
              <a:t>Marija Parežanin</a:t>
            </a:r>
          </a:p>
          <a:p>
            <a:r>
              <a:rPr lang="sr-Latn-BA" sz="1800" dirty="0"/>
              <a:t>SV1-2022</a:t>
            </a:r>
          </a:p>
          <a:p>
            <a:r>
              <a:rPr lang="sr-Latn-BA" sz="1800" dirty="0"/>
              <a:t>Softversko inžinjerstvo i informacione tehnologije</a:t>
            </a:r>
          </a:p>
          <a:p>
            <a:r>
              <a:rPr lang="sr-Latn-BA" sz="1800" b="1" dirty="0">
                <a:solidFill>
                  <a:schemeClr val="tx2">
                    <a:lumMod val="50000"/>
                  </a:schemeClr>
                </a:solidFill>
                <a:hlinkClick r:id="rId2">
                  <a:extLst>
                    <a:ext uri="{A12FA001-AC4F-418D-AE19-62706E023703}">
                      <ahyp:hlinkClr xmlns:ahyp="http://schemas.microsoft.com/office/drawing/2018/hyperlinkcolor" val="tx"/>
                    </a:ext>
                  </a:extLst>
                </a:hlinkClick>
              </a:rPr>
              <a:t>GITHUB</a:t>
            </a:r>
            <a:endParaRPr lang="sr-Latn-BA" sz="1800" b="1" dirty="0">
              <a:solidFill>
                <a:schemeClr val="tx2">
                  <a:lumMod val="50000"/>
                </a:schemeClr>
              </a:solidFill>
            </a:endParaRPr>
          </a:p>
          <a:p>
            <a:r>
              <a:rPr lang="sr-Latn-BA" sz="1800" b="1" dirty="0">
                <a:solidFill>
                  <a:schemeClr val="tx2">
                    <a:lumMod val="50000"/>
                  </a:schemeClr>
                </a:solidFill>
                <a:hlinkClick r:id="rId3">
                  <a:extLst>
                    <a:ext uri="{A12FA001-AC4F-418D-AE19-62706E023703}">
                      <ahyp:hlinkClr xmlns:ahyp="http://schemas.microsoft.com/office/drawing/2018/hyperlinkcolor" val="tx"/>
                    </a:ext>
                  </a:extLst>
                </a:hlinkClick>
              </a:rPr>
              <a:t>LinkedIn</a:t>
            </a:r>
            <a:endParaRPr lang="sr-Latn-BA" sz="1800" b="1" dirty="0">
              <a:solidFill>
                <a:schemeClr val="tx2">
                  <a:lumMod val="50000"/>
                </a:schemeClr>
              </a:solidFill>
            </a:endParaRPr>
          </a:p>
          <a:p>
            <a:r>
              <a:rPr lang="sr-Latn-BA" sz="1800" b="1" dirty="0">
                <a:solidFill>
                  <a:schemeClr val="tx2">
                    <a:lumMod val="50000"/>
                  </a:schemeClr>
                </a:solidFill>
              </a:rPr>
              <a:t>marija.parezanin</a:t>
            </a:r>
            <a:r>
              <a:rPr lang="en-US" sz="1800" b="1" dirty="0">
                <a:solidFill>
                  <a:schemeClr val="tx2">
                    <a:lumMod val="50000"/>
                  </a:schemeClr>
                </a:solidFill>
              </a:rPr>
              <a:t>@</a:t>
            </a:r>
            <a:r>
              <a:rPr lang="sr-Latn-BA" sz="1800" b="1" dirty="0">
                <a:solidFill>
                  <a:schemeClr val="tx2">
                    <a:lumMod val="50000"/>
                  </a:schemeClr>
                </a:solidFill>
              </a:rPr>
              <a:t>mensa.ba</a:t>
            </a:r>
          </a:p>
          <a:p>
            <a:endParaRPr lang="en-US" sz="1800" b="1" dirty="0">
              <a:solidFill>
                <a:schemeClr val="tx2">
                  <a:lumMod val="50000"/>
                </a:schemeClr>
              </a:solidFill>
            </a:endParaRPr>
          </a:p>
          <a:p>
            <a:endParaRPr lang="en-US" sz="1800" dirty="0"/>
          </a:p>
          <a:p>
            <a:endParaRPr lang="en-US" sz="1800"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sr-Latn-BA" dirty="0"/>
              <a:t>Opis problema</a:t>
            </a:r>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sr-Latn-BA" dirty="0"/>
              <a:t>Baza podataka</a:t>
            </a:r>
            <a:endParaRPr lang="en-US" dirty="0"/>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48531" y="4348955"/>
            <a:ext cx="2186150" cy="630936"/>
          </a:xfrm>
        </p:spPr>
        <p:txBody>
          <a:bodyPr/>
          <a:lstStyle/>
          <a:p>
            <a:r>
              <a:rPr lang="sr-Latn-BA" dirty="0"/>
              <a:t>Implementacija</a:t>
            </a:r>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2186150" cy="630936"/>
          </a:xfrm>
        </p:spPr>
        <p:txBody>
          <a:bodyPr/>
          <a:lstStyle/>
          <a:p>
            <a:r>
              <a:rPr lang="en-US" dirty="0"/>
              <a:t>Demo</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sr-Latn-BA" dirty="0"/>
              <a:t>Zaključak</a:t>
            </a:r>
            <a:endParaRPr lang="en-US" dirty="0"/>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sr-Latn-BA" dirty="0"/>
              <a:t>DiabLearn</a:t>
            </a:r>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sr-Latn-BA" dirty="0"/>
              <a:t>2025</a:t>
            </a:r>
            <a:endParaRPr lang="en-US"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sr-Latn-BA" dirty="0"/>
              <a:t>Opis problema</a:t>
            </a:r>
            <a:endParaRPr lang="en-US" dirty="0"/>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B2B market </a:t>
            </a:r>
            <a:br>
              <a:rPr lang="en-US" dirty="0"/>
            </a:br>
            <a:r>
              <a:rPr lang="en-US" dirty="0"/>
              <a:t>scenarios​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sr-Latn-BA" dirty="0"/>
              <a:t>DiabLearn</a:t>
            </a:r>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sr-Latn-BA" dirty="0"/>
              <a:t>2025</a:t>
            </a:r>
            <a:endParaRPr lang="en-US" dirty="0"/>
          </a:p>
        </p:txBody>
      </p:sp>
    </p:spTree>
    <p:extLst>
      <p:ext uri="{BB962C8B-B14F-4D97-AF65-F5344CB8AC3E}">
        <p14:creationId xmlns:p14="http://schemas.microsoft.com/office/powerpoint/2010/main" val="164672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58952" y="514037"/>
            <a:ext cx="4019774" cy="1938528"/>
          </a:xfrm>
        </p:spPr>
        <p:txBody>
          <a:bodyPr/>
          <a:lstStyle/>
          <a:p>
            <a:r>
              <a:rPr lang="sr-Latn-BA" dirty="0"/>
              <a:t>Baze Podataka</a:t>
            </a:r>
            <a:endParaRPr lang="en-US"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58952" y="2782285"/>
            <a:ext cx="4171636" cy="3654373"/>
          </a:xfrm>
        </p:spPr>
        <p:txBody>
          <a:bodyPr/>
          <a:lstStyle/>
          <a:p>
            <a:pPr marL="342900" indent="-342900">
              <a:buFont typeface="Arial" panose="020B0604020202020204" pitchFamily="34" charset="0"/>
              <a:buChar char="•"/>
            </a:pPr>
            <a:r>
              <a:rPr lang="sr-Latn-BA" altLang="zh-CN" sz="2400" dirty="0"/>
              <a:t>Baze su sa HuggingFace platforme, za pristup im je potreban login ključ kome se može pristupiti nakon besplatne registracije.</a:t>
            </a:r>
          </a:p>
          <a:p>
            <a:pPr marL="342900" indent="-342900">
              <a:buFont typeface="Arial" panose="020B0604020202020204" pitchFamily="34" charset="0"/>
              <a:buChar char="•"/>
            </a:pPr>
            <a:r>
              <a:rPr lang="sr-Latn-BA" altLang="zh-CN" sz="2400" dirty="0"/>
              <a:t>Baze se koriste za </a:t>
            </a:r>
            <a:r>
              <a:rPr lang="sr-Latn-BA" altLang="zh-CN" sz="2400" b="1" dirty="0"/>
              <a:t>klasifikacionu</a:t>
            </a:r>
            <a:r>
              <a:rPr lang="sr-Latn-BA" altLang="zh-CN" sz="2400" dirty="0"/>
              <a:t> predikciju</a:t>
            </a:r>
          </a:p>
          <a:p>
            <a:pPr marL="342900" indent="-342900">
              <a:buFont typeface="Arial" panose="020B0604020202020204" pitchFamily="34" charset="0"/>
              <a:buChar char="•"/>
            </a:pPr>
            <a:endParaRPr lang="sr-Latn-BA" altLang="zh-CN" dirty="0"/>
          </a:p>
        </p:txBody>
      </p:sp>
      <p:pic>
        <p:nvPicPr>
          <p:cNvPr id="10" name="Picture Placeholder 9">
            <a:extLst>
              <a:ext uri="{FF2B5EF4-FFF2-40B4-BE49-F238E27FC236}">
                <a16:creationId xmlns:a16="http://schemas.microsoft.com/office/drawing/2014/main" id="{46F5700E-2044-401B-AB21-B81F574DF3E0}"/>
              </a:ext>
            </a:extLst>
          </p:cNvPr>
          <p:cNvPicPr>
            <a:picLocks noGrp="1" noChangeAspect="1"/>
          </p:cNvPicPr>
          <p:nvPr>
            <p:ph type="pic" sz="quarter" idx="10"/>
          </p:nvPr>
        </p:nvPicPr>
        <p:blipFill>
          <a:blip r:embed="rId2"/>
          <a:srcRect l="12770" r="12770"/>
          <a:stretch>
            <a:fillRect/>
          </a:stretch>
        </p:blipFill>
        <p:spPr>
          <a:xfrm>
            <a:off x="9242425" y="53941"/>
            <a:ext cx="2278063" cy="2282825"/>
          </a:xfrm>
        </p:spPr>
      </p:pic>
      <p:sp>
        <p:nvSpPr>
          <p:cNvPr id="14" name="Text Placeholder 10">
            <a:extLst>
              <a:ext uri="{FF2B5EF4-FFF2-40B4-BE49-F238E27FC236}">
                <a16:creationId xmlns:a16="http://schemas.microsoft.com/office/drawing/2014/main" id="{129DECF3-9FA5-4E4A-8B1A-0D41984E67AD}"/>
              </a:ext>
            </a:extLst>
          </p:cNvPr>
          <p:cNvSpPr txBox="1">
            <a:spLocks/>
          </p:cNvSpPr>
          <p:nvPr/>
        </p:nvSpPr>
        <p:spPr>
          <a:xfrm>
            <a:off x="6096000" y="1912708"/>
            <a:ext cx="4171636" cy="365437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sr-Latn-BA" altLang="zh-CN" sz="3600" dirty="0"/>
              <a:t>Prediction dataset: </a:t>
            </a:r>
          </a:p>
          <a:p>
            <a:r>
              <a:rPr lang="sr-Latn-BA" altLang="zh-CN" sz="3600" dirty="0"/>
              <a:t>	</a:t>
            </a:r>
            <a:r>
              <a:rPr lang="sr-Latn-BA" altLang="zh-CN" sz="3600" b="1" dirty="0"/>
              <a:t>100 000 instanci</a:t>
            </a:r>
          </a:p>
          <a:p>
            <a:pPr marL="342900" indent="-342900">
              <a:buFont typeface="Arial" panose="020B0604020202020204" pitchFamily="34" charset="0"/>
              <a:buChar char="•"/>
            </a:pPr>
            <a:r>
              <a:rPr lang="sr-Latn-BA" altLang="zh-CN" sz="3600" dirty="0"/>
              <a:t>CDC dataset</a:t>
            </a:r>
          </a:p>
          <a:p>
            <a:r>
              <a:rPr lang="sr-Latn-BA" altLang="zh-CN" sz="3600" dirty="0"/>
              <a:t>	</a:t>
            </a:r>
            <a:r>
              <a:rPr lang="sr-Latn-RS" sz="3600" b="1" dirty="0">
                <a:effectLst/>
              </a:rPr>
              <a:t>243,532 instanci</a:t>
            </a:r>
          </a:p>
          <a:p>
            <a:endParaRPr lang="sr-Latn-BA" altLang="zh-CN" dirty="0"/>
          </a:p>
          <a:p>
            <a:pPr algn="ctr"/>
            <a:r>
              <a:rPr lang="sr-Latn-BA" altLang="zh-CN" dirty="0">
                <a:hlinkClick r:id="rId3">
                  <a:extLst>
                    <a:ext uri="{A12FA001-AC4F-418D-AE19-62706E023703}">
                      <ahyp:hlinkClr xmlns:ahyp="http://schemas.microsoft.com/office/drawing/2018/hyperlinkcolor" val="tx"/>
                    </a:ext>
                  </a:extLst>
                </a:hlinkClick>
              </a:rPr>
              <a:t>CDC – diabetes health indicators</a:t>
            </a:r>
            <a:endParaRPr lang="sr-Latn-BA" altLang="zh-CN" dirty="0"/>
          </a:p>
          <a:p>
            <a:pPr algn="ctr"/>
            <a:r>
              <a:rPr lang="sr-Latn-BA" altLang="zh-CN" dirty="0">
                <a:hlinkClick r:id="rId4">
                  <a:extLst>
                    <a:ext uri="{A12FA001-AC4F-418D-AE19-62706E023703}">
                      <ahyp:hlinkClr xmlns:ahyp="http://schemas.microsoft.com/office/drawing/2018/hyperlinkcolor" val="tx"/>
                    </a:ext>
                  </a:extLst>
                </a:hlinkClick>
              </a:rPr>
              <a:t>Diabetes Prediction Dataset</a:t>
            </a:r>
            <a:endParaRPr lang="en-US" altLang="zh-CN" dirty="0"/>
          </a:p>
        </p:txBody>
      </p:sp>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sz="5400" dirty="0"/>
              <a:t>IMPLEMENTACIJA</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dirty="0"/>
              <a:t> </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5</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DiabLearn</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2025</a:t>
            </a:r>
          </a:p>
        </p:txBody>
      </p:sp>
    </p:spTree>
    <p:extLst>
      <p:ext uri="{BB962C8B-B14F-4D97-AF65-F5344CB8AC3E}">
        <p14:creationId xmlns:p14="http://schemas.microsoft.com/office/powerpoint/2010/main" val="28651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868476" y="581814"/>
            <a:ext cx="3840480" cy="338328"/>
          </a:xfrm>
        </p:spPr>
        <p:txBody>
          <a:bodyPr/>
          <a:lstStyle/>
          <a:p>
            <a:r>
              <a:rPr lang="sr-Latn-BA" dirty="0"/>
              <a:t>Tehnologije</a:t>
            </a: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860540"/>
            <a:ext cx="3840480" cy="338328"/>
          </a:xfrm>
        </p:spPr>
        <p:txBody>
          <a:bodyPr/>
          <a:lstStyle/>
          <a:p>
            <a:r>
              <a:rPr lang="sr-Latn-BA" dirty="0"/>
              <a:t>Pretprocesiranje podataka</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3184904"/>
            <a:ext cx="3840480" cy="338328"/>
          </a:xfrm>
        </p:spPr>
        <p:txBody>
          <a:bodyPr/>
          <a:lstStyle/>
          <a:p>
            <a:r>
              <a:rPr lang="sr-Latn-BA"/>
              <a:t>Treniranje modela</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459216"/>
            <a:ext cx="3840480" cy="338328"/>
          </a:xfrm>
        </p:spPr>
        <p:txBody>
          <a:bodyPr/>
          <a:lstStyle/>
          <a:p>
            <a:r>
              <a:rPr lang="sr-Latn-BA"/>
              <a:t>Evaulacija</a:t>
            </a:r>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4" y="5783580"/>
            <a:ext cx="3840480" cy="338328"/>
          </a:xfrm>
        </p:spPr>
        <p:txBody>
          <a:bodyPr/>
          <a:lstStyle/>
          <a:p>
            <a:r>
              <a:rPr lang="sr-Latn-BA"/>
              <a:t>Serijalizacija</a:t>
            </a:r>
          </a:p>
        </p:txBody>
      </p:sp>
      <p:pic>
        <p:nvPicPr>
          <p:cNvPr id="24" name="Graphic 23" descr="Laptop with solid fill">
            <a:extLst>
              <a:ext uri="{FF2B5EF4-FFF2-40B4-BE49-F238E27FC236}">
                <a16:creationId xmlns:a16="http://schemas.microsoft.com/office/drawing/2014/main" id="{A03F1157-69CC-460E-9951-8D0B9D4B72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55524" y="3021149"/>
            <a:ext cx="640080" cy="640080"/>
          </a:xfrm>
          <a:prstGeom prst="rect">
            <a:avLst/>
          </a:prstGeom>
        </p:spPr>
      </p:pic>
      <p:pic>
        <p:nvPicPr>
          <p:cNvPr id="28" name="Graphic 27" descr="Statistics with solid fill">
            <a:extLst>
              <a:ext uri="{FF2B5EF4-FFF2-40B4-BE49-F238E27FC236}">
                <a16:creationId xmlns:a16="http://schemas.microsoft.com/office/drawing/2014/main" id="{5AF0D290-9631-4517-AFC3-CC823DD50F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5524" y="4398693"/>
            <a:ext cx="640081" cy="640081"/>
          </a:xfrm>
          <a:prstGeom prst="rect">
            <a:avLst/>
          </a:prstGeom>
        </p:spPr>
      </p:pic>
      <p:pic>
        <p:nvPicPr>
          <p:cNvPr id="32" name="Picture 31">
            <a:extLst>
              <a:ext uri="{FF2B5EF4-FFF2-40B4-BE49-F238E27FC236}">
                <a16:creationId xmlns:a16="http://schemas.microsoft.com/office/drawing/2014/main" id="{576DD0A2-DA3F-4002-B361-B56D28260060}"/>
              </a:ext>
            </a:extLst>
          </p:cNvPr>
          <p:cNvPicPr>
            <a:picLocks noChangeAspect="1"/>
          </p:cNvPicPr>
          <p:nvPr/>
        </p:nvPicPr>
        <p:blipFill>
          <a:blip r:embed="rId6"/>
          <a:stretch>
            <a:fillRect/>
          </a:stretch>
        </p:blipFill>
        <p:spPr>
          <a:xfrm>
            <a:off x="4589994" y="5776238"/>
            <a:ext cx="421276" cy="421276"/>
          </a:xfrm>
          <a:prstGeom prst="rect">
            <a:avLst/>
          </a:prstGeom>
        </p:spPr>
      </p:pic>
      <p:pic>
        <p:nvPicPr>
          <p:cNvPr id="38" name="Picture 37">
            <a:extLst>
              <a:ext uri="{FF2B5EF4-FFF2-40B4-BE49-F238E27FC236}">
                <a16:creationId xmlns:a16="http://schemas.microsoft.com/office/drawing/2014/main" id="{645B9505-9870-4704-8F2F-CEA383B5DA6E}"/>
              </a:ext>
            </a:extLst>
          </p:cNvPr>
          <p:cNvPicPr>
            <a:picLocks noChangeAspect="1"/>
          </p:cNvPicPr>
          <p:nvPr/>
        </p:nvPicPr>
        <p:blipFill>
          <a:blip r:embed="rId7"/>
          <a:stretch>
            <a:fillRect/>
          </a:stretch>
        </p:blipFill>
        <p:spPr>
          <a:xfrm>
            <a:off x="4492774" y="1727635"/>
            <a:ext cx="565579" cy="565579"/>
          </a:xfrm>
          <a:prstGeom prst="rect">
            <a:avLst/>
          </a:prstGeom>
        </p:spPr>
      </p:pic>
      <p:pic>
        <p:nvPicPr>
          <p:cNvPr id="46" name="Picture 45">
            <a:extLst>
              <a:ext uri="{FF2B5EF4-FFF2-40B4-BE49-F238E27FC236}">
                <a16:creationId xmlns:a16="http://schemas.microsoft.com/office/drawing/2014/main" id="{3AD1E196-DEDA-4722-8136-58B52A8BC0AE}"/>
              </a:ext>
            </a:extLst>
          </p:cNvPr>
          <p:cNvPicPr>
            <a:picLocks noChangeAspect="1"/>
          </p:cNvPicPr>
          <p:nvPr/>
        </p:nvPicPr>
        <p:blipFill>
          <a:blip r:embed="rId8"/>
          <a:stretch>
            <a:fillRect/>
          </a:stretch>
        </p:blipFill>
        <p:spPr>
          <a:xfrm>
            <a:off x="4493609" y="472208"/>
            <a:ext cx="564744" cy="564744"/>
          </a:xfrm>
          <a:prstGeom prst="rect">
            <a:avLst/>
          </a:prstGeom>
        </p:spPr>
      </p:pic>
      <p:sp>
        <p:nvSpPr>
          <p:cNvPr id="52" name="Title 1">
            <a:extLst>
              <a:ext uri="{FF2B5EF4-FFF2-40B4-BE49-F238E27FC236}">
                <a16:creationId xmlns:a16="http://schemas.microsoft.com/office/drawing/2014/main" id="{25BAA03E-EB0E-49AB-B57E-4AC435F53898}"/>
              </a:ext>
            </a:extLst>
          </p:cNvPr>
          <p:cNvSpPr>
            <a:spLocks noGrp="1"/>
          </p:cNvSpPr>
          <p:nvPr>
            <p:ph type="title"/>
          </p:nvPr>
        </p:nvSpPr>
        <p:spPr>
          <a:xfrm>
            <a:off x="849959" y="2553968"/>
            <a:ext cx="4245645" cy="1938528"/>
          </a:xfrm>
        </p:spPr>
        <p:txBody>
          <a:bodyPr/>
          <a:lstStyle/>
          <a:p>
            <a:r>
              <a:rPr lang="sr-Latn-BA" sz="4400" dirty="0"/>
              <a:t>Koraci</a:t>
            </a:r>
            <a:br>
              <a:rPr lang="sr-Latn-BA" sz="4400" dirty="0"/>
            </a:br>
            <a:r>
              <a:rPr lang="sr-Latn-BA" sz="4400" dirty="0"/>
              <a:t>Realizacije</a:t>
            </a:r>
            <a:br>
              <a:rPr lang="sr-Latn-BA" sz="4400" dirty="0"/>
            </a:br>
            <a:endParaRPr lang="sr-Latn-BA" sz="4400" dirty="0"/>
          </a:p>
        </p:txBody>
      </p:sp>
    </p:spTree>
    <p:extLst>
      <p:ext uri="{BB962C8B-B14F-4D97-AF65-F5344CB8AC3E}">
        <p14:creationId xmlns:p14="http://schemas.microsoft.com/office/powerpoint/2010/main" val="86653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AB38"/>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sr-Latn-BA" dirty="0"/>
              <a:t>Tehnologije</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sr-Latn-BA" sz="2800" dirty="0"/>
              <a:t>Frontend: Angular</a:t>
            </a:r>
          </a:p>
          <a:p>
            <a:r>
              <a:rPr lang="sr-Latn-BA" sz="2800" dirty="0"/>
              <a:t>Backend: Flask, Python</a:t>
            </a:r>
          </a:p>
          <a:p>
            <a:r>
              <a:rPr lang="sr-Latn-BA" sz="2800" dirty="0"/>
              <a:t>Biblioteke: scikit_learn, numpy, matplotlib...</a:t>
            </a:r>
            <a:endParaRPr lang="en-US" sz="2800" dirty="0"/>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7</a:t>
            </a:fld>
            <a:endParaRPr lang="en-US" dirty="0"/>
          </a:p>
        </p:txBody>
      </p:sp>
      <p:pic>
        <p:nvPicPr>
          <p:cNvPr id="27" name="Picture 26">
            <a:extLst>
              <a:ext uri="{FF2B5EF4-FFF2-40B4-BE49-F238E27FC236}">
                <a16:creationId xmlns:a16="http://schemas.microsoft.com/office/drawing/2014/main" id="{8C37DC35-E83F-4F8E-A226-79F182BCB54E}"/>
              </a:ext>
            </a:extLst>
          </p:cNvPr>
          <p:cNvPicPr>
            <a:picLocks noChangeAspect="1"/>
          </p:cNvPicPr>
          <p:nvPr/>
        </p:nvPicPr>
        <p:blipFill>
          <a:blip r:embed="rId2"/>
          <a:stretch>
            <a:fillRect/>
          </a:stretch>
        </p:blipFill>
        <p:spPr>
          <a:xfrm>
            <a:off x="8032368" y="1042958"/>
            <a:ext cx="3817667" cy="2386042"/>
          </a:xfrm>
          <a:prstGeom prst="rect">
            <a:avLst/>
          </a:prstGeom>
        </p:spPr>
      </p:pic>
      <p:pic>
        <p:nvPicPr>
          <p:cNvPr id="29" name="Picture 28">
            <a:extLst>
              <a:ext uri="{FF2B5EF4-FFF2-40B4-BE49-F238E27FC236}">
                <a16:creationId xmlns:a16="http://schemas.microsoft.com/office/drawing/2014/main" id="{2794B3D8-D46D-479F-9071-DCF2E535BD7B}"/>
              </a:ext>
            </a:extLst>
          </p:cNvPr>
          <p:cNvPicPr>
            <a:picLocks noChangeAspect="1"/>
          </p:cNvPicPr>
          <p:nvPr/>
        </p:nvPicPr>
        <p:blipFill>
          <a:blip r:embed="rId3"/>
          <a:stretch>
            <a:fillRect/>
          </a:stretch>
        </p:blipFill>
        <p:spPr>
          <a:xfrm>
            <a:off x="8032369" y="3527612"/>
            <a:ext cx="3817667" cy="2386042"/>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sr-Latn-BA" dirty="0"/>
              <a:t>Pretprocesiranje</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a:xfrm>
            <a:off x="165667" y="1527048"/>
            <a:ext cx="2889120" cy="2801040"/>
          </a:xfrm>
        </p:spPr>
        <p:txBody>
          <a:bodyPr/>
          <a:lstStyle/>
          <a:p>
            <a:r>
              <a:rPr lang="sr-Latn-BA" altLang="zh-CN" dirty="0"/>
              <a:t> </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a:xfrm>
            <a:off x="4484743" y="1564382"/>
            <a:ext cx="2889120" cy="2801039"/>
          </a:xfrm>
        </p:spPr>
        <p:txBody>
          <a:bodyPr/>
          <a:lstStyle/>
          <a:p>
            <a:r>
              <a:rPr lang="sr-Latn-BA" altLang="zh-CN" dirty="0"/>
              <a:t> </a:t>
            </a:r>
            <a:endParaRPr lang="en-US" altLang="zh-CN"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a:xfrm>
            <a:off x="8776982" y="1527049"/>
            <a:ext cx="2889120" cy="2801040"/>
          </a:xfrm>
        </p:spPr>
        <p:txBody>
          <a:bodyPr/>
          <a:lstStyle/>
          <a:p>
            <a:r>
              <a:rPr lang="sr-Latn-BA" dirty="0"/>
              <a:t> </a:t>
            </a:r>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sr-Latn-BA" dirty="0"/>
              <a:t>Nominalne vrijednosti</a:t>
            </a:r>
            <a:endParaRPr lang="en-US" dirty="0"/>
          </a:p>
          <a:p>
            <a:pPr lvl="1"/>
            <a:r>
              <a:rPr lang="sr-Latn-BA" altLang="zh-CN" dirty="0"/>
              <a:t>Kodirani pomoću </a:t>
            </a:r>
            <a:r>
              <a:rPr lang="sr-Latn-BA" altLang="zh-CN" i="1" dirty="0"/>
              <a:t>OneHotEncoder-a</a:t>
            </a:r>
            <a:endParaRPr lang="en-US" altLang="zh-CN" dirty="0"/>
          </a:p>
          <a:p>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sr-Latn-BA" dirty="0"/>
              <a:t>Podjela na feature-e i target</a:t>
            </a:r>
            <a:endParaRPr lang="en-US" dirty="0"/>
          </a:p>
          <a:p>
            <a:pPr lvl="1"/>
            <a:r>
              <a:rPr lang="sr-Latn-BA" altLang="zh-CN" dirty="0"/>
              <a:t>Ulazna matrica X, </a:t>
            </a:r>
          </a:p>
          <a:p>
            <a:pPr lvl="1"/>
            <a:r>
              <a:rPr lang="sr-Latn-BA" altLang="zh-CN" dirty="0"/>
              <a:t>cilj = Diabetes</a:t>
            </a:r>
            <a:r>
              <a:rPr lang="en-US" altLang="zh-CN" dirty="0"/>
              <a:t>_binary</a:t>
            </a:r>
          </a:p>
        </p:txBody>
      </p:sp>
      <p:sp>
        <p:nvSpPr>
          <p:cNvPr id="9" name="TextBox 8">
            <a:extLst>
              <a:ext uri="{FF2B5EF4-FFF2-40B4-BE49-F238E27FC236}">
                <a16:creationId xmlns:a16="http://schemas.microsoft.com/office/drawing/2014/main" id="{17715852-72AB-4681-99C1-634FC0AB5CCD}"/>
              </a:ext>
            </a:extLst>
          </p:cNvPr>
          <p:cNvSpPr txBox="1"/>
          <p:nvPr/>
        </p:nvSpPr>
        <p:spPr>
          <a:xfrm>
            <a:off x="346521" y="2023759"/>
            <a:ext cx="2495254" cy="2215991"/>
          </a:xfrm>
          <a:prstGeom prst="rect">
            <a:avLst/>
          </a:prstGeom>
          <a:noFill/>
        </p:spPr>
        <p:txBody>
          <a:bodyPr wrap="square" rtlCol="0">
            <a:spAutoFit/>
          </a:bodyPr>
          <a:lstStyle/>
          <a:p>
            <a:pPr algn="ctr"/>
            <a:r>
              <a:rPr lang="sr-Latn-BA" sz="2000" dirty="0">
                <a:latin typeface="Century Gothic (Headings)"/>
              </a:rPr>
              <a:t>Ordinalni</a:t>
            </a:r>
            <a:r>
              <a:rPr lang="en-US" sz="2000" dirty="0">
                <a:latin typeface="Century Gothic (Headings)"/>
              </a:rPr>
              <a:t> </a:t>
            </a:r>
            <a:r>
              <a:rPr lang="sr-Latn-BA" sz="2000" dirty="0">
                <a:latin typeface="Century Gothic (Headings)"/>
              </a:rPr>
              <a:t>atributi</a:t>
            </a:r>
          </a:p>
          <a:p>
            <a:pPr algn="ctr"/>
            <a:endParaRPr lang="sr-Latn-BA" altLang="zh-CN" sz="2000" dirty="0"/>
          </a:p>
          <a:p>
            <a:pPr algn="ctr"/>
            <a:r>
              <a:rPr lang="sr-Latn-BA" altLang="zh-CN" sz="2000" dirty="0"/>
              <a:t>Mapiraju se na </a:t>
            </a:r>
            <a:r>
              <a:rPr lang="en-US" altLang="zh-CN" sz="2000" dirty="0"/>
              <a:t>numeri</a:t>
            </a:r>
            <a:r>
              <a:rPr lang="sr-Latn-BA" altLang="zh-CN" sz="2000" dirty="0"/>
              <a:t>čke vrijednosti pomoću</a:t>
            </a:r>
          </a:p>
          <a:p>
            <a:pPr algn="ctr"/>
            <a:r>
              <a:rPr lang="sr-Latn-BA" altLang="zh-CN" sz="2000" dirty="0"/>
              <a:t> mapera.</a:t>
            </a:r>
          </a:p>
          <a:p>
            <a:endParaRPr lang="sr-Latn-RS" dirty="0"/>
          </a:p>
        </p:txBody>
      </p:sp>
      <p:sp>
        <p:nvSpPr>
          <p:cNvPr id="10" name="TextBox 9">
            <a:extLst>
              <a:ext uri="{FF2B5EF4-FFF2-40B4-BE49-F238E27FC236}">
                <a16:creationId xmlns:a16="http://schemas.microsoft.com/office/drawing/2014/main" id="{24E5EC74-D447-44AB-B950-A320D0C8A965}"/>
              </a:ext>
            </a:extLst>
          </p:cNvPr>
          <p:cNvSpPr txBox="1"/>
          <p:nvPr/>
        </p:nvSpPr>
        <p:spPr>
          <a:xfrm>
            <a:off x="4484743" y="2069925"/>
            <a:ext cx="2889120" cy="2123658"/>
          </a:xfrm>
          <a:prstGeom prst="rect">
            <a:avLst/>
          </a:prstGeom>
          <a:noFill/>
        </p:spPr>
        <p:txBody>
          <a:bodyPr wrap="square" rtlCol="0">
            <a:spAutoFit/>
          </a:bodyPr>
          <a:lstStyle/>
          <a:p>
            <a:pPr algn="ctr"/>
            <a:r>
              <a:rPr lang="sr-Latn-BA" sz="2000" dirty="0">
                <a:latin typeface="Century Gothic (Headings)"/>
              </a:rPr>
              <a:t>Nedostajuće vrijednosti</a:t>
            </a:r>
          </a:p>
          <a:p>
            <a:pPr algn="ctr"/>
            <a:endParaRPr lang="sr-Latn-BA" sz="2000" dirty="0">
              <a:latin typeface="Century Gothic (Headings)"/>
            </a:endParaRPr>
          </a:p>
          <a:p>
            <a:pPr algn="ctr"/>
            <a:r>
              <a:rPr lang="sr-Latn-BA" altLang="zh-CN" dirty="0"/>
              <a:t>Numeričke: mean imputer</a:t>
            </a:r>
          </a:p>
          <a:p>
            <a:pPr algn="ctr"/>
            <a:r>
              <a:rPr lang="sr-Latn-BA" altLang="zh-CN" dirty="0"/>
              <a:t>Kategorijski podatki</a:t>
            </a:r>
            <a:r>
              <a:rPr lang="sr-Latn-BA" altLang="zh-CN" b="1" dirty="0"/>
              <a:t>: </a:t>
            </a:r>
            <a:r>
              <a:rPr lang="sr-Latn-BA" altLang="zh-CN" dirty="0"/>
              <a:t>most frequent</a:t>
            </a:r>
            <a:endParaRPr lang="en-US" altLang="zh-CN" dirty="0"/>
          </a:p>
          <a:p>
            <a:pPr algn="ctr"/>
            <a:r>
              <a:rPr lang="en-US" dirty="0"/>
              <a:t>imputer</a:t>
            </a:r>
            <a:endParaRPr lang="sr-Latn-RS" dirty="0"/>
          </a:p>
        </p:txBody>
      </p:sp>
      <p:sp>
        <p:nvSpPr>
          <p:cNvPr id="11" name="TextBox 10">
            <a:extLst>
              <a:ext uri="{FF2B5EF4-FFF2-40B4-BE49-F238E27FC236}">
                <a16:creationId xmlns:a16="http://schemas.microsoft.com/office/drawing/2014/main" id="{6F1CEAE4-447F-48F7-BFDF-0F8D3991715C}"/>
              </a:ext>
            </a:extLst>
          </p:cNvPr>
          <p:cNvSpPr txBox="1"/>
          <p:nvPr/>
        </p:nvSpPr>
        <p:spPr>
          <a:xfrm>
            <a:off x="9148199" y="1869203"/>
            <a:ext cx="2268071" cy="2954655"/>
          </a:xfrm>
          <a:prstGeom prst="rect">
            <a:avLst/>
          </a:prstGeom>
          <a:noFill/>
        </p:spPr>
        <p:txBody>
          <a:bodyPr wrap="square" rtlCol="0">
            <a:spAutoFit/>
          </a:bodyPr>
          <a:lstStyle/>
          <a:p>
            <a:pPr algn="ctr"/>
            <a:r>
              <a:rPr lang="sr-Latn-BA" sz="2000" dirty="0">
                <a:latin typeface="Century Gothic (Headings)"/>
              </a:rPr>
              <a:t>Standardizacija numeričkih vrijednosti</a:t>
            </a:r>
          </a:p>
          <a:p>
            <a:pPr algn="ctr"/>
            <a:endParaRPr lang="en-US" dirty="0">
              <a:latin typeface="Century Gothic (Headings)"/>
            </a:endParaRPr>
          </a:p>
          <a:p>
            <a:pPr algn="ctr"/>
            <a:r>
              <a:rPr lang="sr-Latn-BA" altLang="zh-CN" dirty="0"/>
              <a:t>Standardizovani pomoću </a:t>
            </a:r>
            <a:r>
              <a:rPr lang="sr-Latn-BA" altLang="zh-CN" i="1" dirty="0"/>
              <a:t>StandardScaler-a, </a:t>
            </a:r>
            <a:r>
              <a:rPr lang="sr-Latn-BA" altLang="zh-CN" dirty="0"/>
              <a:t>da mi uklonili razlike u</a:t>
            </a:r>
          </a:p>
          <a:p>
            <a:pPr algn="ctr"/>
            <a:r>
              <a:rPr lang="sr-Latn-BA" altLang="zh-CN" dirty="0"/>
              <a:t>u mjerilima</a:t>
            </a:r>
            <a:endParaRPr lang="en-US" altLang="zh-CN" dirty="0"/>
          </a:p>
          <a:p>
            <a:endParaRPr lang="en-US" dirty="0"/>
          </a:p>
          <a:p>
            <a:endParaRPr lang="sr-Latn-RS" dirty="0"/>
          </a:p>
        </p:txBody>
      </p:sp>
    </p:spTree>
    <p:extLst>
      <p:ext uri="{BB962C8B-B14F-4D97-AF65-F5344CB8AC3E}">
        <p14:creationId xmlns:p14="http://schemas.microsoft.com/office/powerpoint/2010/main" val="55935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sr-Latn-BA" dirty="0"/>
              <a:t>Modeli</a:t>
            </a: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sr-Latn-BA" dirty="0"/>
              <a:t>Random Forest</a:t>
            </a:r>
            <a:r>
              <a:rPr lang="en-US" dirty="0"/>
              <a: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dirty="0"/>
              <a:t>Envision multimedia-based expertise and cross-media growth strategies​</a:t>
            </a:r>
            <a:br>
              <a:rPr lang="en-US" dirty="0"/>
            </a:br>
            <a:br>
              <a:rPr lang="en-US" dirty="0"/>
            </a:br>
            <a:r>
              <a:rPr lang="en-US" dirty="0"/>
              <a:t>Visualize quality intellectual capital​</a:t>
            </a:r>
            <a:br>
              <a:rPr lang="en-US" dirty="0"/>
            </a:br>
            <a:br>
              <a:rPr lang="en-US" dirty="0"/>
            </a:br>
            <a:r>
              <a:rPr lang="en-US" dirty="0"/>
              <a:t>Engage worldwide methodologies with web-enabled technologies​</a:t>
            </a:r>
            <a:br>
              <a:rPr lang="en-US" dirty="0"/>
            </a:br>
            <a:r>
              <a:rPr lang="en-US" dirty="0"/>
              <a:t>​</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sr-Latn-BA" dirty="0"/>
              <a:t>KNN</a:t>
            </a:r>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dirty="0"/>
              <a:t>Pursue scalable customer service through sustainable strategies​</a:t>
            </a:r>
            <a:br>
              <a:rPr lang="en-US" dirty="0"/>
            </a:br>
            <a:br>
              <a:rPr lang="en-US" dirty="0"/>
            </a:br>
            <a:r>
              <a:rPr lang="en-US" dirty="0"/>
              <a:t>Engage top-line web services with cutting-edge deliverables​</a:t>
            </a:r>
          </a:p>
          <a:p>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sr-Latn-BA" dirty="0"/>
              <a:t>Gradient Boosting</a:t>
            </a:r>
            <a:endParaRPr lang="en-US"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Cultivate one-to-one customer service with robust ideas​</a:t>
            </a:r>
            <a:br>
              <a:rPr lang="en-US" dirty="0"/>
            </a:br>
            <a:br>
              <a:rPr lang="en-US" dirty="0"/>
            </a:br>
            <a:r>
              <a:rPr lang="en-US" dirty="0"/>
              <a:t>Maximize timely deliverables for real-time schemas</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sr-Latn-BA" dirty="0"/>
              <a:t>DiabLearn</a:t>
            </a:r>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sr-Latn-BA" dirty="0"/>
              <a:t>2025</a:t>
            </a:r>
            <a:endParaRPr lang="en-US" dirty="0"/>
          </a:p>
        </p:txBody>
      </p:sp>
    </p:spTree>
    <p:extLst>
      <p:ext uri="{BB962C8B-B14F-4D97-AF65-F5344CB8AC3E}">
        <p14:creationId xmlns:p14="http://schemas.microsoft.com/office/powerpoint/2010/main" val="183176107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{684E30CF-7225-4F7F-AB06-C78F821C22AC}TFe1d98463-2fb3-4a8a-b8ce-60608704d48e96bc5776_win32-f4b1007d240e</Template>
  <TotalTime>114</TotalTime>
  <Words>460</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Century Gothic (Headings)</vt:lpstr>
      <vt:lpstr>Karla</vt:lpstr>
      <vt:lpstr>Univers Condensed Light</vt:lpstr>
      <vt:lpstr>Office Theme</vt:lpstr>
      <vt:lpstr>DiabLearn  Klasifikacija dijabetesa pomoću mašinskog učenja</vt:lpstr>
      <vt:lpstr>Agenda</vt:lpstr>
      <vt:lpstr>Opis problema</vt:lpstr>
      <vt:lpstr>Baze Podataka</vt:lpstr>
      <vt:lpstr>IMPLEMENTACIJA</vt:lpstr>
      <vt:lpstr>Koraci Realizacije </vt:lpstr>
      <vt:lpstr>Tehnologije </vt:lpstr>
      <vt:lpstr>Pretprocesiranje</vt:lpstr>
      <vt:lpstr>Modeli</vt:lpstr>
      <vt:lpstr>Evaulacija</vt:lpstr>
      <vt:lpstr>Serijalizacija</vt:lpstr>
      <vt:lpstr>Demo</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DiabLearn  Klasifikacija dijabetesa pomoću mašinskog učenja</dc:title>
  <dc:creator>Student</dc:creator>
  <cp:lastModifiedBy>Student</cp:lastModifiedBy>
  <cp:revision>1</cp:revision>
  <dcterms:created xsi:type="dcterms:W3CDTF">2025-08-15T17:44:08Z</dcterms:created>
  <dcterms:modified xsi:type="dcterms:W3CDTF">2025-08-15T19:38:53Z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