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Cambria Italics" panose="020B0604020202020204" charset="0"/>
      <p:regular r:id="rId14"/>
    </p:embeddedFont>
    <p:embeddedFont>
      <p:font typeface="DM Sans" pitchFamily="2" charset="-18"/>
      <p:regular r:id="rId15"/>
    </p:embeddedFont>
    <p:embeddedFont>
      <p:font typeface="DM Sans Bold" charset="-18"/>
      <p:regular r:id="rId16"/>
    </p:embeddedFont>
    <p:embeddedFont>
      <p:font typeface="Impact" panose="020B0806030902050204" pitchFamily="34" charset="0"/>
      <p:regular r:id="rId17"/>
    </p:embeddedFont>
    <p:embeddedFont>
      <p:font typeface="Kollektif Bold" panose="020B0604020202020204" charset="0"/>
      <p:regular r:id="rId18"/>
    </p:embeddedFont>
    <p:embeddedFont>
      <p:font typeface="LilyUPC" panose="020B0604020202020204" pitchFamily="34" charset="-34"/>
      <p:regular r:id="rId19"/>
    </p:embeddedFont>
    <p:embeddedFont>
      <p:font typeface="Open Sans" panose="020B0606030504020204" pitchFamily="34" charset="0"/>
      <p:regular r:id="rId20"/>
    </p:embeddedFont>
    <p:embeddedFont>
      <p:font typeface="Open Sans Bold" panose="020B0806030504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3" d="100"/>
          <a:sy n="53" d="100"/>
        </p:scale>
        <p:origin x="80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13" Type="http://schemas.openxmlformats.org/officeDocument/2006/relationships/image" Target="../media/image7.png"/><Relationship Id="rId3" Type="http://schemas.openxmlformats.org/officeDocument/2006/relationships/hyperlink" Target="https://sfsb.unisb.hr/ksk/fizika/05TitranjeIValnoGibanje.pdf" TargetMode="External"/><Relationship Id="rId7" Type="http://schemas.openxmlformats.org/officeDocument/2006/relationships/image" Target="../media/image1.png"/><Relationship Id="rId12" Type="http://schemas.openxmlformats.org/officeDocument/2006/relationships/image" Target="../media/image6.svg"/><Relationship Id="rId2" Type="http://schemas.openxmlformats.org/officeDocument/2006/relationships/hyperlink" Target="https://www.youtube.com/watch?v=8AHQ6gBSxAU&amp;t=337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hyperphysics.phy-astr.gsu.edu/hbase/oscda.html" TargetMode="External"/><Relationship Id="rId11" Type="http://schemas.openxmlformats.org/officeDocument/2006/relationships/image" Target="../media/image5.png"/><Relationship Id="rId5" Type="http://schemas.openxmlformats.org/officeDocument/2006/relationships/hyperlink" Target="https://beltoforion.de/en/harmonic_oscillator/" TargetMode="External"/><Relationship Id="rId10" Type="http://schemas.openxmlformats.org/officeDocument/2006/relationships/image" Target="../media/image4.svg"/><Relationship Id="rId4" Type="http://schemas.openxmlformats.org/officeDocument/2006/relationships/hyperlink" Target="https://phys.libretexts.org/Bookshelves/University_Physics/University_Physics_(OpenStax)/Book%3A_University_Physics_I_-_Mechanics_Sound_Oscillations_and_Waves_(OpenStax)/15%3A_Oscillations/15.06%3A_Damped_Oscillations" TargetMode="External"/><Relationship Id="rId9" Type="http://schemas.openxmlformats.org/officeDocument/2006/relationships/image" Target="../media/image3.png"/><Relationship Id="rId14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10" Type="http://schemas.openxmlformats.org/officeDocument/2006/relationships/image" Target="../media/image17.sv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9.png"/><Relationship Id="rId5" Type="http://schemas.openxmlformats.org/officeDocument/2006/relationships/image" Target="../media/image4.svg"/><Relationship Id="rId10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25.png"/><Relationship Id="rId5" Type="http://schemas.openxmlformats.org/officeDocument/2006/relationships/image" Target="../media/image6.svg"/><Relationship Id="rId10" Type="http://schemas.openxmlformats.org/officeDocument/2006/relationships/image" Target="../media/image24.png"/><Relationship Id="rId4" Type="http://schemas.openxmlformats.org/officeDocument/2006/relationships/image" Target="../media/image5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23.png"/><Relationship Id="rId5" Type="http://schemas.openxmlformats.org/officeDocument/2006/relationships/image" Target="../media/image6.svg"/><Relationship Id="rId10" Type="http://schemas.openxmlformats.org/officeDocument/2006/relationships/image" Target="../media/image22.png"/><Relationship Id="rId4" Type="http://schemas.openxmlformats.org/officeDocument/2006/relationships/image" Target="../media/image5.png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29.png"/><Relationship Id="rId5" Type="http://schemas.openxmlformats.org/officeDocument/2006/relationships/image" Target="../media/image6.svg"/><Relationship Id="rId10" Type="http://schemas.openxmlformats.org/officeDocument/2006/relationships/image" Target="../media/image28.png"/><Relationship Id="rId4" Type="http://schemas.openxmlformats.org/officeDocument/2006/relationships/image" Target="../media/image5.pn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28.png"/><Relationship Id="rId5" Type="http://schemas.openxmlformats.org/officeDocument/2006/relationships/image" Target="../media/image6.svg"/><Relationship Id="rId10" Type="http://schemas.openxmlformats.org/officeDocument/2006/relationships/image" Target="../media/image29.png"/><Relationship Id="rId4" Type="http://schemas.openxmlformats.org/officeDocument/2006/relationships/image" Target="../media/image5.png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V="1">
            <a:off x="14131544" y="7969488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6" name="AutoShape 6"/>
          <p:cNvSpPr/>
          <p:nvPr/>
        </p:nvSpPr>
        <p:spPr>
          <a:xfrm flipV="1">
            <a:off x="14444220" y="8329798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7" name="AutoShape 7"/>
          <p:cNvSpPr/>
          <p:nvPr/>
        </p:nvSpPr>
        <p:spPr>
          <a:xfrm flipV="1">
            <a:off x="14802690" y="8681112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8" name="TextBox 8"/>
          <p:cNvSpPr txBox="1"/>
          <p:nvPr/>
        </p:nvSpPr>
        <p:spPr>
          <a:xfrm>
            <a:off x="3321750" y="2716977"/>
            <a:ext cx="11315247" cy="3847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 dirty="0">
                <a:solidFill>
                  <a:srgbClr val="227C9D"/>
                </a:solidFill>
                <a:latin typeface="Impact" panose="020B0806030902050204" pitchFamily="34" charset="0"/>
              </a:rPr>
              <a:t>HARMONIJSKI OSCILATOR S PRIGUŠENJEM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545397" y="6809551"/>
            <a:ext cx="7197206" cy="5232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0"/>
              </a:lnSpc>
            </a:pPr>
            <a:r>
              <a:rPr lang="en-US" sz="3700">
                <a:solidFill>
                  <a:srgbClr val="545454"/>
                </a:solidFill>
                <a:latin typeface="DM Sans"/>
              </a:rPr>
              <a:t>Marija Šporčić, 4. d</a:t>
            </a:r>
          </a:p>
        </p:txBody>
      </p:sp>
      <p:sp>
        <p:nvSpPr>
          <p:cNvPr id="10" name="Freeform 10"/>
          <p:cNvSpPr/>
          <p:nvPr/>
        </p:nvSpPr>
        <p:spPr>
          <a:xfrm rot="-10800000">
            <a:off x="9525" y="63583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>
          <a:xfrm>
            <a:off x="1083809" y="63869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2" name="Freeform 12"/>
          <p:cNvSpPr/>
          <p:nvPr/>
        </p:nvSpPr>
        <p:spPr>
          <a:xfrm>
            <a:off x="0" y="74707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3" name="Freeform 13"/>
          <p:cNvSpPr/>
          <p:nvPr/>
        </p:nvSpPr>
        <p:spPr>
          <a:xfrm rot="-10800000">
            <a:off x="0" y="8554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4" name="Freeform 14"/>
          <p:cNvSpPr/>
          <p:nvPr/>
        </p:nvSpPr>
        <p:spPr>
          <a:xfrm rot="-5400000">
            <a:off x="1083809" y="8554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5" name="Freeform 15"/>
          <p:cNvSpPr/>
          <p:nvPr/>
        </p:nvSpPr>
        <p:spPr>
          <a:xfrm rot="-10800000">
            <a:off x="1083809" y="962372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6" name="Freeform 16"/>
          <p:cNvSpPr/>
          <p:nvPr/>
        </p:nvSpPr>
        <p:spPr>
          <a:xfrm rot="-10800000">
            <a:off x="3321750" y="85831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7" name="Freeform 17"/>
          <p:cNvSpPr/>
          <p:nvPr/>
        </p:nvSpPr>
        <p:spPr>
          <a:xfrm>
            <a:off x="3321750" y="74993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8" name="Freeform 18"/>
          <p:cNvSpPr/>
          <p:nvPr/>
        </p:nvSpPr>
        <p:spPr>
          <a:xfrm rot="5400000">
            <a:off x="4405559" y="85831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9" name="Freeform 19"/>
          <p:cNvSpPr/>
          <p:nvPr/>
        </p:nvSpPr>
        <p:spPr>
          <a:xfrm>
            <a:off x="2237941" y="966693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0" name="Freeform 20"/>
          <p:cNvSpPr/>
          <p:nvPr/>
        </p:nvSpPr>
        <p:spPr>
          <a:xfrm>
            <a:off x="3321750" y="966693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1" name="Freeform 21"/>
          <p:cNvSpPr/>
          <p:nvPr/>
        </p:nvSpPr>
        <p:spPr>
          <a:xfrm rot="5400000">
            <a:off x="0" y="963835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2" name="Freeform 22"/>
          <p:cNvSpPr/>
          <p:nvPr/>
        </p:nvSpPr>
        <p:spPr>
          <a:xfrm rot="-5400000">
            <a:off x="15470622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3" name="Freeform 23"/>
          <p:cNvSpPr/>
          <p:nvPr/>
        </p:nvSpPr>
        <p:spPr>
          <a:xfrm rot="-5400000">
            <a:off x="16554431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4" name="Freeform 24"/>
          <p:cNvSpPr/>
          <p:nvPr/>
        </p:nvSpPr>
        <p:spPr>
          <a:xfrm flipH="1" flipV="1">
            <a:off x="17638239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5" name="Freeform 25"/>
          <p:cNvSpPr/>
          <p:nvPr/>
        </p:nvSpPr>
        <p:spPr>
          <a:xfrm rot="-5400000">
            <a:off x="14386813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6" name="Freeform 26"/>
          <p:cNvSpPr/>
          <p:nvPr/>
        </p:nvSpPr>
        <p:spPr>
          <a:xfrm rot="-5400000">
            <a:off x="15470622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7" name="Freeform 27"/>
          <p:cNvSpPr/>
          <p:nvPr/>
        </p:nvSpPr>
        <p:spPr>
          <a:xfrm>
            <a:off x="16554431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8" name="Freeform 28"/>
          <p:cNvSpPr/>
          <p:nvPr/>
        </p:nvSpPr>
        <p:spPr>
          <a:xfrm rot="5400000">
            <a:off x="17638239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9" name="Freeform 29"/>
          <p:cNvSpPr/>
          <p:nvPr/>
        </p:nvSpPr>
        <p:spPr>
          <a:xfrm rot="5400000" flipH="1" flipV="1">
            <a:off x="17638239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0" name="Freeform 30"/>
          <p:cNvSpPr/>
          <p:nvPr/>
        </p:nvSpPr>
        <p:spPr>
          <a:xfrm flipH="1" flipV="1">
            <a:off x="15470622" y="4433486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1" name="Freeform 31"/>
          <p:cNvSpPr/>
          <p:nvPr/>
        </p:nvSpPr>
        <p:spPr>
          <a:xfrm rot="5400000" flipH="1" flipV="1">
            <a:off x="16554431" y="4433486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8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8" y="0"/>
                </a:lnTo>
                <a:lnTo>
                  <a:pt x="1083808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32" name="Group 32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35" name="AutoShape 35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36" name="AutoShape 36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37" name="AutoShape 37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38" name="AutoShape 38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39" name="AutoShape 39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40" name="AutoShape 40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41" name="AutoShape 41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42" name="AutoShape 42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2693793" y="7510422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85129" y="5200057"/>
            <a:ext cx="6046286" cy="1027869"/>
            <a:chOff x="0" y="0"/>
            <a:chExt cx="1592438" cy="2707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592438" cy="270714"/>
            </a:xfrm>
            <a:custGeom>
              <a:avLst/>
              <a:gdLst/>
              <a:ahLst/>
              <a:cxnLst/>
              <a:rect l="l" t="t" r="r" b="b"/>
              <a:pathLst>
                <a:path w="1592438" h="270714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FE6D73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9050"/>
              <a:ext cx="1592438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485129" y="6466051"/>
            <a:ext cx="6046286" cy="1027869"/>
            <a:chOff x="0" y="0"/>
            <a:chExt cx="1592438" cy="27071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592438" cy="270714"/>
            </a:xfrm>
            <a:custGeom>
              <a:avLst/>
              <a:gdLst/>
              <a:ahLst/>
              <a:cxnLst/>
              <a:rect l="l" t="t" r="r" b="b"/>
              <a:pathLst>
                <a:path w="1592438" h="270714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FFCB77"/>
            </a:solidFill>
          </p:spPr>
          <p:txBody>
            <a:bodyPr/>
            <a:lstStyle/>
            <a:p>
              <a:endParaRPr lang="en-GB">
                <a:latin typeface="Impact" panose="020B0806030902050204" pitchFamily="34" charset="0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9050"/>
              <a:ext cx="1592438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>
                <a:latin typeface="Impact" panose="020B0806030902050204" pitchFamily="34" charset="0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485129" y="7732045"/>
            <a:ext cx="6713943" cy="1027869"/>
            <a:chOff x="0" y="0"/>
            <a:chExt cx="1768281" cy="2707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768281" cy="270714"/>
            </a:xfrm>
            <a:custGeom>
              <a:avLst/>
              <a:gdLst/>
              <a:ahLst/>
              <a:cxnLst/>
              <a:rect l="l" t="t" r="r" b="b"/>
              <a:pathLst>
                <a:path w="1768281" h="270714">
                  <a:moveTo>
                    <a:pt x="58809" y="0"/>
                  </a:moveTo>
                  <a:lnTo>
                    <a:pt x="1709473" y="0"/>
                  </a:lnTo>
                  <a:cubicBezTo>
                    <a:pt x="1741952" y="0"/>
                    <a:pt x="1768281" y="26330"/>
                    <a:pt x="1768281" y="58809"/>
                  </a:cubicBezTo>
                  <a:lnTo>
                    <a:pt x="1768281" y="211906"/>
                  </a:lnTo>
                  <a:cubicBezTo>
                    <a:pt x="1768281" y="244385"/>
                    <a:pt x="1741952" y="270714"/>
                    <a:pt x="1709473" y="270714"/>
                  </a:cubicBezTo>
                  <a:lnTo>
                    <a:pt x="58809" y="270714"/>
                  </a:lnTo>
                  <a:cubicBezTo>
                    <a:pt x="26330" y="270714"/>
                    <a:pt x="0" y="244385"/>
                    <a:pt x="0" y="211906"/>
                  </a:cubicBezTo>
                  <a:lnTo>
                    <a:pt x="0" y="58809"/>
                  </a:lnTo>
                  <a:cubicBezTo>
                    <a:pt x="0" y="26330"/>
                    <a:pt x="26330" y="0"/>
                    <a:pt x="58809" y="0"/>
                  </a:cubicBezTo>
                  <a:close/>
                </a:path>
              </a:pathLst>
            </a:custGeom>
            <a:solidFill>
              <a:srgbClr val="48CFAE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19050"/>
              <a:ext cx="1768281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 rot="-2700000">
            <a:off x="14034654" y="-4091495"/>
            <a:ext cx="7415398" cy="3565095"/>
            <a:chOff x="0" y="0"/>
            <a:chExt cx="660400" cy="3175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7" name="AutoShape 17"/>
          <p:cNvSpPr/>
          <p:nvPr/>
        </p:nvSpPr>
        <p:spPr>
          <a:xfrm flipV="1">
            <a:off x="16779354" y="-3323851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8" name="AutoShape 18"/>
          <p:cNvSpPr/>
          <p:nvPr/>
        </p:nvSpPr>
        <p:spPr>
          <a:xfrm flipV="1">
            <a:off x="17092031" y="-296354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9" name="AutoShape 19"/>
          <p:cNvSpPr/>
          <p:nvPr/>
        </p:nvSpPr>
        <p:spPr>
          <a:xfrm flipV="1">
            <a:off x="17450501" y="-2612228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20" name="AutoShape 20"/>
          <p:cNvSpPr/>
          <p:nvPr/>
        </p:nvSpPr>
        <p:spPr>
          <a:xfrm flipV="1">
            <a:off x="17836769" y="-2308948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21" name="AutoShape 21"/>
          <p:cNvSpPr/>
          <p:nvPr/>
        </p:nvSpPr>
        <p:spPr>
          <a:xfrm flipV="1">
            <a:off x="18276445" y="-1822252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22" name="Freeform 22"/>
          <p:cNvSpPr/>
          <p:nvPr/>
        </p:nvSpPr>
        <p:spPr>
          <a:xfrm>
            <a:off x="9308117" y="544748"/>
            <a:ext cx="6605394" cy="9310618"/>
          </a:xfrm>
          <a:custGeom>
            <a:avLst/>
            <a:gdLst/>
            <a:ahLst/>
            <a:cxnLst/>
            <a:rect l="l" t="t" r="r" b="b"/>
            <a:pathLst>
              <a:path w="6605394" h="9310618">
                <a:moveTo>
                  <a:pt x="0" y="0"/>
                </a:moveTo>
                <a:lnTo>
                  <a:pt x="6605394" y="0"/>
                </a:lnTo>
                <a:lnTo>
                  <a:pt x="6605394" y="9310618"/>
                </a:lnTo>
                <a:lnTo>
                  <a:pt x="0" y="93106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3" name="TextBox 23"/>
          <p:cNvSpPr txBox="1"/>
          <p:nvPr/>
        </p:nvSpPr>
        <p:spPr>
          <a:xfrm>
            <a:off x="1485129" y="1570058"/>
            <a:ext cx="7498559" cy="14106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44"/>
              </a:lnSpc>
            </a:pPr>
            <a:r>
              <a:rPr lang="en-US" sz="5600" dirty="0">
                <a:solidFill>
                  <a:srgbClr val="227C9D"/>
                </a:solidFill>
                <a:latin typeface="Impact" panose="020B0806030902050204" pitchFamily="34" charset="0"/>
              </a:rPr>
              <a:t>PROVEDBA RAČUNA U KODU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828699" y="5401254"/>
            <a:ext cx="5311909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 dirty="0">
                <a:solidFill>
                  <a:srgbClr val="FFFFFF"/>
                </a:solidFill>
                <a:latin typeface="Impact" panose="020B0806030902050204" pitchFamily="34" charset="0"/>
              </a:rPr>
              <a:t>WHILE PETLJA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828699" y="6667248"/>
            <a:ext cx="5311909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 dirty="0">
                <a:solidFill>
                  <a:srgbClr val="FFFFFF"/>
                </a:solidFill>
                <a:latin typeface="Impact" panose="020B0806030902050204" pitchFamily="34" charset="0"/>
              </a:rPr>
              <a:t>SILE, ENERGIJA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828699" y="8017795"/>
            <a:ext cx="6857391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00"/>
              </a:lnSpc>
            </a:pPr>
            <a:r>
              <a:rPr lang="en-US" sz="2900" dirty="0">
                <a:solidFill>
                  <a:srgbClr val="FFFFFF"/>
                </a:solidFill>
                <a:latin typeface="Impact" panose="020B0806030902050204" pitchFamily="34" charset="0"/>
              </a:rPr>
              <a:t>POLOŽAJ, BRZINA, AKCELERACIJA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539126" y="3431159"/>
            <a:ext cx="6713943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79"/>
              </a:lnSpc>
            </a:pPr>
            <a:r>
              <a:rPr lang="en-US" sz="2400">
                <a:solidFill>
                  <a:srgbClr val="545454"/>
                </a:solidFill>
                <a:latin typeface="DM Sans"/>
              </a:rPr>
              <a:t>računanje trenutnih vrijednosti parametara svakih delta_t vremena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542671" y="4102339"/>
            <a:ext cx="11202658" cy="15208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>
                <a:solidFill>
                  <a:srgbClr val="227C9D"/>
                </a:solidFill>
                <a:latin typeface="Kollektif Bold"/>
              </a:rPr>
              <a:t>DEMONSTRACIJA</a:t>
            </a:r>
          </a:p>
        </p:txBody>
      </p:sp>
      <p:sp>
        <p:nvSpPr>
          <p:cNvPr id="3" name="Freeform 3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Freeform 5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Freeform 6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7" name="Freeform 7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8" name="Freeform 8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9" name="Freeform 9"/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0" name="Freeform 10"/>
          <p:cNvSpPr/>
          <p:nvPr/>
        </p:nvSpPr>
        <p:spPr>
          <a:xfrm rot="5400000" flipH="1" flipV="1">
            <a:off x="12770705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>
          <a:xfrm rot="-10800000" flipH="1" flipV="1">
            <a:off x="12770705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2" name="Freeform 12"/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3" name="Freeform 13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4" name="Freeform 14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5" name="Freeform 15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6" name="Freeform 16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7" name="Freeform 17"/>
          <p:cNvSpPr/>
          <p:nvPr/>
        </p:nvSpPr>
        <p:spPr>
          <a:xfrm rot="-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8" name="Freeform 18"/>
          <p:cNvSpPr/>
          <p:nvPr/>
        </p:nvSpPr>
        <p:spPr>
          <a:xfrm>
            <a:off x="3321750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9" name="Freeform 19"/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20" name="Group 20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3" name="AutoShape 23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24" name="AutoShape 24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25" name="AutoShape 25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26" name="AutoShape 26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27" name="AutoShape 27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grpSp>
        <p:nvGrpSpPr>
          <p:cNvPr id="28" name="Group 28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31" name="AutoShape 31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32" name="AutoShape 32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33" name="AutoShape 33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34" name="AutoShape 34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35" name="AutoShape 35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36" name="AutoShape 36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37" name="AutoShape 37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38" name="AutoShape 38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196137" y="2389185"/>
            <a:ext cx="10620170" cy="34582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399"/>
              </a:lnSpc>
            </a:pPr>
            <a:r>
              <a:rPr lang="en-US" sz="12399">
                <a:solidFill>
                  <a:srgbClr val="227C9D"/>
                </a:solidFill>
                <a:latin typeface="Kollektif Bold"/>
              </a:rPr>
              <a:t>HVALA NA POZORNOSTI!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386918" y="5866444"/>
            <a:ext cx="7514164" cy="21145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00"/>
              </a:lnSpc>
            </a:pPr>
            <a:r>
              <a:rPr lang="en-US" sz="3000" u="sng">
                <a:solidFill>
                  <a:srgbClr val="545454"/>
                </a:solidFill>
                <a:latin typeface="DM Sans"/>
                <a:hlinkClick r:id="rId2" tooltip="https://www.youtube.com/watch?v=8AHQ6gBSxAU&amp;t=337s"/>
              </a:rPr>
              <a:t>poveznica1</a:t>
            </a:r>
          </a:p>
          <a:p>
            <a:pPr algn="ctr">
              <a:lnSpc>
                <a:spcPts val="3300"/>
              </a:lnSpc>
            </a:pPr>
            <a:r>
              <a:rPr lang="en-US" sz="3000" u="sng">
                <a:solidFill>
                  <a:srgbClr val="545454"/>
                </a:solidFill>
                <a:latin typeface="DM Sans"/>
                <a:hlinkClick r:id="rId3" tooltip="https://sfsb.unisb.hr/ksk/fizika/05TitranjeIValnoGibanje.pdf"/>
              </a:rPr>
              <a:t>poveznica2</a:t>
            </a:r>
          </a:p>
          <a:p>
            <a:pPr algn="ctr">
              <a:lnSpc>
                <a:spcPts val="3300"/>
              </a:lnSpc>
            </a:pPr>
            <a:r>
              <a:rPr lang="en-US" sz="3000" u="sng">
                <a:solidFill>
                  <a:srgbClr val="545454"/>
                </a:solidFill>
                <a:latin typeface="DM Sans"/>
                <a:hlinkClick r:id="rId4" tooltip="https://phys.libretexts.org/Bookshelves/University_Physics/University_Physics_(OpenStax)/Book%3A_University_Physics_I_-_Mechanics_Sound_Oscillations_and_Waves_(OpenStax)/15%3A_Oscillations/15.06%3A_Damped_Oscillations"/>
              </a:rPr>
              <a:t>poveznica3</a:t>
            </a:r>
          </a:p>
          <a:p>
            <a:pPr algn="ctr">
              <a:lnSpc>
                <a:spcPts val="3300"/>
              </a:lnSpc>
            </a:pPr>
            <a:r>
              <a:rPr lang="en-US" sz="3000" u="sng">
                <a:solidFill>
                  <a:srgbClr val="545454"/>
                </a:solidFill>
                <a:latin typeface="DM Sans"/>
                <a:hlinkClick r:id="rId5" tooltip="https://beltoforion.de/en/harmonic_oscillator/"/>
              </a:rPr>
              <a:t>poveznica4</a:t>
            </a:r>
          </a:p>
          <a:p>
            <a:pPr algn="ctr">
              <a:lnSpc>
                <a:spcPts val="3300"/>
              </a:lnSpc>
            </a:pPr>
            <a:r>
              <a:rPr lang="en-US" sz="3000" u="sng">
                <a:solidFill>
                  <a:srgbClr val="545454"/>
                </a:solidFill>
                <a:latin typeface="DM Sans"/>
                <a:hlinkClick r:id="rId6" tooltip="http://hyperphysics.phy-astr.gsu.edu/hbase/oscda.html"/>
              </a:rPr>
              <a:t>poveznica5</a:t>
            </a:r>
          </a:p>
        </p:txBody>
      </p:sp>
      <p:sp>
        <p:nvSpPr>
          <p:cNvPr id="4" name="Freeform 4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Freeform 5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Freeform 6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7" name="Freeform 7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8" name="Freeform 8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9" name="Freeform 9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0" name="Freeform 10"/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>
          <a:xfrm rot="5400000" flipH="1" flipV="1">
            <a:off x="12770705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2" name="Freeform 12"/>
          <p:cNvSpPr/>
          <p:nvPr/>
        </p:nvSpPr>
        <p:spPr>
          <a:xfrm rot="-10800000" flipH="1" flipV="1">
            <a:off x="12770705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3" name="Freeform 13"/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4" name="Freeform 14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5" name="Freeform 15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6" name="Freeform 16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7" name="Freeform 17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8" name="Freeform 18"/>
          <p:cNvSpPr/>
          <p:nvPr/>
        </p:nvSpPr>
        <p:spPr>
          <a:xfrm rot="-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9" name="Freeform 19"/>
          <p:cNvSpPr/>
          <p:nvPr/>
        </p:nvSpPr>
        <p:spPr>
          <a:xfrm>
            <a:off x="3321750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0" name="Freeform 20"/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21" name="Group 21"/>
          <p:cNvGrpSpPr/>
          <p:nvPr/>
        </p:nvGrpSpPr>
        <p:grpSpPr>
          <a:xfrm>
            <a:off x="13123603" y="5475036"/>
            <a:ext cx="8847511" cy="8855676"/>
            <a:chOff x="0" y="0"/>
            <a:chExt cx="11796681" cy="11807568"/>
          </a:xfrm>
        </p:grpSpPr>
        <p:grpSp>
          <p:nvGrpSpPr>
            <p:cNvPr id="22" name="Group 22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604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75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4" name="TextBox 24"/>
              <p:cNvSpPr txBox="1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53"/>
                  </a:lnSpc>
                </a:pPr>
                <a:endParaRPr/>
              </a:p>
            </p:txBody>
          </p:sp>
        </p:grpSp>
        <p:sp>
          <p:nvSpPr>
            <p:cNvPr id="25" name="AutoShape 25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AutoShape 26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" name="AutoShape 27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8" name="AutoShape 28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AutoShape 29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0" name="AutoShape 30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AutoShape 31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AutoShape 32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3" name="AutoShape 33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-2634012" y="-5192964"/>
            <a:ext cx="8847511" cy="8855676"/>
            <a:chOff x="0" y="0"/>
            <a:chExt cx="11796681" cy="11807568"/>
          </a:xfrm>
        </p:grpSpPr>
        <p:grpSp>
          <p:nvGrpSpPr>
            <p:cNvPr id="35" name="Group 35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id="36" name="Freeform 36"/>
              <p:cNvSpPr/>
              <p:nvPr/>
            </p:nvSpPr>
            <p:spPr>
              <a:xfrm>
                <a:off x="0" y="0"/>
                <a:ext cx="6604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75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7" name="TextBox 37"/>
              <p:cNvSpPr txBox="1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53"/>
                  </a:lnSpc>
                </a:pPr>
                <a:endParaRPr/>
              </a:p>
            </p:txBody>
          </p:sp>
        </p:grpSp>
        <p:sp>
          <p:nvSpPr>
            <p:cNvPr id="38" name="AutoShape 38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9" name="AutoShape 39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0" name="AutoShape 40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1" name="AutoShape 41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2" name="AutoShape 42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3" name="AutoShape 43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4" name="AutoShape 44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5" name="AutoShape 45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6" name="AutoShape 46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60772" y="1589042"/>
            <a:ext cx="4787628" cy="22166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44"/>
              </a:lnSpc>
            </a:pPr>
            <a:r>
              <a:rPr lang="en-US" sz="7200" dirty="0">
                <a:solidFill>
                  <a:srgbClr val="FE6D73"/>
                </a:solidFill>
                <a:latin typeface="LilyUPC" panose="020B0502040204020203" pitchFamily="34" charset="-34"/>
                <a:cs typeface="LilyUPC" panose="020B0502040204020203" pitchFamily="34" charset="-34"/>
              </a:rPr>
              <a:t>PRIGUŠENI HARMONIJSKI OSCILATOR</a:t>
            </a:r>
          </a:p>
        </p:txBody>
      </p:sp>
      <p:sp>
        <p:nvSpPr>
          <p:cNvPr id="3" name="Freeform 3"/>
          <p:cNvSpPr/>
          <p:nvPr/>
        </p:nvSpPr>
        <p:spPr>
          <a:xfrm rot="-10800000">
            <a:off x="9525" y="591366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>
            <a:off x="1083809" y="59422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Freeform 5"/>
          <p:cNvSpPr/>
          <p:nvPr/>
        </p:nvSpPr>
        <p:spPr>
          <a:xfrm>
            <a:off x="0" y="70260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Freeform 6"/>
          <p:cNvSpPr/>
          <p:nvPr/>
        </p:nvSpPr>
        <p:spPr>
          <a:xfrm rot="-10800000">
            <a:off x="0" y="810985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7" name="Freeform 7"/>
          <p:cNvSpPr/>
          <p:nvPr/>
        </p:nvSpPr>
        <p:spPr>
          <a:xfrm rot="-5400000">
            <a:off x="1083809" y="810985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8" name="Freeform 8"/>
          <p:cNvSpPr/>
          <p:nvPr/>
        </p:nvSpPr>
        <p:spPr>
          <a:xfrm rot="-10800000">
            <a:off x="1083809" y="9193666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9" name="Freeform 9"/>
          <p:cNvSpPr/>
          <p:nvPr/>
        </p:nvSpPr>
        <p:spPr>
          <a:xfrm rot="-10800000">
            <a:off x="3321750" y="81193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0" name="Freeform 10"/>
          <p:cNvSpPr/>
          <p:nvPr/>
        </p:nvSpPr>
        <p:spPr>
          <a:xfrm>
            <a:off x="3321750" y="703557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>
          <a:xfrm rot="5400000">
            <a:off x="4405559" y="81193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2" name="Freeform 12"/>
          <p:cNvSpPr/>
          <p:nvPr/>
        </p:nvSpPr>
        <p:spPr>
          <a:xfrm>
            <a:off x="2237941" y="92031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3" name="Freeform 13"/>
          <p:cNvSpPr/>
          <p:nvPr/>
        </p:nvSpPr>
        <p:spPr>
          <a:xfrm>
            <a:off x="3321750" y="92031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4" name="Freeform 14"/>
          <p:cNvSpPr/>
          <p:nvPr/>
        </p:nvSpPr>
        <p:spPr>
          <a:xfrm rot="5400000">
            <a:off x="0" y="9193666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5" name="TextBox 15"/>
          <p:cNvSpPr txBox="1"/>
          <p:nvPr/>
        </p:nvSpPr>
        <p:spPr>
          <a:xfrm>
            <a:off x="6941164" y="4333237"/>
            <a:ext cx="5056399" cy="2047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28" lvl="1" indent="-291464">
              <a:lnSpc>
                <a:spcPts val="3239"/>
              </a:lnSpc>
              <a:buFont typeface="Arial"/>
              <a:buChar char="•"/>
            </a:pPr>
            <a:r>
              <a:rPr lang="en-US" sz="2699" dirty="0" err="1">
                <a:solidFill>
                  <a:srgbClr val="545454"/>
                </a:solidFill>
                <a:latin typeface="DM Sans"/>
              </a:rPr>
              <a:t>klasičan</a:t>
            </a:r>
            <a:r>
              <a:rPr lang="en-US" sz="2699" dirty="0">
                <a:solidFill>
                  <a:srgbClr val="545454"/>
                </a:solidFill>
                <a:latin typeface="DM Sans"/>
              </a:rPr>
              <a:t> problem u </a:t>
            </a:r>
            <a:r>
              <a:rPr lang="en-US" sz="2699" dirty="0" err="1">
                <a:solidFill>
                  <a:srgbClr val="545454"/>
                </a:solidFill>
                <a:latin typeface="DM Sans"/>
              </a:rPr>
              <a:t>mehanici</a:t>
            </a:r>
            <a:endParaRPr lang="en-US" sz="2699" dirty="0">
              <a:solidFill>
                <a:srgbClr val="545454"/>
              </a:solidFill>
              <a:latin typeface="DM Sans"/>
            </a:endParaRPr>
          </a:p>
          <a:p>
            <a:pPr marL="582928" lvl="1" indent="-291464">
              <a:lnSpc>
                <a:spcPts val="3239"/>
              </a:lnSpc>
              <a:buFont typeface="Arial"/>
              <a:buChar char="•"/>
            </a:pPr>
            <a:r>
              <a:rPr lang="en-US" sz="2699" dirty="0" err="1">
                <a:solidFill>
                  <a:srgbClr val="545454"/>
                </a:solidFill>
                <a:latin typeface="DM Sans"/>
              </a:rPr>
              <a:t>opisuje</a:t>
            </a:r>
            <a:r>
              <a:rPr lang="en-US" sz="2699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2699" dirty="0" err="1">
                <a:solidFill>
                  <a:srgbClr val="545454"/>
                </a:solidFill>
                <a:latin typeface="DM Sans"/>
              </a:rPr>
              <a:t>gibanje</a:t>
            </a:r>
            <a:r>
              <a:rPr lang="en-US" sz="2699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2699" dirty="0" err="1">
                <a:solidFill>
                  <a:srgbClr val="545454"/>
                </a:solidFill>
                <a:latin typeface="DM Sans"/>
              </a:rPr>
              <a:t>mehaničkog</a:t>
            </a:r>
            <a:r>
              <a:rPr lang="en-US" sz="2699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2699" dirty="0" err="1">
                <a:solidFill>
                  <a:srgbClr val="545454"/>
                </a:solidFill>
                <a:latin typeface="DM Sans"/>
              </a:rPr>
              <a:t>oscilatora</a:t>
            </a:r>
            <a:r>
              <a:rPr lang="en-US" sz="2699" dirty="0">
                <a:solidFill>
                  <a:srgbClr val="545454"/>
                </a:solidFill>
                <a:latin typeface="DM Sans"/>
              </a:rPr>
              <a:t> pod </a:t>
            </a:r>
            <a:r>
              <a:rPr lang="en-US" sz="2699" dirty="0" err="1">
                <a:solidFill>
                  <a:srgbClr val="545454"/>
                </a:solidFill>
                <a:latin typeface="DM Sans"/>
              </a:rPr>
              <a:t>utjecajem</a:t>
            </a:r>
            <a:r>
              <a:rPr lang="en-US" sz="2699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2699" dirty="0" err="1">
                <a:solidFill>
                  <a:srgbClr val="545454"/>
                </a:solidFill>
                <a:latin typeface="DM Sans"/>
              </a:rPr>
              <a:t>povratne</a:t>
            </a:r>
            <a:r>
              <a:rPr lang="en-US" sz="2699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2699" dirty="0" err="1">
                <a:solidFill>
                  <a:srgbClr val="545454"/>
                </a:solidFill>
                <a:latin typeface="DM Sans"/>
              </a:rPr>
              <a:t>sile</a:t>
            </a:r>
            <a:r>
              <a:rPr lang="en-US" sz="2699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2699" dirty="0" err="1">
                <a:solidFill>
                  <a:srgbClr val="545454"/>
                </a:solidFill>
                <a:latin typeface="DM Sans"/>
              </a:rPr>
              <a:t>i</a:t>
            </a:r>
            <a:r>
              <a:rPr lang="en-US" sz="2699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2699" dirty="0" err="1">
                <a:solidFill>
                  <a:srgbClr val="545454"/>
                </a:solidFill>
                <a:latin typeface="DM Sans"/>
              </a:rPr>
              <a:t>sile</a:t>
            </a:r>
            <a:r>
              <a:rPr lang="en-US" sz="2699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2699" dirty="0" err="1">
                <a:solidFill>
                  <a:srgbClr val="545454"/>
                </a:solidFill>
                <a:latin typeface="DM Sans"/>
              </a:rPr>
              <a:t>otpora</a:t>
            </a:r>
            <a:endParaRPr lang="en-US" sz="2699" dirty="0">
              <a:solidFill>
                <a:srgbClr val="545454"/>
              </a:solidFill>
              <a:latin typeface="DM Sans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6941164" y="1589042"/>
            <a:ext cx="5056399" cy="81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28" lvl="1" indent="-291464">
              <a:lnSpc>
                <a:spcPts val="3239"/>
              </a:lnSpc>
              <a:buFont typeface="Arial"/>
              <a:buChar char="•"/>
            </a:pPr>
            <a:r>
              <a:rPr lang="en-US" sz="2699" dirty="0" err="1">
                <a:solidFill>
                  <a:srgbClr val="545454"/>
                </a:solidFill>
                <a:latin typeface="DM Sans"/>
              </a:rPr>
              <a:t>harmonijsko</a:t>
            </a:r>
            <a:r>
              <a:rPr lang="en-US" sz="2699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2699" dirty="0" err="1">
                <a:solidFill>
                  <a:srgbClr val="545454"/>
                </a:solidFill>
                <a:latin typeface="DM Sans"/>
              </a:rPr>
              <a:t>gibanje</a:t>
            </a:r>
            <a:r>
              <a:rPr lang="en-US" sz="2699" dirty="0">
                <a:solidFill>
                  <a:srgbClr val="545454"/>
                </a:solidFill>
                <a:latin typeface="DM Sans"/>
              </a:rPr>
              <a:t> je </a:t>
            </a:r>
            <a:r>
              <a:rPr lang="en-US" sz="2699" dirty="0" err="1">
                <a:solidFill>
                  <a:srgbClr val="545454"/>
                </a:solidFill>
                <a:latin typeface="DM Sans"/>
              </a:rPr>
              <a:t>oblik</a:t>
            </a:r>
            <a:r>
              <a:rPr lang="en-US" sz="2699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2699" dirty="0" err="1">
                <a:solidFill>
                  <a:srgbClr val="545454"/>
                </a:solidFill>
                <a:latin typeface="DM Sans"/>
              </a:rPr>
              <a:t>periodičnog</a:t>
            </a:r>
            <a:r>
              <a:rPr lang="en-US" sz="2699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2699" dirty="0" err="1">
                <a:solidFill>
                  <a:srgbClr val="545454"/>
                </a:solidFill>
                <a:latin typeface="DM Sans"/>
              </a:rPr>
              <a:t>gibanja</a:t>
            </a:r>
            <a:endParaRPr lang="en-US" sz="2699" dirty="0">
              <a:solidFill>
                <a:srgbClr val="545454"/>
              </a:solidFill>
              <a:latin typeface="DM Sans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2202901" y="1589042"/>
            <a:ext cx="5056399" cy="1638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28" lvl="1" indent="-291464">
              <a:lnSpc>
                <a:spcPts val="3239"/>
              </a:lnSpc>
              <a:buFont typeface="Arial"/>
              <a:buChar char="•"/>
            </a:pPr>
            <a:r>
              <a:rPr lang="en-US" sz="2699" dirty="0" err="1">
                <a:solidFill>
                  <a:srgbClr val="545454"/>
                </a:solidFill>
                <a:latin typeface="DM Sans"/>
              </a:rPr>
              <a:t>primjeri</a:t>
            </a:r>
            <a:r>
              <a:rPr lang="en-US" sz="2699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2699" dirty="0" err="1">
                <a:solidFill>
                  <a:srgbClr val="545454"/>
                </a:solidFill>
                <a:latin typeface="DM Sans"/>
              </a:rPr>
              <a:t>harmijskih</a:t>
            </a:r>
            <a:r>
              <a:rPr lang="en-US" sz="2699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2699" dirty="0" err="1">
                <a:solidFill>
                  <a:srgbClr val="545454"/>
                </a:solidFill>
                <a:latin typeface="DM Sans"/>
              </a:rPr>
              <a:t>oscilatora</a:t>
            </a:r>
            <a:r>
              <a:rPr lang="en-US" sz="2699" dirty="0">
                <a:solidFill>
                  <a:srgbClr val="545454"/>
                </a:solidFill>
                <a:latin typeface="DM Sans"/>
              </a:rPr>
              <a:t> (s </a:t>
            </a:r>
            <a:r>
              <a:rPr lang="en-US" sz="2699" dirty="0" err="1">
                <a:solidFill>
                  <a:srgbClr val="545454"/>
                </a:solidFill>
                <a:latin typeface="DM Sans"/>
              </a:rPr>
              <a:t>prigušenjem</a:t>
            </a:r>
            <a:r>
              <a:rPr lang="en-US" sz="2699" dirty="0">
                <a:solidFill>
                  <a:srgbClr val="545454"/>
                </a:solidFill>
                <a:latin typeface="DM Sans"/>
              </a:rPr>
              <a:t>): </a:t>
            </a:r>
            <a:r>
              <a:rPr lang="en-US" sz="2699" dirty="0" err="1">
                <a:solidFill>
                  <a:srgbClr val="545454"/>
                </a:solidFill>
                <a:latin typeface="DM Sans"/>
              </a:rPr>
              <a:t>njihalo</a:t>
            </a:r>
            <a:r>
              <a:rPr lang="en-US" sz="2699" dirty="0">
                <a:solidFill>
                  <a:srgbClr val="545454"/>
                </a:solidFill>
                <a:latin typeface="DM Sans"/>
              </a:rPr>
              <a:t>, </a:t>
            </a:r>
            <a:r>
              <a:rPr lang="en-US" sz="2699" dirty="0" err="1">
                <a:solidFill>
                  <a:srgbClr val="545454"/>
                </a:solidFill>
                <a:latin typeface="DM Sans"/>
              </a:rPr>
              <a:t>tijelo</a:t>
            </a:r>
            <a:r>
              <a:rPr lang="en-US" sz="2699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2699" dirty="0" err="1">
                <a:solidFill>
                  <a:srgbClr val="545454"/>
                </a:solidFill>
                <a:latin typeface="DM Sans"/>
              </a:rPr>
              <a:t>na</a:t>
            </a:r>
            <a:r>
              <a:rPr lang="en-US" sz="2699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2699" dirty="0" err="1">
                <a:solidFill>
                  <a:srgbClr val="545454"/>
                </a:solidFill>
                <a:latin typeface="DM Sans"/>
              </a:rPr>
              <a:t>oprugi</a:t>
            </a:r>
            <a:r>
              <a:rPr lang="en-US" sz="2699" dirty="0">
                <a:solidFill>
                  <a:srgbClr val="545454"/>
                </a:solidFill>
                <a:latin typeface="DM Sans"/>
              </a:rPr>
              <a:t>, </a:t>
            </a:r>
            <a:r>
              <a:rPr lang="en-US" sz="2699" dirty="0" err="1">
                <a:solidFill>
                  <a:srgbClr val="545454"/>
                </a:solidFill>
                <a:latin typeface="DM Sans"/>
              </a:rPr>
              <a:t>titranje</a:t>
            </a:r>
            <a:r>
              <a:rPr lang="en-US" sz="2699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2699" dirty="0" err="1">
                <a:solidFill>
                  <a:srgbClr val="545454"/>
                </a:solidFill>
                <a:latin typeface="DM Sans"/>
              </a:rPr>
              <a:t>atoma</a:t>
            </a:r>
            <a:r>
              <a:rPr lang="en-US" sz="2699" dirty="0">
                <a:solidFill>
                  <a:srgbClr val="545454"/>
                </a:solidFill>
                <a:latin typeface="DM Sans"/>
              </a:rPr>
              <a:t> u </a:t>
            </a:r>
            <a:r>
              <a:rPr lang="en-US" sz="2699" dirty="0" err="1">
                <a:solidFill>
                  <a:srgbClr val="545454"/>
                </a:solidFill>
                <a:latin typeface="DM Sans"/>
              </a:rPr>
              <a:t>kristalima</a:t>
            </a:r>
            <a:r>
              <a:rPr lang="en-US" sz="2699" dirty="0">
                <a:solidFill>
                  <a:srgbClr val="545454"/>
                </a:solidFill>
                <a:latin typeface="DM Sans"/>
              </a:rPr>
              <a:t>...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13123603" y="5475036"/>
            <a:ext cx="8847511" cy="8855676"/>
            <a:chOff x="0" y="0"/>
            <a:chExt cx="11796681" cy="11807568"/>
          </a:xfrm>
        </p:grpSpPr>
        <p:grpSp>
          <p:nvGrpSpPr>
            <p:cNvPr id="19" name="Group 19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6604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75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" name="TextBox 21"/>
              <p:cNvSpPr txBox="1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53"/>
                  </a:lnSpc>
                </a:pPr>
                <a:endParaRPr/>
              </a:p>
            </p:txBody>
          </p:sp>
        </p:grpSp>
        <p:sp>
          <p:nvSpPr>
            <p:cNvPr id="22" name="AutoShape 22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AutoShape 23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" name="AutoShape 24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" name="AutoShape 25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AutoShape 26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" name="AutoShape 27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8" name="AutoShape 28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AutoShape 29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0" name="AutoShape 30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12202901" y="4333237"/>
            <a:ext cx="5056399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28" lvl="1" indent="-291464">
              <a:lnSpc>
                <a:spcPts val="3239"/>
              </a:lnSpc>
              <a:buFont typeface="Arial"/>
              <a:buChar char="•"/>
            </a:pPr>
            <a:r>
              <a:rPr lang="en-US" sz="2699" dirty="0" err="1">
                <a:solidFill>
                  <a:srgbClr val="545454"/>
                </a:solidFill>
                <a:latin typeface="DM Sans"/>
              </a:rPr>
              <a:t>primjeri</a:t>
            </a:r>
            <a:r>
              <a:rPr lang="en-US" sz="2699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2699" dirty="0" err="1">
                <a:solidFill>
                  <a:srgbClr val="545454"/>
                </a:solidFill>
                <a:latin typeface="DM Sans"/>
              </a:rPr>
              <a:t>sila</a:t>
            </a:r>
            <a:r>
              <a:rPr lang="en-US" sz="2699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2699" dirty="0" err="1">
                <a:solidFill>
                  <a:srgbClr val="545454"/>
                </a:solidFill>
                <a:latin typeface="DM Sans"/>
              </a:rPr>
              <a:t>otpora</a:t>
            </a:r>
            <a:r>
              <a:rPr lang="en-US" sz="2699" dirty="0">
                <a:solidFill>
                  <a:srgbClr val="545454"/>
                </a:solidFill>
                <a:latin typeface="DM Sans"/>
              </a:rPr>
              <a:t>: </a:t>
            </a:r>
            <a:r>
              <a:rPr lang="en-US" sz="2699" dirty="0" err="1">
                <a:solidFill>
                  <a:srgbClr val="545454"/>
                </a:solidFill>
                <a:latin typeface="DM Sans"/>
              </a:rPr>
              <a:t>otpor</a:t>
            </a:r>
            <a:r>
              <a:rPr lang="en-US" sz="2699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2699" dirty="0" err="1">
                <a:solidFill>
                  <a:srgbClr val="545454"/>
                </a:solidFill>
                <a:latin typeface="DM Sans"/>
              </a:rPr>
              <a:t>zraka</a:t>
            </a:r>
            <a:r>
              <a:rPr lang="en-US" sz="2699" dirty="0">
                <a:solidFill>
                  <a:srgbClr val="545454"/>
                </a:solidFill>
                <a:latin typeface="DM Sans"/>
              </a:rPr>
              <a:t> - </a:t>
            </a:r>
            <a:r>
              <a:rPr lang="en-US" sz="2699" dirty="0" err="1">
                <a:solidFill>
                  <a:srgbClr val="545454"/>
                </a:solidFill>
                <a:latin typeface="DM Sans"/>
              </a:rPr>
              <a:t>malen</a:t>
            </a:r>
            <a:r>
              <a:rPr lang="en-US" sz="2699" dirty="0">
                <a:solidFill>
                  <a:srgbClr val="545454"/>
                </a:solidFill>
                <a:latin typeface="DM Sans"/>
              </a:rPr>
              <a:t>, </a:t>
            </a:r>
            <a:r>
              <a:rPr lang="en-US" sz="2699" dirty="0" err="1">
                <a:solidFill>
                  <a:srgbClr val="545454"/>
                </a:solidFill>
                <a:latin typeface="DM Sans"/>
              </a:rPr>
              <a:t>sila</a:t>
            </a:r>
            <a:r>
              <a:rPr lang="en-US" sz="2699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2699" dirty="0" err="1">
                <a:solidFill>
                  <a:srgbClr val="545454"/>
                </a:solidFill>
                <a:latin typeface="DM Sans"/>
              </a:rPr>
              <a:t>otpora</a:t>
            </a:r>
            <a:r>
              <a:rPr lang="en-US" sz="2699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2699" dirty="0" err="1">
                <a:solidFill>
                  <a:srgbClr val="545454"/>
                </a:solidFill>
                <a:latin typeface="DM Sans"/>
              </a:rPr>
              <a:t>kod</a:t>
            </a:r>
            <a:r>
              <a:rPr lang="en-US" sz="2699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2699" dirty="0" err="1">
                <a:solidFill>
                  <a:srgbClr val="545454"/>
                </a:solidFill>
                <a:latin typeface="DM Sans"/>
              </a:rPr>
              <a:t>fluida</a:t>
            </a:r>
            <a:r>
              <a:rPr lang="en-US" sz="2699" dirty="0">
                <a:solidFill>
                  <a:srgbClr val="545454"/>
                </a:solidFill>
                <a:latin typeface="DM Sans"/>
              </a:rPr>
              <a:t>, </a:t>
            </a:r>
            <a:r>
              <a:rPr lang="en-US" sz="2699" dirty="0" err="1">
                <a:solidFill>
                  <a:srgbClr val="545454"/>
                </a:solidFill>
                <a:latin typeface="DM Sans"/>
              </a:rPr>
              <a:t>sila</a:t>
            </a:r>
            <a:r>
              <a:rPr lang="en-US" sz="2699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2699" dirty="0" err="1">
                <a:solidFill>
                  <a:srgbClr val="545454"/>
                </a:solidFill>
                <a:latin typeface="DM Sans"/>
              </a:rPr>
              <a:t>trenja</a:t>
            </a:r>
            <a:r>
              <a:rPr lang="en-US" sz="2699" dirty="0">
                <a:solidFill>
                  <a:srgbClr val="545454"/>
                </a:solidFill>
                <a:latin typeface="DM Sans"/>
              </a:rPr>
              <a:t>...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7665064" cy="3303804"/>
            <a:chOff x="0" y="0"/>
            <a:chExt cx="10220086" cy="4405071"/>
          </a:xfrm>
        </p:grpSpPr>
        <p:sp>
          <p:nvSpPr>
            <p:cNvPr id="3" name="AutoShape 3"/>
            <p:cNvSpPr/>
            <p:nvPr/>
          </p:nvSpPr>
          <p:spPr>
            <a:xfrm>
              <a:off x="1051210" y="3487905"/>
              <a:ext cx="4820694" cy="0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" name="AutoShape 4"/>
            <p:cNvSpPr/>
            <p:nvPr/>
          </p:nvSpPr>
          <p:spPr>
            <a:xfrm flipV="1">
              <a:off x="570656" y="3531394"/>
              <a:ext cx="961109" cy="83713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" name="AutoShape 5"/>
            <p:cNvSpPr/>
            <p:nvPr/>
          </p:nvSpPr>
          <p:spPr>
            <a:xfrm flipV="1">
              <a:off x="1051210" y="3512241"/>
              <a:ext cx="961109" cy="83713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" name="AutoShape 6"/>
            <p:cNvSpPr/>
            <p:nvPr/>
          </p:nvSpPr>
          <p:spPr>
            <a:xfrm flipV="1">
              <a:off x="2029002" y="3487905"/>
              <a:ext cx="961109" cy="83713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AutoShape 7"/>
            <p:cNvSpPr/>
            <p:nvPr/>
          </p:nvSpPr>
          <p:spPr>
            <a:xfrm flipV="1">
              <a:off x="1548447" y="3505994"/>
              <a:ext cx="961109" cy="83713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AutoShape 8"/>
            <p:cNvSpPr/>
            <p:nvPr/>
          </p:nvSpPr>
          <p:spPr>
            <a:xfrm flipV="1">
              <a:off x="2509556" y="3468751"/>
              <a:ext cx="961109" cy="83713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AutoShape 9"/>
            <p:cNvSpPr/>
            <p:nvPr/>
          </p:nvSpPr>
          <p:spPr>
            <a:xfrm flipV="1">
              <a:off x="3006793" y="3512241"/>
              <a:ext cx="961109" cy="83713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AutoShape 10"/>
            <p:cNvSpPr/>
            <p:nvPr/>
          </p:nvSpPr>
          <p:spPr>
            <a:xfrm flipV="1">
              <a:off x="3487347" y="3487905"/>
              <a:ext cx="961109" cy="83713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AutoShape 11"/>
            <p:cNvSpPr/>
            <p:nvPr/>
          </p:nvSpPr>
          <p:spPr>
            <a:xfrm flipV="1">
              <a:off x="3984584" y="3468751"/>
              <a:ext cx="961109" cy="83713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AutoShape 12"/>
            <p:cNvSpPr/>
            <p:nvPr/>
          </p:nvSpPr>
          <p:spPr>
            <a:xfrm flipV="1">
              <a:off x="4465139" y="3449598"/>
              <a:ext cx="961109" cy="83713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AutoShape 13"/>
            <p:cNvSpPr/>
            <p:nvPr/>
          </p:nvSpPr>
          <p:spPr>
            <a:xfrm>
              <a:off x="977791" y="19153"/>
              <a:ext cx="50048" cy="3406004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AutoShape 14"/>
            <p:cNvSpPr/>
            <p:nvPr/>
          </p:nvSpPr>
          <p:spPr>
            <a:xfrm>
              <a:off x="5399392" y="3505293"/>
              <a:ext cx="4820694" cy="0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AutoShape 15"/>
            <p:cNvSpPr/>
            <p:nvPr/>
          </p:nvSpPr>
          <p:spPr>
            <a:xfrm flipV="1">
              <a:off x="4918838" y="3548782"/>
              <a:ext cx="961109" cy="83713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AutoShape 16"/>
            <p:cNvSpPr/>
            <p:nvPr/>
          </p:nvSpPr>
          <p:spPr>
            <a:xfrm flipV="1">
              <a:off x="5399392" y="3529629"/>
              <a:ext cx="961109" cy="83713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AutoShape 17"/>
            <p:cNvSpPr/>
            <p:nvPr/>
          </p:nvSpPr>
          <p:spPr>
            <a:xfrm flipV="1">
              <a:off x="6377184" y="3505293"/>
              <a:ext cx="961109" cy="83713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AutoShape 18"/>
            <p:cNvSpPr/>
            <p:nvPr/>
          </p:nvSpPr>
          <p:spPr>
            <a:xfrm flipV="1">
              <a:off x="5896629" y="3523382"/>
              <a:ext cx="961109" cy="83713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AutoShape 19"/>
            <p:cNvSpPr/>
            <p:nvPr/>
          </p:nvSpPr>
          <p:spPr>
            <a:xfrm flipV="1">
              <a:off x="6857738" y="3486140"/>
              <a:ext cx="961109" cy="83713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AutoShape 20"/>
            <p:cNvSpPr/>
            <p:nvPr/>
          </p:nvSpPr>
          <p:spPr>
            <a:xfrm flipV="1">
              <a:off x="7354975" y="3529629"/>
              <a:ext cx="961109" cy="83713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AutoShape 21"/>
            <p:cNvSpPr/>
            <p:nvPr/>
          </p:nvSpPr>
          <p:spPr>
            <a:xfrm flipV="1">
              <a:off x="7835529" y="3505293"/>
              <a:ext cx="961109" cy="83713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AutoShape 22"/>
            <p:cNvSpPr/>
            <p:nvPr/>
          </p:nvSpPr>
          <p:spPr>
            <a:xfrm flipV="1">
              <a:off x="8332766" y="3486140"/>
              <a:ext cx="961109" cy="83713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AutoShape 23"/>
            <p:cNvSpPr/>
            <p:nvPr/>
          </p:nvSpPr>
          <p:spPr>
            <a:xfrm flipV="1">
              <a:off x="8813321" y="3466987"/>
              <a:ext cx="961109" cy="83713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" name="AutoShape 24"/>
            <p:cNvSpPr/>
            <p:nvPr/>
          </p:nvSpPr>
          <p:spPr>
            <a:xfrm flipV="1">
              <a:off x="50048" y="3430445"/>
              <a:ext cx="961109" cy="83713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" name="AutoShape 25"/>
            <p:cNvSpPr/>
            <p:nvPr/>
          </p:nvSpPr>
          <p:spPr>
            <a:xfrm flipV="1">
              <a:off x="33365" y="3006589"/>
              <a:ext cx="961109" cy="83713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AutoShape 26"/>
            <p:cNvSpPr/>
            <p:nvPr/>
          </p:nvSpPr>
          <p:spPr>
            <a:xfrm flipV="1">
              <a:off x="33365" y="2150300"/>
              <a:ext cx="961109" cy="83713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" name="AutoShape 27"/>
            <p:cNvSpPr/>
            <p:nvPr/>
          </p:nvSpPr>
          <p:spPr>
            <a:xfrm flipV="1">
              <a:off x="16683" y="1294010"/>
              <a:ext cx="961109" cy="83713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8" name="AutoShape 28"/>
            <p:cNvSpPr/>
            <p:nvPr/>
          </p:nvSpPr>
          <p:spPr>
            <a:xfrm flipV="1">
              <a:off x="33365" y="856289"/>
              <a:ext cx="961109" cy="83713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AutoShape 29"/>
            <p:cNvSpPr/>
            <p:nvPr/>
          </p:nvSpPr>
          <p:spPr>
            <a:xfrm flipV="1">
              <a:off x="90101" y="2568868"/>
              <a:ext cx="961109" cy="83713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0" name="AutoShape 30"/>
            <p:cNvSpPr/>
            <p:nvPr/>
          </p:nvSpPr>
          <p:spPr>
            <a:xfrm flipV="1">
              <a:off x="50048" y="437721"/>
              <a:ext cx="961109" cy="83713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AutoShape 31"/>
            <p:cNvSpPr/>
            <p:nvPr/>
          </p:nvSpPr>
          <p:spPr>
            <a:xfrm flipV="1">
              <a:off x="16683" y="1712578"/>
              <a:ext cx="961109" cy="83713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AutoShape 32"/>
            <p:cNvSpPr/>
            <p:nvPr/>
          </p:nvSpPr>
          <p:spPr>
            <a:xfrm flipV="1">
              <a:off x="50048" y="19153"/>
              <a:ext cx="961109" cy="83713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3" name="Freeform 33"/>
          <p:cNvSpPr/>
          <p:nvPr/>
        </p:nvSpPr>
        <p:spPr>
          <a:xfrm rot="-3039346">
            <a:off x="2223063" y="2001470"/>
            <a:ext cx="1806354" cy="1998265"/>
          </a:xfrm>
          <a:custGeom>
            <a:avLst/>
            <a:gdLst/>
            <a:ahLst/>
            <a:cxnLst/>
            <a:rect l="l" t="t" r="r" b="b"/>
            <a:pathLst>
              <a:path w="1806354" h="1998265">
                <a:moveTo>
                  <a:pt x="0" y="0"/>
                </a:moveTo>
                <a:lnTo>
                  <a:pt x="1806354" y="0"/>
                </a:lnTo>
                <a:lnTo>
                  <a:pt x="1806354" y="1998265"/>
                </a:lnTo>
                <a:lnTo>
                  <a:pt x="0" y="19982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34" name="Group 34"/>
          <p:cNvGrpSpPr/>
          <p:nvPr/>
        </p:nvGrpSpPr>
        <p:grpSpPr>
          <a:xfrm>
            <a:off x="4471515" y="2302738"/>
            <a:ext cx="1347433" cy="1395729"/>
            <a:chOff x="0" y="0"/>
            <a:chExt cx="354879" cy="367599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354879" cy="367599"/>
            </a:xfrm>
            <a:custGeom>
              <a:avLst/>
              <a:gdLst/>
              <a:ahLst/>
              <a:cxnLst/>
              <a:rect l="l" t="t" r="r" b="b"/>
              <a:pathLst>
                <a:path w="354879" h="367599">
                  <a:moveTo>
                    <a:pt x="177440" y="0"/>
                  </a:moveTo>
                  <a:lnTo>
                    <a:pt x="177440" y="0"/>
                  </a:lnTo>
                  <a:cubicBezTo>
                    <a:pt x="275437" y="0"/>
                    <a:pt x="354879" y="79442"/>
                    <a:pt x="354879" y="177440"/>
                  </a:cubicBezTo>
                  <a:lnTo>
                    <a:pt x="354879" y="190160"/>
                  </a:lnTo>
                  <a:cubicBezTo>
                    <a:pt x="354879" y="288157"/>
                    <a:pt x="275437" y="367599"/>
                    <a:pt x="177440" y="367599"/>
                  </a:cubicBezTo>
                  <a:lnTo>
                    <a:pt x="177440" y="367599"/>
                  </a:lnTo>
                  <a:cubicBezTo>
                    <a:pt x="79442" y="367599"/>
                    <a:pt x="0" y="288157"/>
                    <a:pt x="0" y="190160"/>
                  </a:cubicBezTo>
                  <a:lnTo>
                    <a:pt x="0" y="177440"/>
                  </a:lnTo>
                  <a:cubicBezTo>
                    <a:pt x="0" y="79442"/>
                    <a:pt x="79442" y="0"/>
                    <a:pt x="177440" y="0"/>
                  </a:cubicBezTo>
                  <a:close/>
                </a:path>
              </a:pathLst>
            </a:custGeom>
            <a:solidFill>
              <a:srgbClr val="48CFAE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0" y="19050"/>
              <a:ext cx="354879" cy="3485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37" name="AutoShape 37"/>
          <p:cNvSpPr/>
          <p:nvPr/>
        </p:nvSpPr>
        <p:spPr>
          <a:xfrm>
            <a:off x="5145231" y="3019653"/>
            <a:ext cx="2387176" cy="0"/>
          </a:xfrm>
          <a:prstGeom prst="line">
            <a:avLst/>
          </a:prstGeom>
          <a:ln w="95250" cap="flat">
            <a:solidFill>
              <a:srgbClr val="FE6D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GB"/>
          </a:p>
        </p:txBody>
      </p:sp>
      <p:sp>
        <p:nvSpPr>
          <p:cNvPr id="38" name="AutoShape 38"/>
          <p:cNvSpPr/>
          <p:nvPr/>
        </p:nvSpPr>
        <p:spPr>
          <a:xfrm>
            <a:off x="5145231" y="2728227"/>
            <a:ext cx="2387176" cy="0"/>
          </a:xfrm>
          <a:prstGeom prst="line">
            <a:avLst/>
          </a:prstGeom>
          <a:ln w="95250" cap="flat">
            <a:solidFill>
              <a:srgbClr val="227C9D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GB"/>
          </a:p>
        </p:txBody>
      </p:sp>
      <p:sp>
        <p:nvSpPr>
          <p:cNvPr id="39" name="TextBox 39"/>
          <p:cNvSpPr txBox="1"/>
          <p:nvPr/>
        </p:nvSpPr>
        <p:spPr>
          <a:xfrm>
            <a:off x="6524057" y="1988730"/>
            <a:ext cx="724182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 err="1">
                <a:solidFill>
                  <a:srgbClr val="000000"/>
                </a:solidFill>
                <a:latin typeface="Open Sans Bold"/>
              </a:rPr>
              <a:t>F</a:t>
            </a:r>
            <a:r>
              <a:rPr lang="en-US" sz="3000" dirty="0" err="1">
                <a:solidFill>
                  <a:srgbClr val="000000"/>
                </a:solidFill>
                <a:latin typeface="Open Sans"/>
              </a:rPr>
              <a:t>el</a:t>
            </a:r>
            <a:endParaRPr lang="en-US" sz="3000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0" name="TextBox 40"/>
          <p:cNvSpPr txBox="1"/>
          <p:nvPr/>
        </p:nvSpPr>
        <p:spPr>
          <a:xfrm>
            <a:off x="6524057" y="2962503"/>
            <a:ext cx="1849932" cy="489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10"/>
              </a:lnSpc>
            </a:pPr>
            <a:r>
              <a:rPr lang="en-US" sz="2864">
                <a:solidFill>
                  <a:srgbClr val="000000"/>
                </a:solidFill>
                <a:latin typeface="Open Sans Bold"/>
              </a:rPr>
              <a:t>F</a:t>
            </a:r>
            <a:r>
              <a:rPr lang="en-US" sz="2864">
                <a:solidFill>
                  <a:srgbClr val="000000"/>
                </a:solidFill>
                <a:latin typeface="Open Sans"/>
              </a:rPr>
              <a:t>otpora</a:t>
            </a:r>
          </a:p>
        </p:txBody>
      </p:sp>
      <p:sp>
        <p:nvSpPr>
          <p:cNvPr id="41" name="AutoShape 41"/>
          <p:cNvSpPr/>
          <p:nvPr/>
        </p:nvSpPr>
        <p:spPr>
          <a:xfrm>
            <a:off x="6624000" y="2064930"/>
            <a:ext cx="624239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GB"/>
          </a:p>
        </p:txBody>
      </p:sp>
      <p:sp>
        <p:nvSpPr>
          <p:cNvPr id="42" name="AutoShape 42"/>
          <p:cNvSpPr/>
          <p:nvPr/>
        </p:nvSpPr>
        <p:spPr>
          <a:xfrm>
            <a:off x="6751897" y="3038703"/>
            <a:ext cx="1394251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GB"/>
          </a:p>
        </p:txBody>
      </p:sp>
      <p:sp>
        <p:nvSpPr>
          <p:cNvPr id="43" name="AutoShape 43"/>
          <p:cNvSpPr/>
          <p:nvPr/>
        </p:nvSpPr>
        <p:spPr>
          <a:xfrm>
            <a:off x="5164281" y="3000603"/>
            <a:ext cx="0" cy="1962651"/>
          </a:xfrm>
          <a:prstGeom prst="line">
            <a:avLst/>
          </a:prstGeom>
          <a:ln w="38100" cap="flat">
            <a:solidFill>
              <a:srgbClr val="54545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44" name="AutoShape 44"/>
          <p:cNvSpPr/>
          <p:nvPr/>
        </p:nvSpPr>
        <p:spPr>
          <a:xfrm>
            <a:off x="8393038" y="3000603"/>
            <a:ext cx="0" cy="1962651"/>
          </a:xfrm>
          <a:prstGeom prst="line">
            <a:avLst/>
          </a:prstGeom>
          <a:ln w="38100" cap="flat">
            <a:solidFill>
              <a:srgbClr val="54545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45" name="Freeform 45"/>
          <p:cNvSpPr/>
          <p:nvPr/>
        </p:nvSpPr>
        <p:spPr>
          <a:xfrm>
            <a:off x="5274265" y="4474891"/>
            <a:ext cx="3008789" cy="488362"/>
          </a:xfrm>
          <a:custGeom>
            <a:avLst/>
            <a:gdLst/>
            <a:ahLst/>
            <a:cxnLst/>
            <a:rect l="l" t="t" r="r" b="b"/>
            <a:pathLst>
              <a:path w="3008789" h="488362">
                <a:moveTo>
                  <a:pt x="0" y="0"/>
                </a:moveTo>
                <a:lnTo>
                  <a:pt x="3008789" y="0"/>
                </a:lnTo>
                <a:lnTo>
                  <a:pt x="3008789" y="488363"/>
                </a:lnTo>
                <a:lnTo>
                  <a:pt x="0" y="4883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lgDash"/>
            <a:miter/>
          </a:ln>
        </p:spPr>
        <p:txBody>
          <a:bodyPr/>
          <a:lstStyle/>
          <a:p>
            <a:endParaRPr lang="en-GB"/>
          </a:p>
        </p:txBody>
      </p:sp>
      <p:grpSp>
        <p:nvGrpSpPr>
          <p:cNvPr id="46" name="Group 46"/>
          <p:cNvGrpSpPr/>
          <p:nvPr/>
        </p:nvGrpSpPr>
        <p:grpSpPr>
          <a:xfrm>
            <a:off x="10025881" y="1844636"/>
            <a:ext cx="6591578" cy="3086100"/>
            <a:chOff x="0" y="0"/>
            <a:chExt cx="1736053" cy="812800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1736053" cy="812800"/>
            </a:xfrm>
            <a:custGeom>
              <a:avLst/>
              <a:gdLst/>
              <a:ahLst/>
              <a:cxnLst/>
              <a:rect l="l" t="t" r="r" b="b"/>
              <a:pathLst>
                <a:path w="1736053" h="812800">
                  <a:moveTo>
                    <a:pt x="58726" y="0"/>
                  </a:moveTo>
                  <a:lnTo>
                    <a:pt x="1677327" y="0"/>
                  </a:lnTo>
                  <a:cubicBezTo>
                    <a:pt x="1692902" y="0"/>
                    <a:pt x="1707840" y="6187"/>
                    <a:pt x="1718853" y="17200"/>
                  </a:cubicBezTo>
                  <a:cubicBezTo>
                    <a:pt x="1729866" y="28214"/>
                    <a:pt x="1736053" y="43151"/>
                    <a:pt x="1736053" y="58726"/>
                  </a:cubicBezTo>
                  <a:lnTo>
                    <a:pt x="1736053" y="754074"/>
                  </a:lnTo>
                  <a:cubicBezTo>
                    <a:pt x="1736053" y="786508"/>
                    <a:pt x="1709761" y="812800"/>
                    <a:pt x="1677327" y="812800"/>
                  </a:cubicBezTo>
                  <a:lnTo>
                    <a:pt x="58726" y="812800"/>
                  </a:lnTo>
                  <a:cubicBezTo>
                    <a:pt x="43151" y="812800"/>
                    <a:pt x="28214" y="806613"/>
                    <a:pt x="17200" y="795600"/>
                  </a:cubicBezTo>
                  <a:cubicBezTo>
                    <a:pt x="6187" y="784586"/>
                    <a:pt x="0" y="769649"/>
                    <a:pt x="0" y="754074"/>
                  </a:cubicBezTo>
                  <a:lnTo>
                    <a:pt x="0" y="58726"/>
                  </a:lnTo>
                  <a:cubicBezTo>
                    <a:pt x="0" y="43151"/>
                    <a:pt x="6187" y="28214"/>
                    <a:pt x="17200" y="17200"/>
                  </a:cubicBezTo>
                  <a:cubicBezTo>
                    <a:pt x="28214" y="6187"/>
                    <a:pt x="43151" y="0"/>
                    <a:pt x="58726" y="0"/>
                  </a:cubicBezTo>
                  <a:close/>
                </a:path>
              </a:pathLst>
            </a:custGeom>
            <a:solidFill>
              <a:srgbClr val="48CFAE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48" name="TextBox 48"/>
            <p:cNvSpPr txBox="1"/>
            <p:nvPr/>
          </p:nvSpPr>
          <p:spPr>
            <a:xfrm>
              <a:off x="0" y="-38100"/>
              <a:ext cx="1736053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49" name="Group 49"/>
          <p:cNvGrpSpPr/>
          <p:nvPr/>
        </p:nvGrpSpPr>
        <p:grpSpPr>
          <a:xfrm>
            <a:off x="9635356" y="1185177"/>
            <a:ext cx="1543050" cy="1543050"/>
            <a:chOff x="0" y="0"/>
            <a:chExt cx="812800" cy="812800"/>
          </a:xfrm>
        </p:grpSpPr>
        <p:sp>
          <p:nvSpPr>
            <p:cNvPr id="50" name="Freeform 5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6D73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51" name="TextBox 5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2" name="TextBox 52"/>
          <p:cNvSpPr txBox="1"/>
          <p:nvPr/>
        </p:nvSpPr>
        <p:spPr>
          <a:xfrm>
            <a:off x="11407006" y="2305461"/>
            <a:ext cx="4703093" cy="36487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09"/>
              </a:lnSpc>
            </a:pPr>
            <a:r>
              <a:rPr lang="en-US" sz="3699" dirty="0" err="1">
                <a:solidFill>
                  <a:srgbClr val="FFFFFF"/>
                </a:solidFill>
                <a:latin typeface="Cambria Italics"/>
              </a:rPr>
              <a:t>Fuk</a:t>
            </a:r>
            <a:r>
              <a:rPr lang="en-US" sz="3699" dirty="0">
                <a:solidFill>
                  <a:srgbClr val="FFFFFF"/>
                </a:solidFill>
                <a:latin typeface="Cambria Italics"/>
              </a:rPr>
              <a:t>=ma</a:t>
            </a:r>
          </a:p>
          <a:p>
            <a:pPr>
              <a:lnSpc>
                <a:spcPts val="4809"/>
              </a:lnSpc>
            </a:pPr>
            <a:r>
              <a:rPr lang="en-US" sz="3699" dirty="0">
                <a:solidFill>
                  <a:srgbClr val="FFFFFF"/>
                </a:solidFill>
                <a:latin typeface="Cambria Italics"/>
              </a:rPr>
              <a:t>-</a:t>
            </a:r>
            <a:r>
              <a:rPr lang="en-US" sz="3699" dirty="0" err="1">
                <a:solidFill>
                  <a:srgbClr val="FFFFFF"/>
                </a:solidFill>
                <a:latin typeface="Cambria Italics"/>
              </a:rPr>
              <a:t>kx-bv</a:t>
            </a:r>
            <a:r>
              <a:rPr lang="en-US" sz="3699" dirty="0">
                <a:solidFill>
                  <a:srgbClr val="FFFFFF"/>
                </a:solidFill>
                <a:latin typeface="Cambria Italics"/>
              </a:rPr>
              <a:t>=ma</a:t>
            </a:r>
          </a:p>
          <a:p>
            <a:pPr>
              <a:lnSpc>
                <a:spcPts val="4809"/>
              </a:lnSpc>
            </a:pPr>
            <a:r>
              <a:rPr lang="en-US" sz="3699" dirty="0" err="1">
                <a:solidFill>
                  <a:srgbClr val="FFFFFF"/>
                </a:solidFill>
                <a:latin typeface="Cambria Italics"/>
              </a:rPr>
              <a:t>ma+kx+bv</a:t>
            </a:r>
            <a:r>
              <a:rPr lang="en-US" sz="3699" dirty="0">
                <a:solidFill>
                  <a:srgbClr val="FFFFFF"/>
                </a:solidFill>
                <a:latin typeface="Cambria Italics"/>
              </a:rPr>
              <a:t>=0</a:t>
            </a:r>
          </a:p>
          <a:p>
            <a:pPr>
              <a:lnSpc>
                <a:spcPts val="4809"/>
              </a:lnSpc>
            </a:pPr>
            <a:endParaRPr lang="en-US" sz="3699" dirty="0">
              <a:solidFill>
                <a:srgbClr val="FFFFFF"/>
              </a:solidFill>
              <a:latin typeface="Cambria Italics"/>
            </a:endParaRPr>
          </a:p>
          <a:p>
            <a:pPr>
              <a:lnSpc>
                <a:spcPts val="4809"/>
              </a:lnSpc>
            </a:pPr>
            <a:endParaRPr lang="en-US" sz="3699" dirty="0">
              <a:solidFill>
                <a:srgbClr val="FFFFFF"/>
              </a:solidFill>
              <a:latin typeface="Cambria Italics"/>
            </a:endParaRPr>
          </a:p>
          <a:p>
            <a:pPr>
              <a:lnSpc>
                <a:spcPts val="4809"/>
              </a:lnSpc>
            </a:pPr>
            <a:endParaRPr lang="en-US" sz="3699" dirty="0">
              <a:solidFill>
                <a:srgbClr val="FFFFFF"/>
              </a:solidFill>
              <a:latin typeface="Cambria Italics"/>
            </a:endParaRPr>
          </a:p>
        </p:txBody>
      </p:sp>
      <p:grpSp>
        <p:nvGrpSpPr>
          <p:cNvPr id="53" name="Group 53"/>
          <p:cNvGrpSpPr/>
          <p:nvPr/>
        </p:nvGrpSpPr>
        <p:grpSpPr>
          <a:xfrm>
            <a:off x="10025881" y="5656374"/>
            <a:ext cx="6591578" cy="3086100"/>
            <a:chOff x="0" y="0"/>
            <a:chExt cx="1736053" cy="812800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1736053" cy="812800"/>
            </a:xfrm>
            <a:custGeom>
              <a:avLst/>
              <a:gdLst/>
              <a:ahLst/>
              <a:cxnLst/>
              <a:rect l="l" t="t" r="r" b="b"/>
              <a:pathLst>
                <a:path w="1736053" h="812800">
                  <a:moveTo>
                    <a:pt x="58726" y="0"/>
                  </a:moveTo>
                  <a:lnTo>
                    <a:pt x="1677327" y="0"/>
                  </a:lnTo>
                  <a:cubicBezTo>
                    <a:pt x="1692902" y="0"/>
                    <a:pt x="1707840" y="6187"/>
                    <a:pt x="1718853" y="17200"/>
                  </a:cubicBezTo>
                  <a:cubicBezTo>
                    <a:pt x="1729866" y="28214"/>
                    <a:pt x="1736053" y="43151"/>
                    <a:pt x="1736053" y="58726"/>
                  </a:cubicBezTo>
                  <a:lnTo>
                    <a:pt x="1736053" y="754074"/>
                  </a:lnTo>
                  <a:cubicBezTo>
                    <a:pt x="1736053" y="786508"/>
                    <a:pt x="1709761" y="812800"/>
                    <a:pt x="1677327" y="812800"/>
                  </a:cubicBezTo>
                  <a:lnTo>
                    <a:pt x="58726" y="812800"/>
                  </a:lnTo>
                  <a:cubicBezTo>
                    <a:pt x="43151" y="812800"/>
                    <a:pt x="28214" y="806613"/>
                    <a:pt x="17200" y="795600"/>
                  </a:cubicBezTo>
                  <a:cubicBezTo>
                    <a:pt x="6187" y="784586"/>
                    <a:pt x="0" y="769649"/>
                    <a:pt x="0" y="754074"/>
                  </a:cubicBezTo>
                  <a:lnTo>
                    <a:pt x="0" y="58726"/>
                  </a:lnTo>
                  <a:cubicBezTo>
                    <a:pt x="0" y="43151"/>
                    <a:pt x="6187" y="28214"/>
                    <a:pt x="17200" y="17200"/>
                  </a:cubicBezTo>
                  <a:cubicBezTo>
                    <a:pt x="28214" y="6187"/>
                    <a:pt x="43151" y="0"/>
                    <a:pt x="58726" y="0"/>
                  </a:cubicBezTo>
                  <a:close/>
                </a:path>
              </a:pathLst>
            </a:custGeom>
            <a:solidFill>
              <a:srgbClr val="48CFAE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55" name="TextBox 55"/>
            <p:cNvSpPr txBox="1"/>
            <p:nvPr/>
          </p:nvSpPr>
          <p:spPr>
            <a:xfrm>
              <a:off x="0" y="-38100"/>
              <a:ext cx="1736053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6" name="Freeform 56"/>
          <p:cNvSpPr/>
          <p:nvPr/>
        </p:nvSpPr>
        <p:spPr>
          <a:xfrm>
            <a:off x="10911191" y="5865117"/>
            <a:ext cx="4820959" cy="2668613"/>
          </a:xfrm>
          <a:custGeom>
            <a:avLst/>
            <a:gdLst/>
            <a:ahLst/>
            <a:cxnLst/>
            <a:rect l="l" t="t" r="r" b="b"/>
            <a:pathLst>
              <a:path w="4820959" h="2668613">
                <a:moveTo>
                  <a:pt x="0" y="0"/>
                </a:moveTo>
                <a:lnTo>
                  <a:pt x="4820959" y="0"/>
                </a:lnTo>
                <a:lnTo>
                  <a:pt x="4820959" y="2668614"/>
                </a:lnTo>
                <a:lnTo>
                  <a:pt x="0" y="266861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1567" t="-50458"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57" name="Group 57"/>
          <p:cNvGrpSpPr/>
          <p:nvPr/>
        </p:nvGrpSpPr>
        <p:grpSpPr>
          <a:xfrm>
            <a:off x="1780965" y="5656374"/>
            <a:ext cx="6591578" cy="3086100"/>
            <a:chOff x="0" y="0"/>
            <a:chExt cx="1736053" cy="812800"/>
          </a:xfrm>
        </p:grpSpPr>
        <p:sp>
          <p:nvSpPr>
            <p:cNvPr id="58" name="Freeform 58"/>
            <p:cNvSpPr/>
            <p:nvPr/>
          </p:nvSpPr>
          <p:spPr>
            <a:xfrm>
              <a:off x="0" y="0"/>
              <a:ext cx="1736053" cy="812800"/>
            </a:xfrm>
            <a:custGeom>
              <a:avLst/>
              <a:gdLst/>
              <a:ahLst/>
              <a:cxnLst/>
              <a:rect l="l" t="t" r="r" b="b"/>
              <a:pathLst>
                <a:path w="1736053" h="812800">
                  <a:moveTo>
                    <a:pt x="58726" y="0"/>
                  </a:moveTo>
                  <a:lnTo>
                    <a:pt x="1677327" y="0"/>
                  </a:lnTo>
                  <a:cubicBezTo>
                    <a:pt x="1692902" y="0"/>
                    <a:pt x="1707840" y="6187"/>
                    <a:pt x="1718853" y="17200"/>
                  </a:cubicBezTo>
                  <a:cubicBezTo>
                    <a:pt x="1729866" y="28214"/>
                    <a:pt x="1736053" y="43151"/>
                    <a:pt x="1736053" y="58726"/>
                  </a:cubicBezTo>
                  <a:lnTo>
                    <a:pt x="1736053" y="754074"/>
                  </a:lnTo>
                  <a:cubicBezTo>
                    <a:pt x="1736053" y="786508"/>
                    <a:pt x="1709761" y="812800"/>
                    <a:pt x="1677327" y="812800"/>
                  </a:cubicBezTo>
                  <a:lnTo>
                    <a:pt x="58726" y="812800"/>
                  </a:lnTo>
                  <a:cubicBezTo>
                    <a:pt x="43151" y="812800"/>
                    <a:pt x="28214" y="806613"/>
                    <a:pt x="17200" y="795600"/>
                  </a:cubicBezTo>
                  <a:cubicBezTo>
                    <a:pt x="6187" y="784586"/>
                    <a:pt x="0" y="769649"/>
                    <a:pt x="0" y="754074"/>
                  </a:cubicBezTo>
                  <a:lnTo>
                    <a:pt x="0" y="58726"/>
                  </a:lnTo>
                  <a:cubicBezTo>
                    <a:pt x="0" y="43151"/>
                    <a:pt x="6187" y="28214"/>
                    <a:pt x="17200" y="17200"/>
                  </a:cubicBezTo>
                  <a:cubicBezTo>
                    <a:pt x="28214" y="6187"/>
                    <a:pt x="43151" y="0"/>
                    <a:pt x="58726" y="0"/>
                  </a:cubicBezTo>
                  <a:close/>
                </a:path>
              </a:pathLst>
            </a:custGeom>
            <a:solidFill>
              <a:srgbClr val="48CFAE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59" name="TextBox 59"/>
            <p:cNvSpPr txBox="1"/>
            <p:nvPr/>
          </p:nvSpPr>
          <p:spPr>
            <a:xfrm>
              <a:off x="0" y="-38100"/>
              <a:ext cx="1736053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0" name="Freeform 60"/>
          <p:cNvSpPr/>
          <p:nvPr/>
        </p:nvSpPr>
        <p:spPr>
          <a:xfrm>
            <a:off x="1953929" y="6001161"/>
            <a:ext cx="6192218" cy="840919"/>
          </a:xfrm>
          <a:custGeom>
            <a:avLst/>
            <a:gdLst/>
            <a:ahLst/>
            <a:cxnLst/>
            <a:rect l="l" t="t" r="r" b="b"/>
            <a:pathLst>
              <a:path w="6192218" h="840919">
                <a:moveTo>
                  <a:pt x="0" y="0"/>
                </a:moveTo>
                <a:lnTo>
                  <a:pt x="6192219" y="0"/>
                </a:lnTo>
                <a:lnTo>
                  <a:pt x="6192219" y="840919"/>
                </a:lnTo>
                <a:lnTo>
                  <a:pt x="0" y="84091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1" name="Freeform 61"/>
          <p:cNvSpPr/>
          <p:nvPr/>
        </p:nvSpPr>
        <p:spPr>
          <a:xfrm>
            <a:off x="2113512" y="7023055"/>
            <a:ext cx="5873053" cy="1339468"/>
          </a:xfrm>
          <a:custGeom>
            <a:avLst/>
            <a:gdLst/>
            <a:ahLst/>
            <a:cxnLst/>
            <a:rect l="l" t="t" r="r" b="b"/>
            <a:pathLst>
              <a:path w="5873053" h="1339468">
                <a:moveTo>
                  <a:pt x="0" y="0"/>
                </a:moveTo>
                <a:lnTo>
                  <a:pt x="5873053" y="0"/>
                </a:lnTo>
                <a:lnTo>
                  <a:pt x="5873053" y="1339468"/>
                </a:lnTo>
                <a:lnTo>
                  <a:pt x="0" y="133946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2" name="Freeform 62"/>
          <p:cNvSpPr/>
          <p:nvPr/>
        </p:nvSpPr>
        <p:spPr>
          <a:xfrm rot="5400000">
            <a:off x="12558172" y="4795154"/>
            <a:ext cx="1526996" cy="696692"/>
          </a:xfrm>
          <a:custGeom>
            <a:avLst/>
            <a:gdLst/>
            <a:ahLst/>
            <a:cxnLst/>
            <a:rect l="l" t="t" r="r" b="b"/>
            <a:pathLst>
              <a:path w="1526996" h="696692">
                <a:moveTo>
                  <a:pt x="0" y="0"/>
                </a:moveTo>
                <a:lnTo>
                  <a:pt x="1526996" y="0"/>
                </a:lnTo>
                <a:lnTo>
                  <a:pt x="1526996" y="696692"/>
                </a:lnTo>
                <a:lnTo>
                  <a:pt x="0" y="6966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3" name="TextBox 63"/>
          <p:cNvSpPr txBox="1"/>
          <p:nvPr/>
        </p:nvSpPr>
        <p:spPr>
          <a:xfrm>
            <a:off x="6665550" y="4639721"/>
            <a:ext cx="226219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x</a:t>
            </a:r>
          </a:p>
        </p:txBody>
      </p:sp>
      <p:sp>
        <p:nvSpPr>
          <p:cNvPr id="64" name="Freeform 64"/>
          <p:cNvSpPr/>
          <p:nvPr/>
        </p:nvSpPr>
        <p:spPr>
          <a:xfrm rot="-10800000">
            <a:off x="8435714" y="6996097"/>
            <a:ext cx="1526996" cy="696692"/>
          </a:xfrm>
          <a:custGeom>
            <a:avLst/>
            <a:gdLst/>
            <a:ahLst/>
            <a:cxnLst/>
            <a:rect l="l" t="t" r="r" b="b"/>
            <a:pathLst>
              <a:path w="1526996" h="696692">
                <a:moveTo>
                  <a:pt x="0" y="0"/>
                </a:moveTo>
                <a:lnTo>
                  <a:pt x="1526996" y="0"/>
                </a:lnTo>
                <a:lnTo>
                  <a:pt x="1526996" y="696692"/>
                </a:lnTo>
                <a:lnTo>
                  <a:pt x="0" y="6966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/>
      <p:bldP spid="40" grpId="0"/>
      <p:bldP spid="41" grpId="0" animBg="1"/>
      <p:bldP spid="42" grpId="0" animBg="1"/>
      <p:bldP spid="52" grpId="0"/>
      <p:bldP spid="56" grpId="0" animBg="1"/>
      <p:bldP spid="60" grpId="0" animBg="1"/>
      <p:bldP spid="61" grpId="0" animBg="1"/>
      <p:bldP spid="62" grpId="0" animBg="1"/>
      <p:bldP spid="6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378594" y="3006187"/>
            <a:ext cx="6046286" cy="1027869"/>
            <a:chOff x="0" y="0"/>
            <a:chExt cx="1592438" cy="2707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92438" cy="270714"/>
            </a:xfrm>
            <a:custGeom>
              <a:avLst/>
              <a:gdLst/>
              <a:ahLst/>
              <a:cxnLst/>
              <a:rect l="l" t="t" r="r" b="b"/>
              <a:pathLst>
                <a:path w="1592438" h="270714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227C9D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9050"/>
              <a:ext cx="1592438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378594" y="5068326"/>
            <a:ext cx="6046286" cy="1027869"/>
            <a:chOff x="0" y="0"/>
            <a:chExt cx="1592438" cy="2707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592438" cy="270714"/>
            </a:xfrm>
            <a:custGeom>
              <a:avLst/>
              <a:gdLst/>
              <a:ahLst/>
              <a:cxnLst/>
              <a:rect l="l" t="t" r="r" b="b"/>
              <a:pathLst>
                <a:path w="1592438" h="270714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227C9D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9050"/>
              <a:ext cx="1592438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rot="-10800000">
            <a:off x="9525" y="824316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9" name="Freeform 9"/>
          <p:cNvSpPr/>
          <p:nvPr/>
        </p:nvSpPr>
        <p:spPr>
          <a:xfrm>
            <a:off x="1083809" y="82717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0" name="Freeform 10"/>
          <p:cNvSpPr/>
          <p:nvPr/>
        </p:nvSpPr>
        <p:spPr>
          <a:xfrm>
            <a:off x="0" y="9355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>
          <a:xfrm>
            <a:off x="3321750" y="93841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2" name="Freeform 12"/>
          <p:cNvSpPr/>
          <p:nvPr/>
        </p:nvSpPr>
        <p:spPr>
          <a:xfrm>
            <a:off x="17204191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3" name="Freeform 13"/>
          <p:cNvSpPr/>
          <p:nvPr/>
        </p:nvSpPr>
        <p:spPr>
          <a:xfrm>
            <a:off x="17204191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4" name="Freeform 14"/>
          <p:cNvSpPr/>
          <p:nvPr/>
        </p:nvSpPr>
        <p:spPr>
          <a:xfrm>
            <a:off x="16120382" y="705368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5" name="Freeform 15"/>
          <p:cNvSpPr/>
          <p:nvPr/>
        </p:nvSpPr>
        <p:spPr>
          <a:xfrm>
            <a:off x="16120382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6" name="Freeform 16"/>
          <p:cNvSpPr/>
          <p:nvPr/>
        </p:nvSpPr>
        <p:spPr>
          <a:xfrm rot="5400000">
            <a:off x="15036573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7" name="Freeform 17"/>
          <p:cNvSpPr/>
          <p:nvPr/>
        </p:nvSpPr>
        <p:spPr>
          <a:xfrm rot="-10800000" flipH="1" flipV="1">
            <a:off x="12770705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18" name="Group 18"/>
          <p:cNvGrpSpPr/>
          <p:nvPr/>
        </p:nvGrpSpPr>
        <p:grpSpPr>
          <a:xfrm>
            <a:off x="2430057" y="1043511"/>
            <a:ext cx="6046286" cy="1027869"/>
            <a:chOff x="0" y="0"/>
            <a:chExt cx="1592438" cy="270714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592438" cy="270714"/>
            </a:xfrm>
            <a:custGeom>
              <a:avLst/>
              <a:gdLst/>
              <a:ahLst/>
              <a:cxnLst/>
              <a:rect l="l" t="t" r="r" b="b"/>
              <a:pathLst>
                <a:path w="1592438" h="270714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227C9D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19050"/>
              <a:ext cx="1592438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2481521" y="7053680"/>
            <a:ext cx="6046286" cy="1027869"/>
            <a:chOff x="0" y="0"/>
            <a:chExt cx="1592438" cy="270714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592438" cy="270714"/>
            </a:xfrm>
            <a:custGeom>
              <a:avLst/>
              <a:gdLst/>
              <a:ahLst/>
              <a:cxnLst/>
              <a:rect l="l" t="t" r="r" b="b"/>
              <a:pathLst>
                <a:path w="1592438" h="270714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227C9D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19050"/>
              <a:ext cx="1592438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4" name="Freeform 24"/>
          <p:cNvSpPr/>
          <p:nvPr/>
        </p:nvSpPr>
        <p:spPr>
          <a:xfrm>
            <a:off x="8989610" y="1695743"/>
            <a:ext cx="4864904" cy="722241"/>
          </a:xfrm>
          <a:custGeom>
            <a:avLst/>
            <a:gdLst/>
            <a:ahLst/>
            <a:cxnLst/>
            <a:rect l="l" t="t" r="r" b="b"/>
            <a:pathLst>
              <a:path w="4864904" h="722241">
                <a:moveTo>
                  <a:pt x="0" y="0"/>
                </a:moveTo>
                <a:lnTo>
                  <a:pt x="4864904" y="0"/>
                </a:lnTo>
                <a:lnTo>
                  <a:pt x="4864904" y="722241"/>
                </a:lnTo>
                <a:lnTo>
                  <a:pt x="0" y="72224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5" name="Freeform 25"/>
          <p:cNvSpPr/>
          <p:nvPr/>
        </p:nvSpPr>
        <p:spPr>
          <a:xfrm>
            <a:off x="8989610" y="5792226"/>
            <a:ext cx="4864904" cy="1075117"/>
          </a:xfrm>
          <a:custGeom>
            <a:avLst/>
            <a:gdLst/>
            <a:ahLst/>
            <a:cxnLst/>
            <a:rect l="l" t="t" r="r" b="b"/>
            <a:pathLst>
              <a:path w="4864904" h="1075117">
                <a:moveTo>
                  <a:pt x="0" y="0"/>
                </a:moveTo>
                <a:lnTo>
                  <a:pt x="4864904" y="0"/>
                </a:lnTo>
                <a:lnTo>
                  <a:pt x="4864904" y="1075117"/>
                </a:lnTo>
                <a:lnTo>
                  <a:pt x="0" y="107511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6" name="Freeform 26"/>
          <p:cNvSpPr/>
          <p:nvPr/>
        </p:nvSpPr>
        <p:spPr>
          <a:xfrm>
            <a:off x="9144000" y="7929980"/>
            <a:ext cx="5567733" cy="792488"/>
          </a:xfrm>
          <a:custGeom>
            <a:avLst/>
            <a:gdLst/>
            <a:ahLst/>
            <a:cxnLst/>
            <a:rect l="l" t="t" r="r" b="b"/>
            <a:pathLst>
              <a:path w="5567733" h="792488">
                <a:moveTo>
                  <a:pt x="0" y="0"/>
                </a:moveTo>
                <a:lnTo>
                  <a:pt x="5567733" y="0"/>
                </a:lnTo>
                <a:lnTo>
                  <a:pt x="5567733" y="792488"/>
                </a:lnTo>
                <a:lnTo>
                  <a:pt x="0" y="79248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7" name="Freeform 27"/>
          <p:cNvSpPr/>
          <p:nvPr/>
        </p:nvSpPr>
        <p:spPr>
          <a:xfrm>
            <a:off x="9254344" y="3882487"/>
            <a:ext cx="4335437" cy="962328"/>
          </a:xfrm>
          <a:custGeom>
            <a:avLst/>
            <a:gdLst/>
            <a:ahLst/>
            <a:cxnLst/>
            <a:rect l="l" t="t" r="r" b="b"/>
            <a:pathLst>
              <a:path w="4335437" h="962328">
                <a:moveTo>
                  <a:pt x="0" y="0"/>
                </a:moveTo>
                <a:lnTo>
                  <a:pt x="4335436" y="0"/>
                </a:lnTo>
                <a:lnTo>
                  <a:pt x="4335436" y="962328"/>
                </a:lnTo>
                <a:lnTo>
                  <a:pt x="0" y="962328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8" name="TextBox 28"/>
          <p:cNvSpPr txBox="1"/>
          <p:nvPr/>
        </p:nvSpPr>
        <p:spPr>
          <a:xfrm>
            <a:off x="3638817" y="1292266"/>
            <a:ext cx="3731694" cy="448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8"/>
              </a:lnSpc>
            </a:pPr>
            <a:r>
              <a:rPr lang="en-US" sz="3498" dirty="0">
                <a:solidFill>
                  <a:srgbClr val="FFFFFF"/>
                </a:solidFill>
                <a:latin typeface="Impact" panose="020B0806030902050204" pitchFamily="34" charset="0"/>
              </a:rPr>
              <a:t>BEZ PRIGUŠENJA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2654094" y="3266291"/>
            <a:ext cx="5770787" cy="4231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48"/>
              </a:lnSpc>
            </a:pPr>
            <a:r>
              <a:rPr lang="en-US" sz="3348" dirty="0">
                <a:solidFill>
                  <a:srgbClr val="FFFFFF"/>
                </a:solidFill>
                <a:latin typeface="Impact" panose="020B0806030902050204" pitchFamily="34" charset="0"/>
              </a:rPr>
              <a:t>PODKRITIČNO PRIGUŠENJE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3189867" y="5315560"/>
            <a:ext cx="5016354" cy="448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18"/>
              </a:lnSpc>
            </a:pPr>
            <a:r>
              <a:rPr lang="en-US" sz="3518" dirty="0">
                <a:solidFill>
                  <a:srgbClr val="FFFFFF"/>
                </a:solidFill>
                <a:latin typeface="Impact" panose="020B0806030902050204" pitchFamily="34" charset="0"/>
              </a:rPr>
              <a:t>KRITIČNO</a:t>
            </a:r>
            <a:r>
              <a:rPr lang="en-US" sz="3518" dirty="0">
                <a:solidFill>
                  <a:srgbClr val="FFFFFF"/>
                </a:solidFill>
                <a:latin typeface="Kollektif Bold"/>
              </a:rPr>
              <a:t> </a:t>
            </a:r>
            <a:r>
              <a:rPr lang="en-US" sz="3518" dirty="0">
                <a:solidFill>
                  <a:srgbClr val="FFFFFF"/>
                </a:solidFill>
                <a:latin typeface="Impact" panose="020B0806030902050204" pitchFamily="34" charset="0"/>
              </a:rPr>
              <a:t>PRIGUŠENJE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9041073" y="1043511"/>
            <a:ext cx="6713943" cy="361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79"/>
              </a:lnSpc>
            </a:pPr>
            <a:r>
              <a:rPr lang="en-US" sz="2400" dirty="0" err="1">
                <a:solidFill>
                  <a:srgbClr val="545454"/>
                </a:solidFill>
                <a:latin typeface="DM Sans"/>
              </a:rPr>
              <a:t>ako</a:t>
            </a:r>
            <a:r>
              <a:rPr lang="en-US" sz="2400" dirty="0">
                <a:solidFill>
                  <a:srgbClr val="545454"/>
                </a:solidFill>
                <a:latin typeface="DM Sans"/>
              </a:rPr>
              <a:t> je </a:t>
            </a:r>
            <a:r>
              <a:rPr lang="en-US" sz="2400" dirty="0" err="1">
                <a:solidFill>
                  <a:srgbClr val="545454"/>
                </a:solidFill>
                <a:latin typeface="DM Sans"/>
              </a:rPr>
              <a:t>koeficijent</a:t>
            </a:r>
            <a:r>
              <a:rPr lang="en-US" sz="24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2400" dirty="0" err="1">
                <a:solidFill>
                  <a:srgbClr val="545454"/>
                </a:solidFill>
                <a:latin typeface="DM Sans"/>
              </a:rPr>
              <a:t>prigušenja</a:t>
            </a:r>
            <a:r>
              <a:rPr lang="en-US" sz="24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2400" dirty="0" err="1">
                <a:solidFill>
                  <a:srgbClr val="545454"/>
                </a:solidFill>
                <a:latin typeface="DM Sans"/>
              </a:rPr>
              <a:t>jednak</a:t>
            </a:r>
            <a:r>
              <a:rPr lang="en-US" sz="24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2400" dirty="0" err="1">
                <a:solidFill>
                  <a:srgbClr val="545454"/>
                </a:solidFill>
                <a:latin typeface="DM Sans"/>
              </a:rPr>
              <a:t>nuli</a:t>
            </a:r>
            <a:endParaRPr lang="en-US" sz="2400" dirty="0">
              <a:solidFill>
                <a:srgbClr val="545454"/>
              </a:solidFill>
              <a:latin typeface="DM Sans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8989610" y="3006187"/>
            <a:ext cx="6713943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79"/>
              </a:lnSpc>
            </a:pPr>
            <a:r>
              <a:rPr lang="en-US" sz="2400" dirty="0" err="1">
                <a:solidFill>
                  <a:srgbClr val="545454"/>
                </a:solidFill>
                <a:latin typeface="DM Sans"/>
              </a:rPr>
              <a:t>ako</a:t>
            </a:r>
            <a:r>
              <a:rPr lang="en-US" sz="2400" dirty="0">
                <a:solidFill>
                  <a:srgbClr val="545454"/>
                </a:solidFill>
                <a:latin typeface="DM Sans"/>
              </a:rPr>
              <a:t> je </a:t>
            </a:r>
            <a:r>
              <a:rPr lang="en-US" sz="2400" dirty="0" err="1">
                <a:solidFill>
                  <a:srgbClr val="545454"/>
                </a:solidFill>
                <a:latin typeface="DM Sans"/>
              </a:rPr>
              <a:t>koeficijent</a:t>
            </a:r>
            <a:r>
              <a:rPr lang="en-US" sz="24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2400" dirty="0" err="1">
                <a:solidFill>
                  <a:srgbClr val="545454"/>
                </a:solidFill>
                <a:latin typeface="DM Sans"/>
              </a:rPr>
              <a:t>prigušenja</a:t>
            </a:r>
            <a:r>
              <a:rPr lang="en-US" sz="24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2400" dirty="0" err="1">
                <a:solidFill>
                  <a:srgbClr val="545454"/>
                </a:solidFill>
                <a:latin typeface="DM Sans"/>
              </a:rPr>
              <a:t>manji</a:t>
            </a:r>
            <a:r>
              <a:rPr lang="en-US" sz="2400" dirty="0">
                <a:solidFill>
                  <a:srgbClr val="545454"/>
                </a:solidFill>
                <a:latin typeface="DM Sans"/>
              </a:rPr>
              <a:t> od </a:t>
            </a:r>
            <a:r>
              <a:rPr lang="en-US" sz="2400" dirty="0" err="1">
                <a:solidFill>
                  <a:srgbClr val="545454"/>
                </a:solidFill>
                <a:latin typeface="DM Sans"/>
              </a:rPr>
              <a:t>korijena</a:t>
            </a:r>
            <a:r>
              <a:rPr lang="en-US" sz="24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2400" dirty="0" err="1">
                <a:solidFill>
                  <a:srgbClr val="545454"/>
                </a:solidFill>
                <a:latin typeface="DM Sans"/>
              </a:rPr>
              <a:t>količnika</a:t>
            </a:r>
            <a:r>
              <a:rPr lang="en-US" sz="24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2400" dirty="0" err="1">
                <a:solidFill>
                  <a:srgbClr val="545454"/>
                </a:solidFill>
                <a:latin typeface="DM Sans"/>
              </a:rPr>
              <a:t>konstante</a:t>
            </a:r>
            <a:r>
              <a:rPr lang="en-US" sz="24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2400" dirty="0" err="1">
                <a:solidFill>
                  <a:srgbClr val="545454"/>
                </a:solidFill>
                <a:latin typeface="DM Sans"/>
              </a:rPr>
              <a:t>opruge</a:t>
            </a:r>
            <a:r>
              <a:rPr lang="en-US" sz="24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2400" dirty="0" err="1">
                <a:solidFill>
                  <a:srgbClr val="545454"/>
                </a:solidFill>
                <a:latin typeface="DM Sans"/>
              </a:rPr>
              <a:t>i</a:t>
            </a:r>
            <a:r>
              <a:rPr lang="en-US" sz="2400" dirty="0">
                <a:solidFill>
                  <a:srgbClr val="545454"/>
                </a:solidFill>
                <a:latin typeface="DM Sans"/>
              </a:rPr>
              <a:t> mase 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8989610" y="5068326"/>
            <a:ext cx="6713943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79"/>
              </a:lnSpc>
            </a:pPr>
            <a:r>
              <a:rPr lang="en-US" sz="2400" dirty="0" err="1">
                <a:solidFill>
                  <a:srgbClr val="545454"/>
                </a:solidFill>
                <a:latin typeface="DM Sans"/>
              </a:rPr>
              <a:t>ako</a:t>
            </a:r>
            <a:r>
              <a:rPr lang="en-US" sz="2400" dirty="0">
                <a:solidFill>
                  <a:srgbClr val="545454"/>
                </a:solidFill>
                <a:latin typeface="DM Sans"/>
              </a:rPr>
              <a:t> je </a:t>
            </a:r>
            <a:r>
              <a:rPr lang="en-US" sz="2400" dirty="0" err="1">
                <a:solidFill>
                  <a:srgbClr val="545454"/>
                </a:solidFill>
                <a:latin typeface="DM Sans"/>
              </a:rPr>
              <a:t>koeficijent</a:t>
            </a:r>
            <a:r>
              <a:rPr lang="en-US" sz="24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2400" dirty="0" err="1">
                <a:solidFill>
                  <a:srgbClr val="545454"/>
                </a:solidFill>
                <a:latin typeface="DM Sans"/>
              </a:rPr>
              <a:t>prigušenja</a:t>
            </a:r>
            <a:r>
              <a:rPr lang="en-US" sz="24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2400" dirty="0" err="1">
                <a:solidFill>
                  <a:srgbClr val="545454"/>
                </a:solidFill>
                <a:latin typeface="DM Sans"/>
              </a:rPr>
              <a:t>jednak</a:t>
            </a:r>
            <a:r>
              <a:rPr lang="en-US" sz="24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2400" dirty="0" err="1">
                <a:solidFill>
                  <a:srgbClr val="545454"/>
                </a:solidFill>
                <a:latin typeface="DM Sans"/>
              </a:rPr>
              <a:t>korijenu</a:t>
            </a:r>
            <a:r>
              <a:rPr lang="en-US" sz="24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2400" dirty="0" err="1">
                <a:solidFill>
                  <a:srgbClr val="545454"/>
                </a:solidFill>
                <a:latin typeface="DM Sans"/>
              </a:rPr>
              <a:t>količnika</a:t>
            </a:r>
            <a:r>
              <a:rPr lang="en-US" sz="24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2400" dirty="0" err="1">
                <a:solidFill>
                  <a:srgbClr val="545454"/>
                </a:solidFill>
                <a:latin typeface="DM Sans"/>
              </a:rPr>
              <a:t>konstante</a:t>
            </a:r>
            <a:r>
              <a:rPr lang="en-US" sz="24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2400" dirty="0" err="1">
                <a:solidFill>
                  <a:srgbClr val="545454"/>
                </a:solidFill>
                <a:latin typeface="DM Sans"/>
              </a:rPr>
              <a:t>opruge</a:t>
            </a:r>
            <a:r>
              <a:rPr lang="en-US" sz="24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2400" dirty="0" err="1">
                <a:solidFill>
                  <a:srgbClr val="545454"/>
                </a:solidFill>
                <a:latin typeface="DM Sans"/>
              </a:rPr>
              <a:t>i</a:t>
            </a:r>
            <a:r>
              <a:rPr lang="en-US" sz="2400" dirty="0">
                <a:solidFill>
                  <a:srgbClr val="545454"/>
                </a:solidFill>
                <a:latin typeface="DM Sans"/>
              </a:rPr>
              <a:t> mase 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735286" y="7305981"/>
            <a:ext cx="5789582" cy="4231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25"/>
              </a:lnSpc>
            </a:pPr>
            <a:r>
              <a:rPr lang="en-US" sz="3325" dirty="0">
                <a:solidFill>
                  <a:srgbClr val="FFFFFF"/>
                </a:solidFill>
                <a:latin typeface="Impact" panose="020B0806030902050204" pitchFamily="34" charset="0"/>
              </a:rPr>
              <a:t>NADKRITIČNO PRIGUŠENJE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9092537" y="7053680"/>
            <a:ext cx="6713943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79"/>
              </a:lnSpc>
            </a:pPr>
            <a:r>
              <a:rPr lang="en-US" sz="2400" dirty="0" err="1">
                <a:solidFill>
                  <a:srgbClr val="545454"/>
                </a:solidFill>
                <a:latin typeface="DM Sans"/>
              </a:rPr>
              <a:t>ako</a:t>
            </a:r>
            <a:r>
              <a:rPr lang="en-US" sz="2400" dirty="0">
                <a:solidFill>
                  <a:srgbClr val="545454"/>
                </a:solidFill>
                <a:latin typeface="DM Sans"/>
              </a:rPr>
              <a:t> je </a:t>
            </a:r>
            <a:r>
              <a:rPr lang="en-US" sz="2400" dirty="0" err="1">
                <a:solidFill>
                  <a:srgbClr val="545454"/>
                </a:solidFill>
                <a:latin typeface="DM Sans"/>
              </a:rPr>
              <a:t>koeficijent</a:t>
            </a:r>
            <a:r>
              <a:rPr lang="en-US" sz="24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2400" dirty="0" err="1">
                <a:solidFill>
                  <a:srgbClr val="545454"/>
                </a:solidFill>
                <a:latin typeface="DM Sans"/>
              </a:rPr>
              <a:t>prigušenja</a:t>
            </a:r>
            <a:r>
              <a:rPr lang="en-US" sz="24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2400" dirty="0" err="1">
                <a:solidFill>
                  <a:srgbClr val="545454"/>
                </a:solidFill>
                <a:latin typeface="DM Sans"/>
              </a:rPr>
              <a:t>veći</a:t>
            </a:r>
            <a:r>
              <a:rPr lang="en-US" sz="2400" dirty="0">
                <a:solidFill>
                  <a:srgbClr val="545454"/>
                </a:solidFill>
                <a:latin typeface="DM Sans"/>
              </a:rPr>
              <a:t> od </a:t>
            </a:r>
            <a:r>
              <a:rPr lang="en-US" sz="2400" dirty="0" err="1">
                <a:solidFill>
                  <a:srgbClr val="545454"/>
                </a:solidFill>
                <a:latin typeface="DM Sans"/>
              </a:rPr>
              <a:t>korijena</a:t>
            </a:r>
            <a:r>
              <a:rPr lang="en-US" sz="24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2400" dirty="0" err="1">
                <a:solidFill>
                  <a:srgbClr val="545454"/>
                </a:solidFill>
                <a:latin typeface="DM Sans"/>
              </a:rPr>
              <a:t>količnika</a:t>
            </a:r>
            <a:r>
              <a:rPr lang="en-US" sz="24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2400" dirty="0" err="1">
                <a:solidFill>
                  <a:srgbClr val="545454"/>
                </a:solidFill>
                <a:latin typeface="DM Sans"/>
              </a:rPr>
              <a:t>konstante</a:t>
            </a:r>
            <a:r>
              <a:rPr lang="en-US" sz="24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2400" dirty="0" err="1">
                <a:solidFill>
                  <a:srgbClr val="545454"/>
                </a:solidFill>
                <a:latin typeface="DM Sans"/>
              </a:rPr>
              <a:t>opruge</a:t>
            </a:r>
            <a:r>
              <a:rPr lang="en-US" sz="24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2400" dirty="0" err="1">
                <a:solidFill>
                  <a:srgbClr val="545454"/>
                </a:solidFill>
                <a:latin typeface="DM Sans"/>
              </a:rPr>
              <a:t>i</a:t>
            </a:r>
            <a:r>
              <a:rPr lang="en-US" sz="2400" dirty="0">
                <a:solidFill>
                  <a:srgbClr val="545454"/>
                </a:solidFill>
                <a:latin typeface="DM Sans"/>
              </a:rPr>
              <a:t> mase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250458" y="2065581"/>
            <a:ext cx="4680540" cy="778361"/>
            <a:chOff x="0" y="0"/>
            <a:chExt cx="1232735" cy="205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32735" cy="205000"/>
            </a:xfrm>
            <a:custGeom>
              <a:avLst/>
              <a:gdLst/>
              <a:ahLst/>
              <a:cxnLst/>
              <a:rect l="l" t="t" r="r" b="b"/>
              <a:pathLst>
                <a:path w="1232735" h="205000">
                  <a:moveTo>
                    <a:pt x="84357" y="0"/>
                  </a:moveTo>
                  <a:lnTo>
                    <a:pt x="1148377" y="0"/>
                  </a:lnTo>
                  <a:cubicBezTo>
                    <a:pt x="1194967" y="0"/>
                    <a:pt x="1232735" y="37768"/>
                    <a:pt x="1232735" y="84357"/>
                  </a:cubicBezTo>
                  <a:lnTo>
                    <a:pt x="1232735" y="120643"/>
                  </a:lnTo>
                  <a:cubicBezTo>
                    <a:pt x="1232735" y="143016"/>
                    <a:pt x="1223847" y="164473"/>
                    <a:pt x="1208027" y="180293"/>
                  </a:cubicBezTo>
                  <a:cubicBezTo>
                    <a:pt x="1192207" y="196113"/>
                    <a:pt x="1170750" y="205000"/>
                    <a:pt x="1148377" y="205000"/>
                  </a:cubicBezTo>
                  <a:lnTo>
                    <a:pt x="84357" y="205000"/>
                  </a:lnTo>
                  <a:cubicBezTo>
                    <a:pt x="37768" y="205000"/>
                    <a:pt x="0" y="167232"/>
                    <a:pt x="0" y="120643"/>
                  </a:cubicBezTo>
                  <a:lnTo>
                    <a:pt x="0" y="84357"/>
                  </a:lnTo>
                  <a:cubicBezTo>
                    <a:pt x="0" y="37768"/>
                    <a:pt x="37768" y="0"/>
                    <a:pt x="84357" y="0"/>
                  </a:cubicBezTo>
                  <a:close/>
                </a:path>
              </a:pathLst>
            </a:custGeom>
            <a:solidFill>
              <a:srgbClr val="48CFAE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9050"/>
              <a:ext cx="1232735" cy="185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206744" y="2074056"/>
            <a:ext cx="4680540" cy="778361"/>
            <a:chOff x="0" y="0"/>
            <a:chExt cx="1232735" cy="205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32735" cy="205000"/>
            </a:xfrm>
            <a:custGeom>
              <a:avLst/>
              <a:gdLst/>
              <a:ahLst/>
              <a:cxnLst/>
              <a:rect l="l" t="t" r="r" b="b"/>
              <a:pathLst>
                <a:path w="1232735" h="205000">
                  <a:moveTo>
                    <a:pt x="84357" y="0"/>
                  </a:moveTo>
                  <a:lnTo>
                    <a:pt x="1148377" y="0"/>
                  </a:lnTo>
                  <a:cubicBezTo>
                    <a:pt x="1194967" y="0"/>
                    <a:pt x="1232735" y="37768"/>
                    <a:pt x="1232735" y="84357"/>
                  </a:cubicBezTo>
                  <a:lnTo>
                    <a:pt x="1232735" y="120643"/>
                  </a:lnTo>
                  <a:cubicBezTo>
                    <a:pt x="1232735" y="143016"/>
                    <a:pt x="1223847" y="164473"/>
                    <a:pt x="1208027" y="180293"/>
                  </a:cubicBezTo>
                  <a:cubicBezTo>
                    <a:pt x="1192207" y="196113"/>
                    <a:pt x="1170750" y="205000"/>
                    <a:pt x="1148377" y="205000"/>
                  </a:cubicBezTo>
                  <a:lnTo>
                    <a:pt x="84357" y="205000"/>
                  </a:lnTo>
                  <a:cubicBezTo>
                    <a:pt x="37768" y="205000"/>
                    <a:pt x="0" y="167232"/>
                    <a:pt x="0" y="120643"/>
                  </a:cubicBezTo>
                  <a:lnTo>
                    <a:pt x="0" y="84357"/>
                  </a:lnTo>
                  <a:cubicBezTo>
                    <a:pt x="0" y="37768"/>
                    <a:pt x="37768" y="0"/>
                    <a:pt x="84357" y="0"/>
                  </a:cubicBezTo>
                  <a:close/>
                </a:path>
              </a:pathLst>
            </a:custGeom>
            <a:solidFill>
              <a:srgbClr val="FE6D73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9050"/>
              <a:ext cx="1232735" cy="185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3256157" y="5998451"/>
            <a:ext cx="4680540" cy="778361"/>
            <a:chOff x="0" y="0"/>
            <a:chExt cx="1232735" cy="205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32735" cy="205000"/>
            </a:xfrm>
            <a:custGeom>
              <a:avLst/>
              <a:gdLst/>
              <a:ahLst/>
              <a:cxnLst/>
              <a:rect l="l" t="t" r="r" b="b"/>
              <a:pathLst>
                <a:path w="1232735" h="205000">
                  <a:moveTo>
                    <a:pt x="84357" y="0"/>
                  </a:moveTo>
                  <a:lnTo>
                    <a:pt x="1148377" y="0"/>
                  </a:lnTo>
                  <a:cubicBezTo>
                    <a:pt x="1194967" y="0"/>
                    <a:pt x="1232735" y="37768"/>
                    <a:pt x="1232735" y="84357"/>
                  </a:cubicBezTo>
                  <a:lnTo>
                    <a:pt x="1232735" y="120643"/>
                  </a:lnTo>
                  <a:cubicBezTo>
                    <a:pt x="1232735" y="143016"/>
                    <a:pt x="1223847" y="164473"/>
                    <a:pt x="1208027" y="180293"/>
                  </a:cubicBezTo>
                  <a:cubicBezTo>
                    <a:pt x="1192207" y="196113"/>
                    <a:pt x="1170750" y="205000"/>
                    <a:pt x="1148377" y="205000"/>
                  </a:cubicBezTo>
                  <a:lnTo>
                    <a:pt x="84357" y="205000"/>
                  </a:lnTo>
                  <a:cubicBezTo>
                    <a:pt x="37768" y="205000"/>
                    <a:pt x="0" y="167232"/>
                    <a:pt x="0" y="120643"/>
                  </a:cubicBezTo>
                  <a:lnTo>
                    <a:pt x="0" y="84357"/>
                  </a:lnTo>
                  <a:cubicBezTo>
                    <a:pt x="0" y="37768"/>
                    <a:pt x="37768" y="0"/>
                    <a:pt x="84357" y="0"/>
                  </a:cubicBezTo>
                  <a:close/>
                </a:path>
              </a:pathLst>
            </a:custGeom>
            <a:solidFill>
              <a:srgbClr val="FFCB77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9050"/>
              <a:ext cx="1232735" cy="185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 rot="-10800000">
            <a:off x="13904606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2" name="Freeform 12"/>
          <p:cNvSpPr/>
          <p:nvPr/>
        </p:nvSpPr>
        <p:spPr>
          <a:xfrm rot="-5400000">
            <a:off x="14988415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3" name="Freeform 13"/>
          <p:cNvSpPr/>
          <p:nvPr/>
        </p:nvSpPr>
        <p:spPr>
          <a:xfrm rot="-10800000">
            <a:off x="14988415" y="106917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4" name="Freeform 14"/>
          <p:cNvSpPr/>
          <p:nvPr/>
        </p:nvSpPr>
        <p:spPr>
          <a:xfrm rot="-10800000">
            <a:off x="17226356" y="2857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5" name="Freeform 15"/>
          <p:cNvSpPr/>
          <p:nvPr/>
        </p:nvSpPr>
        <p:spPr>
          <a:xfrm>
            <a:off x="17226356" y="-105523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6" name="Freeform 16"/>
          <p:cNvSpPr/>
          <p:nvPr/>
        </p:nvSpPr>
        <p:spPr>
          <a:xfrm>
            <a:off x="16142547" y="111238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7" name="Freeform 17"/>
          <p:cNvSpPr/>
          <p:nvPr/>
        </p:nvSpPr>
        <p:spPr>
          <a:xfrm>
            <a:off x="17226356" y="111238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8" name="Freeform 18"/>
          <p:cNvSpPr/>
          <p:nvPr/>
        </p:nvSpPr>
        <p:spPr>
          <a:xfrm rot="5400000">
            <a:off x="13904606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19" name="Group 19"/>
          <p:cNvGrpSpPr/>
          <p:nvPr/>
        </p:nvGrpSpPr>
        <p:grpSpPr>
          <a:xfrm>
            <a:off x="10749491" y="6076402"/>
            <a:ext cx="4654759" cy="795014"/>
            <a:chOff x="0" y="0"/>
            <a:chExt cx="1528176" cy="261006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528176" cy="261006"/>
            </a:xfrm>
            <a:custGeom>
              <a:avLst/>
              <a:gdLst/>
              <a:ahLst/>
              <a:cxnLst/>
              <a:rect l="l" t="t" r="r" b="b"/>
              <a:pathLst>
                <a:path w="1528176" h="261006">
                  <a:moveTo>
                    <a:pt x="84825" y="0"/>
                  </a:moveTo>
                  <a:lnTo>
                    <a:pt x="1443352" y="0"/>
                  </a:lnTo>
                  <a:cubicBezTo>
                    <a:pt x="1490199" y="0"/>
                    <a:pt x="1528176" y="37977"/>
                    <a:pt x="1528176" y="84825"/>
                  </a:cubicBezTo>
                  <a:lnTo>
                    <a:pt x="1528176" y="176182"/>
                  </a:lnTo>
                  <a:cubicBezTo>
                    <a:pt x="1528176" y="223029"/>
                    <a:pt x="1490199" y="261006"/>
                    <a:pt x="1443352" y="261006"/>
                  </a:cubicBezTo>
                  <a:lnTo>
                    <a:pt x="84825" y="261006"/>
                  </a:lnTo>
                  <a:cubicBezTo>
                    <a:pt x="37977" y="261006"/>
                    <a:pt x="0" y="223029"/>
                    <a:pt x="0" y="176182"/>
                  </a:cubicBezTo>
                  <a:lnTo>
                    <a:pt x="0" y="84825"/>
                  </a:lnTo>
                  <a:cubicBezTo>
                    <a:pt x="0" y="37977"/>
                    <a:pt x="37977" y="0"/>
                    <a:pt x="84825" y="0"/>
                  </a:cubicBezTo>
                  <a:close/>
                </a:path>
              </a:pathLst>
            </a:custGeom>
            <a:solidFill>
              <a:srgbClr val="227C9D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19050"/>
              <a:ext cx="1528176" cy="2419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>
            <a:off x="1268549" y="2877597"/>
            <a:ext cx="4744205" cy="2805784"/>
          </a:xfrm>
          <a:custGeom>
            <a:avLst/>
            <a:gdLst/>
            <a:ahLst/>
            <a:cxnLst/>
            <a:rect l="l" t="t" r="r" b="b"/>
            <a:pathLst>
              <a:path w="4744205" h="2805784">
                <a:moveTo>
                  <a:pt x="0" y="0"/>
                </a:moveTo>
                <a:lnTo>
                  <a:pt x="4744206" y="0"/>
                </a:lnTo>
                <a:lnTo>
                  <a:pt x="4744206" y="2805784"/>
                </a:lnTo>
                <a:lnTo>
                  <a:pt x="0" y="280578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b="-89706"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3" name="Freeform 23"/>
          <p:cNvSpPr/>
          <p:nvPr/>
        </p:nvSpPr>
        <p:spPr>
          <a:xfrm>
            <a:off x="8250458" y="2877597"/>
            <a:ext cx="4998066" cy="2960679"/>
          </a:xfrm>
          <a:custGeom>
            <a:avLst/>
            <a:gdLst/>
            <a:ahLst/>
            <a:cxnLst/>
            <a:rect l="l" t="t" r="r" b="b"/>
            <a:pathLst>
              <a:path w="4998066" h="2960679">
                <a:moveTo>
                  <a:pt x="0" y="0"/>
                </a:moveTo>
                <a:lnTo>
                  <a:pt x="4998066" y="0"/>
                </a:lnTo>
                <a:lnTo>
                  <a:pt x="4998066" y="2960680"/>
                </a:lnTo>
                <a:lnTo>
                  <a:pt x="0" y="296068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b="-96565"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4" name="Freeform 24"/>
          <p:cNvSpPr/>
          <p:nvPr/>
        </p:nvSpPr>
        <p:spPr>
          <a:xfrm>
            <a:off x="10869668" y="6849257"/>
            <a:ext cx="5272879" cy="3153748"/>
          </a:xfrm>
          <a:custGeom>
            <a:avLst/>
            <a:gdLst/>
            <a:ahLst/>
            <a:cxnLst/>
            <a:rect l="l" t="t" r="r" b="b"/>
            <a:pathLst>
              <a:path w="5272879" h="3153748">
                <a:moveTo>
                  <a:pt x="0" y="0"/>
                </a:moveTo>
                <a:lnTo>
                  <a:pt x="5272879" y="0"/>
                </a:lnTo>
                <a:lnTo>
                  <a:pt x="5272879" y="3153748"/>
                </a:lnTo>
                <a:lnTo>
                  <a:pt x="0" y="315374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b="-99053"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5" name="Freeform 25"/>
          <p:cNvSpPr/>
          <p:nvPr/>
        </p:nvSpPr>
        <p:spPr>
          <a:xfrm>
            <a:off x="3409532" y="6776812"/>
            <a:ext cx="5559652" cy="3226193"/>
          </a:xfrm>
          <a:custGeom>
            <a:avLst/>
            <a:gdLst/>
            <a:ahLst/>
            <a:cxnLst/>
            <a:rect l="l" t="t" r="r" b="b"/>
            <a:pathLst>
              <a:path w="5559652" h="3226193">
                <a:moveTo>
                  <a:pt x="0" y="0"/>
                </a:moveTo>
                <a:lnTo>
                  <a:pt x="5559652" y="0"/>
                </a:lnTo>
                <a:lnTo>
                  <a:pt x="5559652" y="3226193"/>
                </a:lnTo>
                <a:lnTo>
                  <a:pt x="0" y="3226193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b="-93376"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6" name="TextBox 26"/>
          <p:cNvSpPr txBox="1"/>
          <p:nvPr/>
        </p:nvSpPr>
        <p:spPr>
          <a:xfrm>
            <a:off x="4990498" y="918790"/>
            <a:ext cx="7600032" cy="705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44"/>
              </a:lnSpc>
            </a:pPr>
            <a:r>
              <a:rPr lang="en-US" sz="5600" dirty="0">
                <a:solidFill>
                  <a:srgbClr val="227C9D"/>
                </a:solidFill>
                <a:latin typeface="Impact" panose="020B0806030902050204" pitchFamily="34" charset="0"/>
              </a:rPr>
              <a:t>GRAFOVI ENERGIJA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7932932" y="2208284"/>
            <a:ext cx="5311909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800" dirty="0">
                <a:solidFill>
                  <a:srgbClr val="FFFFFF"/>
                </a:solidFill>
                <a:latin typeface="Impact" panose="020B0806030902050204" pitchFamily="34" charset="0"/>
              </a:rPr>
              <a:t>PODKRITIČNO PRIGUŠENI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877449" y="2233464"/>
            <a:ext cx="5311909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800" dirty="0">
                <a:solidFill>
                  <a:srgbClr val="FFFFFF"/>
                </a:solidFill>
                <a:latin typeface="Impact" panose="020B0806030902050204" pitchFamily="34" charset="0"/>
              </a:rPr>
              <a:t>BEZ PRIGUŠENJA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2938549" y="6141154"/>
            <a:ext cx="5311909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800" dirty="0">
                <a:solidFill>
                  <a:srgbClr val="FFFFFF"/>
                </a:solidFill>
                <a:latin typeface="Impact" panose="020B0806030902050204" pitchFamily="34" charset="0"/>
              </a:rPr>
              <a:t>KRITIČNO PRIGUŠENI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0978726" y="6271661"/>
            <a:ext cx="4644561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68"/>
              </a:lnSpc>
            </a:pPr>
            <a:r>
              <a:rPr lang="en-US" sz="2668" dirty="0">
                <a:solidFill>
                  <a:srgbClr val="FFFFFF"/>
                </a:solidFill>
                <a:latin typeface="Impact" panose="020B0806030902050204" pitchFamily="34" charset="0"/>
              </a:rPr>
              <a:t>NADKRITIČNO PRIGUŠENI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250458" y="2065581"/>
            <a:ext cx="4680540" cy="778361"/>
            <a:chOff x="0" y="0"/>
            <a:chExt cx="1232735" cy="205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32735" cy="205000"/>
            </a:xfrm>
            <a:custGeom>
              <a:avLst/>
              <a:gdLst/>
              <a:ahLst/>
              <a:cxnLst/>
              <a:rect l="l" t="t" r="r" b="b"/>
              <a:pathLst>
                <a:path w="1232735" h="205000">
                  <a:moveTo>
                    <a:pt x="84357" y="0"/>
                  </a:moveTo>
                  <a:lnTo>
                    <a:pt x="1148377" y="0"/>
                  </a:lnTo>
                  <a:cubicBezTo>
                    <a:pt x="1194967" y="0"/>
                    <a:pt x="1232735" y="37768"/>
                    <a:pt x="1232735" y="84357"/>
                  </a:cubicBezTo>
                  <a:lnTo>
                    <a:pt x="1232735" y="120643"/>
                  </a:lnTo>
                  <a:cubicBezTo>
                    <a:pt x="1232735" y="143016"/>
                    <a:pt x="1223847" y="164473"/>
                    <a:pt x="1208027" y="180293"/>
                  </a:cubicBezTo>
                  <a:cubicBezTo>
                    <a:pt x="1192207" y="196113"/>
                    <a:pt x="1170750" y="205000"/>
                    <a:pt x="1148377" y="205000"/>
                  </a:cubicBezTo>
                  <a:lnTo>
                    <a:pt x="84357" y="205000"/>
                  </a:lnTo>
                  <a:cubicBezTo>
                    <a:pt x="37768" y="205000"/>
                    <a:pt x="0" y="167232"/>
                    <a:pt x="0" y="120643"/>
                  </a:cubicBezTo>
                  <a:lnTo>
                    <a:pt x="0" y="84357"/>
                  </a:lnTo>
                  <a:cubicBezTo>
                    <a:pt x="0" y="37768"/>
                    <a:pt x="37768" y="0"/>
                    <a:pt x="84357" y="0"/>
                  </a:cubicBezTo>
                  <a:close/>
                </a:path>
              </a:pathLst>
            </a:custGeom>
            <a:solidFill>
              <a:srgbClr val="48CFAE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9050"/>
              <a:ext cx="1232735" cy="185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206744" y="2074056"/>
            <a:ext cx="4680540" cy="778361"/>
            <a:chOff x="0" y="0"/>
            <a:chExt cx="1232735" cy="205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32735" cy="205000"/>
            </a:xfrm>
            <a:custGeom>
              <a:avLst/>
              <a:gdLst/>
              <a:ahLst/>
              <a:cxnLst/>
              <a:rect l="l" t="t" r="r" b="b"/>
              <a:pathLst>
                <a:path w="1232735" h="205000">
                  <a:moveTo>
                    <a:pt x="84357" y="0"/>
                  </a:moveTo>
                  <a:lnTo>
                    <a:pt x="1148377" y="0"/>
                  </a:lnTo>
                  <a:cubicBezTo>
                    <a:pt x="1194967" y="0"/>
                    <a:pt x="1232735" y="37768"/>
                    <a:pt x="1232735" y="84357"/>
                  </a:cubicBezTo>
                  <a:lnTo>
                    <a:pt x="1232735" y="120643"/>
                  </a:lnTo>
                  <a:cubicBezTo>
                    <a:pt x="1232735" y="143016"/>
                    <a:pt x="1223847" y="164473"/>
                    <a:pt x="1208027" y="180293"/>
                  </a:cubicBezTo>
                  <a:cubicBezTo>
                    <a:pt x="1192207" y="196113"/>
                    <a:pt x="1170750" y="205000"/>
                    <a:pt x="1148377" y="205000"/>
                  </a:cubicBezTo>
                  <a:lnTo>
                    <a:pt x="84357" y="205000"/>
                  </a:lnTo>
                  <a:cubicBezTo>
                    <a:pt x="37768" y="205000"/>
                    <a:pt x="0" y="167232"/>
                    <a:pt x="0" y="120643"/>
                  </a:cubicBezTo>
                  <a:lnTo>
                    <a:pt x="0" y="84357"/>
                  </a:lnTo>
                  <a:cubicBezTo>
                    <a:pt x="0" y="37768"/>
                    <a:pt x="37768" y="0"/>
                    <a:pt x="84357" y="0"/>
                  </a:cubicBezTo>
                  <a:close/>
                </a:path>
              </a:pathLst>
            </a:custGeom>
            <a:solidFill>
              <a:srgbClr val="FE6D73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9050"/>
              <a:ext cx="1232735" cy="185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3256157" y="5998451"/>
            <a:ext cx="4680540" cy="778361"/>
            <a:chOff x="0" y="0"/>
            <a:chExt cx="1232735" cy="205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32735" cy="205000"/>
            </a:xfrm>
            <a:custGeom>
              <a:avLst/>
              <a:gdLst/>
              <a:ahLst/>
              <a:cxnLst/>
              <a:rect l="l" t="t" r="r" b="b"/>
              <a:pathLst>
                <a:path w="1232735" h="205000">
                  <a:moveTo>
                    <a:pt x="84357" y="0"/>
                  </a:moveTo>
                  <a:lnTo>
                    <a:pt x="1148377" y="0"/>
                  </a:lnTo>
                  <a:cubicBezTo>
                    <a:pt x="1194967" y="0"/>
                    <a:pt x="1232735" y="37768"/>
                    <a:pt x="1232735" y="84357"/>
                  </a:cubicBezTo>
                  <a:lnTo>
                    <a:pt x="1232735" y="120643"/>
                  </a:lnTo>
                  <a:cubicBezTo>
                    <a:pt x="1232735" y="143016"/>
                    <a:pt x="1223847" y="164473"/>
                    <a:pt x="1208027" y="180293"/>
                  </a:cubicBezTo>
                  <a:cubicBezTo>
                    <a:pt x="1192207" y="196113"/>
                    <a:pt x="1170750" y="205000"/>
                    <a:pt x="1148377" y="205000"/>
                  </a:cubicBezTo>
                  <a:lnTo>
                    <a:pt x="84357" y="205000"/>
                  </a:lnTo>
                  <a:cubicBezTo>
                    <a:pt x="37768" y="205000"/>
                    <a:pt x="0" y="167232"/>
                    <a:pt x="0" y="120643"/>
                  </a:cubicBezTo>
                  <a:lnTo>
                    <a:pt x="0" y="84357"/>
                  </a:lnTo>
                  <a:cubicBezTo>
                    <a:pt x="0" y="37768"/>
                    <a:pt x="37768" y="0"/>
                    <a:pt x="84357" y="0"/>
                  </a:cubicBezTo>
                  <a:close/>
                </a:path>
              </a:pathLst>
            </a:custGeom>
            <a:solidFill>
              <a:srgbClr val="FFCB77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9050"/>
              <a:ext cx="1232735" cy="185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 rot="-10800000">
            <a:off x="13904606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2" name="Freeform 12"/>
          <p:cNvSpPr/>
          <p:nvPr/>
        </p:nvSpPr>
        <p:spPr>
          <a:xfrm rot="-5400000">
            <a:off x="14988415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3" name="Freeform 13"/>
          <p:cNvSpPr/>
          <p:nvPr/>
        </p:nvSpPr>
        <p:spPr>
          <a:xfrm rot="-10800000">
            <a:off x="14988415" y="106917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4" name="Freeform 14"/>
          <p:cNvSpPr/>
          <p:nvPr/>
        </p:nvSpPr>
        <p:spPr>
          <a:xfrm rot="-10800000">
            <a:off x="17226356" y="2857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5" name="Freeform 15"/>
          <p:cNvSpPr/>
          <p:nvPr/>
        </p:nvSpPr>
        <p:spPr>
          <a:xfrm>
            <a:off x="17226356" y="-105523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6" name="Freeform 16"/>
          <p:cNvSpPr/>
          <p:nvPr/>
        </p:nvSpPr>
        <p:spPr>
          <a:xfrm>
            <a:off x="16142547" y="111238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7" name="Freeform 17"/>
          <p:cNvSpPr/>
          <p:nvPr/>
        </p:nvSpPr>
        <p:spPr>
          <a:xfrm>
            <a:off x="17226356" y="111238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8" name="Freeform 18"/>
          <p:cNvSpPr/>
          <p:nvPr/>
        </p:nvSpPr>
        <p:spPr>
          <a:xfrm rot="5400000">
            <a:off x="13904606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19" name="Group 19"/>
          <p:cNvGrpSpPr/>
          <p:nvPr/>
        </p:nvGrpSpPr>
        <p:grpSpPr>
          <a:xfrm>
            <a:off x="10749491" y="6076402"/>
            <a:ext cx="4654759" cy="795014"/>
            <a:chOff x="0" y="0"/>
            <a:chExt cx="1528176" cy="261006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528176" cy="261006"/>
            </a:xfrm>
            <a:custGeom>
              <a:avLst/>
              <a:gdLst/>
              <a:ahLst/>
              <a:cxnLst/>
              <a:rect l="l" t="t" r="r" b="b"/>
              <a:pathLst>
                <a:path w="1528176" h="261006">
                  <a:moveTo>
                    <a:pt x="84825" y="0"/>
                  </a:moveTo>
                  <a:lnTo>
                    <a:pt x="1443352" y="0"/>
                  </a:lnTo>
                  <a:cubicBezTo>
                    <a:pt x="1490199" y="0"/>
                    <a:pt x="1528176" y="37977"/>
                    <a:pt x="1528176" y="84825"/>
                  </a:cubicBezTo>
                  <a:lnTo>
                    <a:pt x="1528176" y="176182"/>
                  </a:lnTo>
                  <a:cubicBezTo>
                    <a:pt x="1528176" y="223029"/>
                    <a:pt x="1490199" y="261006"/>
                    <a:pt x="1443352" y="261006"/>
                  </a:cubicBezTo>
                  <a:lnTo>
                    <a:pt x="84825" y="261006"/>
                  </a:lnTo>
                  <a:cubicBezTo>
                    <a:pt x="37977" y="261006"/>
                    <a:pt x="0" y="223029"/>
                    <a:pt x="0" y="176182"/>
                  </a:cubicBezTo>
                  <a:lnTo>
                    <a:pt x="0" y="84825"/>
                  </a:lnTo>
                  <a:cubicBezTo>
                    <a:pt x="0" y="37977"/>
                    <a:pt x="37977" y="0"/>
                    <a:pt x="84825" y="0"/>
                  </a:cubicBezTo>
                  <a:close/>
                </a:path>
              </a:pathLst>
            </a:custGeom>
            <a:solidFill>
              <a:srgbClr val="227C9D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19050"/>
              <a:ext cx="1528176" cy="2419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>
            <a:off x="11006556" y="6871416"/>
            <a:ext cx="5065668" cy="3001615"/>
          </a:xfrm>
          <a:custGeom>
            <a:avLst/>
            <a:gdLst/>
            <a:ahLst/>
            <a:cxnLst/>
            <a:rect l="l" t="t" r="r" b="b"/>
            <a:pathLst>
              <a:path w="5065668" h="3001615">
                <a:moveTo>
                  <a:pt x="0" y="0"/>
                </a:moveTo>
                <a:lnTo>
                  <a:pt x="5065668" y="0"/>
                </a:lnTo>
                <a:lnTo>
                  <a:pt x="5065668" y="3001615"/>
                </a:lnTo>
                <a:lnTo>
                  <a:pt x="0" y="300161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t="-100923"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3" name="Freeform 23"/>
          <p:cNvSpPr/>
          <p:nvPr/>
        </p:nvSpPr>
        <p:spPr>
          <a:xfrm>
            <a:off x="3533403" y="6871416"/>
            <a:ext cx="5110833" cy="2790260"/>
          </a:xfrm>
          <a:custGeom>
            <a:avLst/>
            <a:gdLst/>
            <a:ahLst/>
            <a:cxnLst/>
            <a:rect l="l" t="t" r="r" b="b"/>
            <a:pathLst>
              <a:path w="5110833" h="2790260">
                <a:moveTo>
                  <a:pt x="0" y="0"/>
                </a:moveTo>
                <a:lnTo>
                  <a:pt x="5110833" y="0"/>
                </a:lnTo>
                <a:lnTo>
                  <a:pt x="5110833" y="2790260"/>
                </a:lnTo>
                <a:lnTo>
                  <a:pt x="0" y="279026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t="-105538"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4" name="Freeform 24"/>
          <p:cNvSpPr/>
          <p:nvPr/>
        </p:nvSpPr>
        <p:spPr>
          <a:xfrm>
            <a:off x="1028700" y="2843942"/>
            <a:ext cx="5060119" cy="2724768"/>
          </a:xfrm>
          <a:custGeom>
            <a:avLst/>
            <a:gdLst/>
            <a:ahLst/>
            <a:cxnLst/>
            <a:rect l="l" t="t" r="r" b="b"/>
            <a:pathLst>
              <a:path w="5060119" h="2724768">
                <a:moveTo>
                  <a:pt x="0" y="0"/>
                </a:moveTo>
                <a:lnTo>
                  <a:pt x="5060119" y="0"/>
                </a:lnTo>
                <a:lnTo>
                  <a:pt x="5060119" y="2724768"/>
                </a:lnTo>
                <a:lnTo>
                  <a:pt x="0" y="272476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t="-108355"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5" name="Freeform 25"/>
          <p:cNvSpPr/>
          <p:nvPr/>
        </p:nvSpPr>
        <p:spPr>
          <a:xfrm>
            <a:off x="8250458" y="2843942"/>
            <a:ext cx="4790527" cy="2760800"/>
          </a:xfrm>
          <a:custGeom>
            <a:avLst/>
            <a:gdLst/>
            <a:ahLst/>
            <a:cxnLst/>
            <a:rect l="l" t="t" r="r" b="b"/>
            <a:pathLst>
              <a:path w="4790527" h="2760800">
                <a:moveTo>
                  <a:pt x="0" y="0"/>
                </a:moveTo>
                <a:lnTo>
                  <a:pt x="4790527" y="0"/>
                </a:lnTo>
                <a:lnTo>
                  <a:pt x="4790527" y="2760800"/>
                </a:lnTo>
                <a:lnTo>
                  <a:pt x="0" y="2760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t="-102043"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6" name="TextBox 26"/>
          <p:cNvSpPr txBox="1"/>
          <p:nvPr/>
        </p:nvSpPr>
        <p:spPr>
          <a:xfrm>
            <a:off x="4990498" y="918790"/>
            <a:ext cx="7600032" cy="705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44"/>
              </a:lnSpc>
            </a:pPr>
            <a:r>
              <a:rPr lang="en-US" sz="5600" dirty="0">
                <a:solidFill>
                  <a:srgbClr val="227C9D"/>
                </a:solidFill>
                <a:latin typeface="Impact" panose="020B0806030902050204" pitchFamily="34" charset="0"/>
              </a:rPr>
              <a:t>GRAFOVI POLOŽAJA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7932932" y="2208284"/>
            <a:ext cx="5311909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800" dirty="0">
                <a:solidFill>
                  <a:srgbClr val="FFFFFF"/>
                </a:solidFill>
                <a:latin typeface="Impact" panose="020B0806030902050204" pitchFamily="34" charset="0"/>
              </a:rPr>
              <a:t>PODKRITIČNO PRIGUŠENI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877449" y="2233464"/>
            <a:ext cx="5311909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800" dirty="0">
                <a:solidFill>
                  <a:srgbClr val="FFFFFF"/>
                </a:solidFill>
                <a:latin typeface="Impact" panose="020B0806030902050204" pitchFamily="34" charset="0"/>
              </a:rPr>
              <a:t>BEZ PRIGUŠENJA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2938549" y="6141154"/>
            <a:ext cx="5311909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800" dirty="0">
                <a:solidFill>
                  <a:srgbClr val="FFFFFF"/>
                </a:solidFill>
                <a:latin typeface="Impact" panose="020B0806030902050204" pitchFamily="34" charset="0"/>
              </a:rPr>
              <a:t>KRITIČNO PRIGUŠENI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0978726" y="6271661"/>
            <a:ext cx="4644561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68"/>
              </a:lnSpc>
            </a:pPr>
            <a:r>
              <a:rPr lang="en-US" sz="2668" dirty="0">
                <a:solidFill>
                  <a:srgbClr val="FFFFFF"/>
                </a:solidFill>
                <a:latin typeface="Impact" panose="020B0806030902050204" pitchFamily="34" charset="0"/>
              </a:rPr>
              <a:t>NADKRITIČNO PRIGUŠENI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250458" y="2065581"/>
            <a:ext cx="4680540" cy="778361"/>
            <a:chOff x="0" y="0"/>
            <a:chExt cx="1232735" cy="205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32735" cy="205000"/>
            </a:xfrm>
            <a:custGeom>
              <a:avLst/>
              <a:gdLst/>
              <a:ahLst/>
              <a:cxnLst/>
              <a:rect l="l" t="t" r="r" b="b"/>
              <a:pathLst>
                <a:path w="1232735" h="205000">
                  <a:moveTo>
                    <a:pt x="84357" y="0"/>
                  </a:moveTo>
                  <a:lnTo>
                    <a:pt x="1148377" y="0"/>
                  </a:lnTo>
                  <a:cubicBezTo>
                    <a:pt x="1194967" y="0"/>
                    <a:pt x="1232735" y="37768"/>
                    <a:pt x="1232735" y="84357"/>
                  </a:cubicBezTo>
                  <a:lnTo>
                    <a:pt x="1232735" y="120643"/>
                  </a:lnTo>
                  <a:cubicBezTo>
                    <a:pt x="1232735" y="143016"/>
                    <a:pt x="1223847" y="164473"/>
                    <a:pt x="1208027" y="180293"/>
                  </a:cubicBezTo>
                  <a:cubicBezTo>
                    <a:pt x="1192207" y="196113"/>
                    <a:pt x="1170750" y="205000"/>
                    <a:pt x="1148377" y="205000"/>
                  </a:cubicBezTo>
                  <a:lnTo>
                    <a:pt x="84357" y="205000"/>
                  </a:lnTo>
                  <a:cubicBezTo>
                    <a:pt x="37768" y="205000"/>
                    <a:pt x="0" y="167232"/>
                    <a:pt x="0" y="120643"/>
                  </a:cubicBezTo>
                  <a:lnTo>
                    <a:pt x="0" y="84357"/>
                  </a:lnTo>
                  <a:cubicBezTo>
                    <a:pt x="0" y="37768"/>
                    <a:pt x="37768" y="0"/>
                    <a:pt x="84357" y="0"/>
                  </a:cubicBezTo>
                  <a:close/>
                </a:path>
              </a:pathLst>
            </a:custGeom>
            <a:solidFill>
              <a:srgbClr val="48CFAE"/>
            </a:solidFill>
          </p:spPr>
          <p:txBody>
            <a:bodyPr/>
            <a:lstStyle/>
            <a:p>
              <a:endParaRPr lang="en-GB">
                <a:latin typeface="Impact" panose="020B0806030902050204" pitchFamily="34" charset="0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9050"/>
              <a:ext cx="1232735" cy="185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>
                <a:latin typeface="Impact" panose="020B0806030902050204" pitchFamily="34" charset="0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206744" y="2074056"/>
            <a:ext cx="4680540" cy="778361"/>
            <a:chOff x="0" y="0"/>
            <a:chExt cx="1232735" cy="205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32735" cy="205000"/>
            </a:xfrm>
            <a:custGeom>
              <a:avLst/>
              <a:gdLst/>
              <a:ahLst/>
              <a:cxnLst/>
              <a:rect l="l" t="t" r="r" b="b"/>
              <a:pathLst>
                <a:path w="1232735" h="205000">
                  <a:moveTo>
                    <a:pt x="84357" y="0"/>
                  </a:moveTo>
                  <a:lnTo>
                    <a:pt x="1148377" y="0"/>
                  </a:lnTo>
                  <a:cubicBezTo>
                    <a:pt x="1194967" y="0"/>
                    <a:pt x="1232735" y="37768"/>
                    <a:pt x="1232735" y="84357"/>
                  </a:cubicBezTo>
                  <a:lnTo>
                    <a:pt x="1232735" y="120643"/>
                  </a:lnTo>
                  <a:cubicBezTo>
                    <a:pt x="1232735" y="143016"/>
                    <a:pt x="1223847" y="164473"/>
                    <a:pt x="1208027" y="180293"/>
                  </a:cubicBezTo>
                  <a:cubicBezTo>
                    <a:pt x="1192207" y="196113"/>
                    <a:pt x="1170750" y="205000"/>
                    <a:pt x="1148377" y="205000"/>
                  </a:cubicBezTo>
                  <a:lnTo>
                    <a:pt x="84357" y="205000"/>
                  </a:lnTo>
                  <a:cubicBezTo>
                    <a:pt x="37768" y="205000"/>
                    <a:pt x="0" y="167232"/>
                    <a:pt x="0" y="120643"/>
                  </a:cubicBezTo>
                  <a:lnTo>
                    <a:pt x="0" y="84357"/>
                  </a:lnTo>
                  <a:cubicBezTo>
                    <a:pt x="0" y="37768"/>
                    <a:pt x="37768" y="0"/>
                    <a:pt x="84357" y="0"/>
                  </a:cubicBezTo>
                  <a:close/>
                </a:path>
              </a:pathLst>
            </a:custGeom>
            <a:solidFill>
              <a:srgbClr val="FE6D73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9050"/>
              <a:ext cx="1232735" cy="185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3256157" y="5998451"/>
            <a:ext cx="4680540" cy="778361"/>
            <a:chOff x="0" y="0"/>
            <a:chExt cx="1232735" cy="205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32735" cy="205000"/>
            </a:xfrm>
            <a:custGeom>
              <a:avLst/>
              <a:gdLst/>
              <a:ahLst/>
              <a:cxnLst/>
              <a:rect l="l" t="t" r="r" b="b"/>
              <a:pathLst>
                <a:path w="1232735" h="205000">
                  <a:moveTo>
                    <a:pt x="84357" y="0"/>
                  </a:moveTo>
                  <a:lnTo>
                    <a:pt x="1148377" y="0"/>
                  </a:lnTo>
                  <a:cubicBezTo>
                    <a:pt x="1194967" y="0"/>
                    <a:pt x="1232735" y="37768"/>
                    <a:pt x="1232735" y="84357"/>
                  </a:cubicBezTo>
                  <a:lnTo>
                    <a:pt x="1232735" y="120643"/>
                  </a:lnTo>
                  <a:cubicBezTo>
                    <a:pt x="1232735" y="143016"/>
                    <a:pt x="1223847" y="164473"/>
                    <a:pt x="1208027" y="180293"/>
                  </a:cubicBezTo>
                  <a:cubicBezTo>
                    <a:pt x="1192207" y="196113"/>
                    <a:pt x="1170750" y="205000"/>
                    <a:pt x="1148377" y="205000"/>
                  </a:cubicBezTo>
                  <a:lnTo>
                    <a:pt x="84357" y="205000"/>
                  </a:lnTo>
                  <a:cubicBezTo>
                    <a:pt x="37768" y="205000"/>
                    <a:pt x="0" y="167232"/>
                    <a:pt x="0" y="120643"/>
                  </a:cubicBezTo>
                  <a:lnTo>
                    <a:pt x="0" y="84357"/>
                  </a:lnTo>
                  <a:cubicBezTo>
                    <a:pt x="0" y="37768"/>
                    <a:pt x="37768" y="0"/>
                    <a:pt x="84357" y="0"/>
                  </a:cubicBezTo>
                  <a:close/>
                </a:path>
              </a:pathLst>
            </a:custGeom>
            <a:solidFill>
              <a:srgbClr val="FFCB77"/>
            </a:solidFill>
          </p:spPr>
          <p:txBody>
            <a:bodyPr/>
            <a:lstStyle/>
            <a:p>
              <a:endParaRPr lang="en-GB">
                <a:latin typeface="Impact" panose="020B0806030902050204" pitchFamily="34" charset="0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9050"/>
              <a:ext cx="1232735" cy="185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>
                <a:latin typeface="Impact" panose="020B0806030902050204" pitchFamily="34" charset="0"/>
              </a:endParaRPr>
            </a:p>
          </p:txBody>
        </p:sp>
      </p:grpSp>
      <p:sp>
        <p:nvSpPr>
          <p:cNvPr id="11" name="Freeform 11"/>
          <p:cNvSpPr/>
          <p:nvPr/>
        </p:nvSpPr>
        <p:spPr>
          <a:xfrm rot="-10800000">
            <a:off x="13904606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2" name="Freeform 12"/>
          <p:cNvSpPr/>
          <p:nvPr/>
        </p:nvSpPr>
        <p:spPr>
          <a:xfrm rot="-5400000">
            <a:off x="14988415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3" name="Freeform 13"/>
          <p:cNvSpPr/>
          <p:nvPr/>
        </p:nvSpPr>
        <p:spPr>
          <a:xfrm rot="-10800000">
            <a:off x="14988415" y="106917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4" name="Freeform 14"/>
          <p:cNvSpPr/>
          <p:nvPr/>
        </p:nvSpPr>
        <p:spPr>
          <a:xfrm rot="-10800000">
            <a:off x="17226356" y="2857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5" name="Freeform 15"/>
          <p:cNvSpPr/>
          <p:nvPr/>
        </p:nvSpPr>
        <p:spPr>
          <a:xfrm>
            <a:off x="17226356" y="-105523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6" name="Freeform 16"/>
          <p:cNvSpPr/>
          <p:nvPr/>
        </p:nvSpPr>
        <p:spPr>
          <a:xfrm>
            <a:off x="16142547" y="111238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7" name="Freeform 17"/>
          <p:cNvSpPr/>
          <p:nvPr/>
        </p:nvSpPr>
        <p:spPr>
          <a:xfrm>
            <a:off x="17226356" y="111238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8" name="Freeform 18"/>
          <p:cNvSpPr/>
          <p:nvPr/>
        </p:nvSpPr>
        <p:spPr>
          <a:xfrm rot="5400000">
            <a:off x="13904606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19" name="Group 19"/>
          <p:cNvGrpSpPr/>
          <p:nvPr/>
        </p:nvGrpSpPr>
        <p:grpSpPr>
          <a:xfrm>
            <a:off x="10749491" y="6076402"/>
            <a:ext cx="4654759" cy="795014"/>
            <a:chOff x="0" y="0"/>
            <a:chExt cx="1528176" cy="261006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528176" cy="261006"/>
            </a:xfrm>
            <a:custGeom>
              <a:avLst/>
              <a:gdLst/>
              <a:ahLst/>
              <a:cxnLst/>
              <a:rect l="l" t="t" r="r" b="b"/>
              <a:pathLst>
                <a:path w="1528176" h="261006">
                  <a:moveTo>
                    <a:pt x="84825" y="0"/>
                  </a:moveTo>
                  <a:lnTo>
                    <a:pt x="1443352" y="0"/>
                  </a:lnTo>
                  <a:cubicBezTo>
                    <a:pt x="1490199" y="0"/>
                    <a:pt x="1528176" y="37977"/>
                    <a:pt x="1528176" y="84825"/>
                  </a:cubicBezTo>
                  <a:lnTo>
                    <a:pt x="1528176" y="176182"/>
                  </a:lnTo>
                  <a:cubicBezTo>
                    <a:pt x="1528176" y="223029"/>
                    <a:pt x="1490199" y="261006"/>
                    <a:pt x="1443352" y="261006"/>
                  </a:cubicBezTo>
                  <a:lnTo>
                    <a:pt x="84825" y="261006"/>
                  </a:lnTo>
                  <a:cubicBezTo>
                    <a:pt x="37977" y="261006"/>
                    <a:pt x="0" y="223029"/>
                    <a:pt x="0" y="176182"/>
                  </a:cubicBezTo>
                  <a:lnTo>
                    <a:pt x="0" y="84825"/>
                  </a:lnTo>
                  <a:cubicBezTo>
                    <a:pt x="0" y="37977"/>
                    <a:pt x="37977" y="0"/>
                    <a:pt x="84825" y="0"/>
                  </a:cubicBezTo>
                  <a:close/>
                </a:path>
              </a:pathLst>
            </a:custGeom>
            <a:solidFill>
              <a:srgbClr val="227C9D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19050"/>
              <a:ext cx="1528176" cy="2419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>
            <a:off x="1648413" y="2897413"/>
            <a:ext cx="5283616" cy="2939144"/>
          </a:xfrm>
          <a:custGeom>
            <a:avLst/>
            <a:gdLst/>
            <a:ahLst/>
            <a:cxnLst/>
            <a:rect l="l" t="t" r="r" b="b"/>
            <a:pathLst>
              <a:path w="5283616" h="2939144">
                <a:moveTo>
                  <a:pt x="0" y="0"/>
                </a:moveTo>
                <a:lnTo>
                  <a:pt x="5283616" y="0"/>
                </a:lnTo>
                <a:lnTo>
                  <a:pt x="5283616" y="2939144"/>
                </a:lnTo>
                <a:lnTo>
                  <a:pt x="0" y="293914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t="-7465" r="-1687" b="-107052"/>
            </a:stretch>
          </a:blipFill>
        </p:spPr>
        <p:txBody>
          <a:bodyPr/>
          <a:lstStyle/>
          <a:p>
            <a:endParaRPr lang="en-GB">
              <a:latin typeface="Impact" panose="020B0806030902050204" pitchFamily="34" charset="0"/>
            </a:endParaRPr>
          </a:p>
        </p:txBody>
      </p:sp>
      <p:sp>
        <p:nvSpPr>
          <p:cNvPr id="23" name="Freeform 23"/>
          <p:cNvSpPr/>
          <p:nvPr/>
        </p:nvSpPr>
        <p:spPr>
          <a:xfrm>
            <a:off x="8790514" y="2822188"/>
            <a:ext cx="5537048" cy="3176263"/>
          </a:xfrm>
          <a:custGeom>
            <a:avLst/>
            <a:gdLst/>
            <a:ahLst/>
            <a:cxnLst/>
            <a:rect l="l" t="t" r="r" b="b"/>
            <a:pathLst>
              <a:path w="5537048" h="3176263">
                <a:moveTo>
                  <a:pt x="0" y="0"/>
                </a:moveTo>
                <a:lnTo>
                  <a:pt x="5537048" y="0"/>
                </a:lnTo>
                <a:lnTo>
                  <a:pt x="5537048" y="3176263"/>
                </a:lnTo>
                <a:lnTo>
                  <a:pt x="0" y="317626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313" t="-3639" r="-254" b="-99961"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4" name="Freeform 24"/>
          <p:cNvSpPr/>
          <p:nvPr/>
        </p:nvSpPr>
        <p:spPr>
          <a:xfrm>
            <a:off x="11545725" y="6862537"/>
            <a:ext cx="5138727" cy="3042667"/>
          </a:xfrm>
          <a:custGeom>
            <a:avLst/>
            <a:gdLst/>
            <a:ahLst/>
            <a:cxnLst/>
            <a:rect l="l" t="t" r="r" b="b"/>
            <a:pathLst>
              <a:path w="5138727" h="3042667">
                <a:moveTo>
                  <a:pt x="0" y="0"/>
                </a:moveTo>
                <a:lnTo>
                  <a:pt x="5138726" y="0"/>
                </a:lnTo>
                <a:lnTo>
                  <a:pt x="5138726" y="3042668"/>
                </a:lnTo>
                <a:lnTo>
                  <a:pt x="0" y="304266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t="-4444" r="-3653" b="-102835"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5" name="Freeform 25"/>
          <p:cNvSpPr/>
          <p:nvPr/>
        </p:nvSpPr>
        <p:spPr>
          <a:xfrm>
            <a:off x="3997425" y="6871416"/>
            <a:ext cx="5228679" cy="3055890"/>
          </a:xfrm>
          <a:custGeom>
            <a:avLst/>
            <a:gdLst/>
            <a:ahLst/>
            <a:cxnLst/>
            <a:rect l="l" t="t" r="r" b="b"/>
            <a:pathLst>
              <a:path w="5228679" h="3055890">
                <a:moveTo>
                  <a:pt x="0" y="0"/>
                </a:moveTo>
                <a:lnTo>
                  <a:pt x="5228679" y="0"/>
                </a:lnTo>
                <a:lnTo>
                  <a:pt x="5228679" y="3055889"/>
                </a:lnTo>
                <a:lnTo>
                  <a:pt x="0" y="3055889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t="-3884" r="-1602" b="-102201"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6" name="TextBox 26"/>
          <p:cNvSpPr txBox="1"/>
          <p:nvPr/>
        </p:nvSpPr>
        <p:spPr>
          <a:xfrm>
            <a:off x="4990498" y="918790"/>
            <a:ext cx="7600032" cy="705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44"/>
              </a:lnSpc>
            </a:pPr>
            <a:r>
              <a:rPr lang="en-US" sz="5600" dirty="0">
                <a:solidFill>
                  <a:srgbClr val="227C9D"/>
                </a:solidFill>
                <a:latin typeface="Impact" panose="020B0806030902050204" pitchFamily="34" charset="0"/>
              </a:rPr>
              <a:t>GRAFOVI BRZINA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7932932" y="2208284"/>
            <a:ext cx="5311909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800" dirty="0">
                <a:solidFill>
                  <a:srgbClr val="FFFFFF"/>
                </a:solidFill>
                <a:latin typeface="Impact" panose="020B0806030902050204" pitchFamily="34" charset="0"/>
              </a:rPr>
              <a:t>PODKRITIČNO PRIGUŠENI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877449" y="2233464"/>
            <a:ext cx="5311909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800" dirty="0">
                <a:solidFill>
                  <a:srgbClr val="FFFFFF"/>
                </a:solidFill>
                <a:latin typeface="Impact" panose="020B0806030902050204" pitchFamily="34" charset="0"/>
              </a:rPr>
              <a:t>BEZ PRIGUŠENJA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2938549" y="6141154"/>
            <a:ext cx="5311909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800">
                <a:solidFill>
                  <a:srgbClr val="FFFFFF"/>
                </a:solidFill>
                <a:latin typeface="Impact" panose="020B0806030902050204" pitchFamily="34" charset="0"/>
              </a:rPr>
              <a:t>KRITIČNO PRIGUŠENI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0978726" y="6271661"/>
            <a:ext cx="4644561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68"/>
              </a:lnSpc>
            </a:pPr>
            <a:r>
              <a:rPr lang="en-US" sz="2668" dirty="0">
                <a:solidFill>
                  <a:srgbClr val="FFFFFF"/>
                </a:solidFill>
                <a:latin typeface="Impact" panose="020B0806030902050204" pitchFamily="34" charset="0"/>
              </a:rPr>
              <a:t>NADKRITIČNO PRIGUŠENI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250458" y="2065581"/>
            <a:ext cx="4680540" cy="778361"/>
            <a:chOff x="0" y="0"/>
            <a:chExt cx="1232735" cy="205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32735" cy="205000"/>
            </a:xfrm>
            <a:custGeom>
              <a:avLst/>
              <a:gdLst/>
              <a:ahLst/>
              <a:cxnLst/>
              <a:rect l="l" t="t" r="r" b="b"/>
              <a:pathLst>
                <a:path w="1232735" h="205000">
                  <a:moveTo>
                    <a:pt x="84357" y="0"/>
                  </a:moveTo>
                  <a:lnTo>
                    <a:pt x="1148377" y="0"/>
                  </a:lnTo>
                  <a:cubicBezTo>
                    <a:pt x="1194967" y="0"/>
                    <a:pt x="1232735" y="37768"/>
                    <a:pt x="1232735" y="84357"/>
                  </a:cubicBezTo>
                  <a:lnTo>
                    <a:pt x="1232735" y="120643"/>
                  </a:lnTo>
                  <a:cubicBezTo>
                    <a:pt x="1232735" y="143016"/>
                    <a:pt x="1223847" y="164473"/>
                    <a:pt x="1208027" y="180293"/>
                  </a:cubicBezTo>
                  <a:cubicBezTo>
                    <a:pt x="1192207" y="196113"/>
                    <a:pt x="1170750" y="205000"/>
                    <a:pt x="1148377" y="205000"/>
                  </a:cubicBezTo>
                  <a:lnTo>
                    <a:pt x="84357" y="205000"/>
                  </a:lnTo>
                  <a:cubicBezTo>
                    <a:pt x="37768" y="205000"/>
                    <a:pt x="0" y="167232"/>
                    <a:pt x="0" y="120643"/>
                  </a:cubicBezTo>
                  <a:lnTo>
                    <a:pt x="0" y="84357"/>
                  </a:lnTo>
                  <a:cubicBezTo>
                    <a:pt x="0" y="37768"/>
                    <a:pt x="37768" y="0"/>
                    <a:pt x="84357" y="0"/>
                  </a:cubicBezTo>
                  <a:close/>
                </a:path>
              </a:pathLst>
            </a:custGeom>
            <a:solidFill>
              <a:srgbClr val="48CFAE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9050"/>
              <a:ext cx="1232735" cy="185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206744" y="2074056"/>
            <a:ext cx="4680540" cy="778361"/>
            <a:chOff x="0" y="0"/>
            <a:chExt cx="1232735" cy="205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32735" cy="205000"/>
            </a:xfrm>
            <a:custGeom>
              <a:avLst/>
              <a:gdLst/>
              <a:ahLst/>
              <a:cxnLst/>
              <a:rect l="l" t="t" r="r" b="b"/>
              <a:pathLst>
                <a:path w="1232735" h="205000">
                  <a:moveTo>
                    <a:pt x="84357" y="0"/>
                  </a:moveTo>
                  <a:lnTo>
                    <a:pt x="1148377" y="0"/>
                  </a:lnTo>
                  <a:cubicBezTo>
                    <a:pt x="1194967" y="0"/>
                    <a:pt x="1232735" y="37768"/>
                    <a:pt x="1232735" y="84357"/>
                  </a:cubicBezTo>
                  <a:lnTo>
                    <a:pt x="1232735" y="120643"/>
                  </a:lnTo>
                  <a:cubicBezTo>
                    <a:pt x="1232735" y="143016"/>
                    <a:pt x="1223847" y="164473"/>
                    <a:pt x="1208027" y="180293"/>
                  </a:cubicBezTo>
                  <a:cubicBezTo>
                    <a:pt x="1192207" y="196113"/>
                    <a:pt x="1170750" y="205000"/>
                    <a:pt x="1148377" y="205000"/>
                  </a:cubicBezTo>
                  <a:lnTo>
                    <a:pt x="84357" y="205000"/>
                  </a:lnTo>
                  <a:cubicBezTo>
                    <a:pt x="37768" y="205000"/>
                    <a:pt x="0" y="167232"/>
                    <a:pt x="0" y="120643"/>
                  </a:cubicBezTo>
                  <a:lnTo>
                    <a:pt x="0" y="84357"/>
                  </a:lnTo>
                  <a:cubicBezTo>
                    <a:pt x="0" y="37768"/>
                    <a:pt x="37768" y="0"/>
                    <a:pt x="84357" y="0"/>
                  </a:cubicBezTo>
                  <a:close/>
                </a:path>
              </a:pathLst>
            </a:custGeom>
            <a:solidFill>
              <a:srgbClr val="FE6D73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9050"/>
              <a:ext cx="1232735" cy="185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3256157" y="5998451"/>
            <a:ext cx="4680540" cy="778361"/>
            <a:chOff x="0" y="0"/>
            <a:chExt cx="1232735" cy="205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32735" cy="205000"/>
            </a:xfrm>
            <a:custGeom>
              <a:avLst/>
              <a:gdLst/>
              <a:ahLst/>
              <a:cxnLst/>
              <a:rect l="l" t="t" r="r" b="b"/>
              <a:pathLst>
                <a:path w="1232735" h="205000">
                  <a:moveTo>
                    <a:pt x="84357" y="0"/>
                  </a:moveTo>
                  <a:lnTo>
                    <a:pt x="1148377" y="0"/>
                  </a:lnTo>
                  <a:cubicBezTo>
                    <a:pt x="1194967" y="0"/>
                    <a:pt x="1232735" y="37768"/>
                    <a:pt x="1232735" y="84357"/>
                  </a:cubicBezTo>
                  <a:lnTo>
                    <a:pt x="1232735" y="120643"/>
                  </a:lnTo>
                  <a:cubicBezTo>
                    <a:pt x="1232735" y="143016"/>
                    <a:pt x="1223847" y="164473"/>
                    <a:pt x="1208027" y="180293"/>
                  </a:cubicBezTo>
                  <a:cubicBezTo>
                    <a:pt x="1192207" y="196113"/>
                    <a:pt x="1170750" y="205000"/>
                    <a:pt x="1148377" y="205000"/>
                  </a:cubicBezTo>
                  <a:lnTo>
                    <a:pt x="84357" y="205000"/>
                  </a:lnTo>
                  <a:cubicBezTo>
                    <a:pt x="37768" y="205000"/>
                    <a:pt x="0" y="167232"/>
                    <a:pt x="0" y="120643"/>
                  </a:cubicBezTo>
                  <a:lnTo>
                    <a:pt x="0" y="84357"/>
                  </a:lnTo>
                  <a:cubicBezTo>
                    <a:pt x="0" y="37768"/>
                    <a:pt x="37768" y="0"/>
                    <a:pt x="84357" y="0"/>
                  </a:cubicBezTo>
                  <a:close/>
                </a:path>
              </a:pathLst>
            </a:custGeom>
            <a:solidFill>
              <a:srgbClr val="FFCB77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9050"/>
              <a:ext cx="1232735" cy="185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 rot="-10800000">
            <a:off x="13904606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2" name="Freeform 12"/>
          <p:cNvSpPr/>
          <p:nvPr/>
        </p:nvSpPr>
        <p:spPr>
          <a:xfrm rot="-5400000">
            <a:off x="14988415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3" name="Freeform 13"/>
          <p:cNvSpPr/>
          <p:nvPr/>
        </p:nvSpPr>
        <p:spPr>
          <a:xfrm rot="-10800000">
            <a:off x="14988415" y="106917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4" name="Freeform 14"/>
          <p:cNvSpPr/>
          <p:nvPr/>
        </p:nvSpPr>
        <p:spPr>
          <a:xfrm rot="-10800000">
            <a:off x="17226356" y="2857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5" name="Freeform 15"/>
          <p:cNvSpPr/>
          <p:nvPr/>
        </p:nvSpPr>
        <p:spPr>
          <a:xfrm>
            <a:off x="17226356" y="-105523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6" name="Freeform 16"/>
          <p:cNvSpPr/>
          <p:nvPr/>
        </p:nvSpPr>
        <p:spPr>
          <a:xfrm>
            <a:off x="16142547" y="111238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7" name="Freeform 17"/>
          <p:cNvSpPr/>
          <p:nvPr/>
        </p:nvSpPr>
        <p:spPr>
          <a:xfrm>
            <a:off x="17226356" y="111238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8" name="Freeform 18"/>
          <p:cNvSpPr/>
          <p:nvPr/>
        </p:nvSpPr>
        <p:spPr>
          <a:xfrm rot="5400000">
            <a:off x="13904606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19" name="Group 19"/>
          <p:cNvGrpSpPr/>
          <p:nvPr/>
        </p:nvGrpSpPr>
        <p:grpSpPr>
          <a:xfrm>
            <a:off x="10749491" y="6076402"/>
            <a:ext cx="4654759" cy="795014"/>
            <a:chOff x="0" y="0"/>
            <a:chExt cx="1528176" cy="261006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528176" cy="261006"/>
            </a:xfrm>
            <a:custGeom>
              <a:avLst/>
              <a:gdLst/>
              <a:ahLst/>
              <a:cxnLst/>
              <a:rect l="l" t="t" r="r" b="b"/>
              <a:pathLst>
                <a:path w="1528176" h="261006">
                  <a:moveTo>
                    <a:pt x="84825" y="0"/>
                  </a:moveTo>
                  <a:lnTo>
                    <a:pt x="1443352" y="0"/>
                  </a:lnTo>
                  <a:cubicBezTo>
                    <a:pt x="1490199" y="0"/>
                    <a:pt x="1528176" y="37977"/>
                    <a:pt x="1528176" y="84825"/>
                  </a:cubicBezTo>
                  <a:lnTo>
                    <a:pt x="1528176" y="176182"/>
                  </a:lnTo>
                  <a:cubicBezTo>
                    <a:pt x="1528176" y="223029"/>
                    <a:pt x="1490199" y="261006"/>
                    <a:pt x="1443352" y="261006"/>
                  </a:cubicBezTo>
                  <a:lnTo>
                    <a:pt x="84825" y="261006"/>
                  </a:lnTo>
                  <a:cubicBezTo>
                    <a:pt x="37977" y="261006"/>
                    <a:pt x="0" y="223029"/>
                    <a:pt x="0" y="176182"/>
                  </a:cubicBezTo>
                  <a:lnTo>
                    <a:pt x="0" y="84825"/>
                  </a:lnTo>
                  <a:cubicBezTo>
                    <a:pt x="0" y="37977"/>
                    <a:pt x="37977" y="0"/>
                    <a:pt x="84825" y="0"/>
                  </a:cubicBezTo>
                  <a:close/>
                </a:path>
              </a:pathLst>
            </a:custGeom>
            <a:solidFill>
              <a:srgbClr val="227C9D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19050"/>
              <a:ext cx="1528176" cy="2419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>
            <a:off x="9144000" y="2843942"/>
            <a:ext cx="4954325" cy="2848570"/>
          </a:xfrm>
          <a:custGeom>
            <a:avLst/>
            <a:gdLst/>
            <a:ahLst/>
            <a:cxnLst/>
            <a:rect l="l" t="t" r="r" b="b"/>
            <a:pathLst>
              <a:path w="4954325" h="2848570">
                <a:moveTo>
                  <a:pt x="0" y="0"/>
                </a:moveTo>
                <a:lnTo>
                  <a:pt x="4954325" y="0"/>
                </a:lnTo>
                <a:lnTo>
                  <a:pt x="4954325" y="2848570"/>
                </a:lnTo>
                <a:lnTo>
                  <a:pt x="0" y="284857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t="-101983"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3" name="Freeform 23"/>
          <p:cNvSpPr/>
          <p:nvPr/>
        </p:nvSpPr>
        <p:spPr>
          <a:xfrm>
            <a:off x="2000193" y="2852418"/>
            <a:ext cx="4615237" cy="2630445"/>
          </a:xfrm>
          <a:custGeom>
            <a:avLst/>
            <a:gdLst/>
            <a:ahLst/>
            <a:cxnLst/>
            <a:rect l="l" t="t" r="r" b="b"/>
            <a:pathLst>
              <a:path w="4615237" h="2630445">
                <a:moveTo>
                  <a:pt x="0" y="0"/>
                </a:moveTo>
                <a:lnTo>
                  <a:pt x="4615237" y="0"/>
                </a:lnTo>
                <a:lnTo>
                  <a:pt x="4615237" y="2630445"/>
                </a:lnTo>
                <a:lnTo>
                  <a:pt x="0" y="263044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t="-105898"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4" name="Freeform 24"/>
          <p:cNvSpPr/>
          <p:nvPr/>
        </p:nvSpPr>
        <p:spPr>
          <a:xfrm>
            <a:off x="3860429" y="6823669"/>
            <a:ext cx="4657857" cy="2725886"/>
          </a:xfrm>
          <a:custGeom>
            <a:avLst/>
            <a:gdLst/>
            <a:ahLst/>
            <a:cxnLst/>
            <a:rect l="l" t="t" r="r" b="b"/>
            <a:pathLst>
              <a:path w="4657857" h="2725886">
                <a:moveTo>
                  <a:pt x="0" y="0"/>
                </a:moveTo>
                <a:lnTo>
                  <a:pt x="4657857" y="0"/>
                </a:lnTo>
                <a:lnTo>
                  <a:pt x="4657857" y="2725886"/>
                </a:lnTo>
                <a:lnTo>
                  <a:pt x="0" y="272588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t="-105999" r="-1694"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5" name="Freeform 25"/>
          <p:cNvSpPr/>
          <p:nvPr/>
        </p:nvSpPr>
        <p:spPr>
          <a:xfrm>
            <a:off x="11799433" y="6890466"/>
            <a:ext cx="4481445" cy="2592292"/>
          </a:xfrm>
          <a:custGeom>
            <a:avLst/>
            <a:gdLst/>
            <a:ahLst/>
            <a:cxnLst/>
            <a:rect l="l" t="t" r="r" b="b"/>
            <a:pathLst>
              <a:path w="4481445" h="2592292">
                <a:moveTo>
                  <a:pt x="0" y="0"/>
                </a:moveTo>
                <a:lnTo>
                  <a:pt x="4481445" y="0"/>
                </a:lnTo>
                <a:lnTo>
                  <a:pt x="4481445" y="2592292"/>
                </a:lnTo>
                <a:lnTo>
                  <a:pt x="0" y="2592292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t="-105882" r="-580"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6" name="TextBox 26"/>
          <p:cNvSpPr txBox="1"/>
          <p:nvPr/>
        </p:nvSpPr>
        <p:spPr>
          <a:xfrm>
            <a:off x="877449" y="639879"/>
            <a:ext cx="9121365" cy="705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44"/>
              </a:lnSpc>
            </a:pPr>
            <a:r>
              <a:rPr lang="en-US" sz="5600" dirty="0">
                <a:solidFill>
                  <a:srgbClr val="227C9D"/>
                </a:solidFill>
                <a:latin typeface="Impact" panose="020B0806030902050204" pitchFamily="34" charset="0"/>
              </a:rPr>
              <a:t>GRAFOVI AKCELERACIJA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7932932" y="2208284"/>
            <a:ext cx="5311909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800" dirty="0">
                <a:solidFill>
                  <a:srgbClr val="FFFFFF"/>
                </a:solidFill>
                <a:latin typeface="Impact" panose="020B0806030902050204" pitchFamily="34" charset="0"/>
              </a:rPr>
              <a:t>PODKRITIČNO PRIGUŠENI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877449" y="2233464"/>
            <a:ext cx="5311909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800" dirty="0">
                <a:solidFill>
                  <a:srgbClr val="FFFFFF"/>
                </a:solidFill>
                <a:latin typeface="Impact" panose="020B0806030902050204" pitchFamily="34" charset="0"/>
              </a:rPr>
              <a:t>BEZ PRIGUŠENJA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2938549" y="6141154"/>
            <a:ext cx="5311909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800" dirty="0">
                <a:solidFill>
                  <a:srgbClr val="FFFFFF"/>
                </a:solidFill>
                <a:latin typeface="Impact" panose="020B0806030902050204" pitchFamily="34" charset="0"/>
              </a:rPr>
              <a:t>KRITIČNO PRIGUŠENI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0978726" y="6271661"/>
            <a:ext cx="4644561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68"/>
              </a:lnSpc>
            </a:pPr>
            <a:r>
              <a:rPr lang="en-US" sz="2668" dirty="0">
                <a:solidFill>
                  <a:srgbClr val="FFFFFF"/>
                </a:solidFill>
                <a:latin typeface="Impact" panose="020B0806030902050204" pitchFamily="34" charset="0"/>
              </a:rPr>
              <a:t>NADKRITIČNO PRIGUŠENI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4923503" y="4902682"/>
            <a:ext cx="1198289" cy="630733"/>
          </a:xfrm>
          <a:prstGeom prst="line">
            <a:avLst/>
          </a:prstGeom>
          <a:ln w="38100" cap="flat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3" name="AutoShape 3"/>
          <p:cNvSpPr/>
          <p:nvPr/>
        </p:nvSpPr>
        <p:spPr>
          <a:xfrm flipV="1">
            <a:off x="10086868" y="4902682"/>
            <a:ext cx="1116890" cy="965328"/>
          </a:xfrm>
          <a:prstGeom prst="line">
            <a:avLst/>
          </a:prstGeom>
          <a:ln w="38100" cap="flat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4" name="AutoShape 4"/>
          <p:cNvSpPr/>
          <p:nvPr/>
        </p:nvSpPr>
        <p:spPr>
          <a:xfrm flipH="1" flipV="1">
            <a:off x="7546200" y="4902682"/>
            <a:ext cx="1116262" cy="965328"/>
          </a:xfrm>
          <a:prstGeom prst="line">
            <a:avLst/>
          </a:prstGeom>
          <a:ln w="38100" cap="flat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5" name="AutoShape 5"/>
          <p:cNvSpPr/>
          <p:nvPr/>
        </p:nvSpPr>
        <p:spPr>
          <a:xfrm flipH="1" flipV="1">
            <a:off x="12628166" y="4902682"/>
            <a:ext cx="1097212" cy="962528"/>
          </a:xfrm>
          <a:prstGeom prst="line">
            <a:avLst/>
          </a:prstGeom>
          <a:ln w="38100" cap="flat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grpSp>
        <p:nvGrpSpPr>
          <p:cNvPr id="6" name="Group 6"/>
          <p:cNvGrpSpPr/>
          <p:nvPr/>
        </p:nvGrpSpPr>
        <p:grpSpPr>
          <a:xfrm>
            <a:off x="3580942" y="5153006"/>
            <a:ext cx="1424407" cy="1424407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8CFAE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6121792" y="4190478"/>
            <a:ext cx="1424407" cy="1424407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6D73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8662461" y="5155806"/>
            <a:ext cx="1424407" cy="1424407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B77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1203758" y="4190478"/>
            <a:ext cx="1424407" cy="1424407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27C9D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3725377" y="5153006"/>
            <a:ext cx="1424407" cy="1424407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8CFAE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 rot="2700000">
            <a:off x="-2396474" y="-2921783"/>
            <a:ext cx="7415398" cy="3565095"/>
            <a:chOff x="0" y="0"/>
            <a:chExt cx="660400" cy="3175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4" name="AutoShape 24"/>
          <p:cNvSpPr/>
          <p:nvPr/>
        </p:nvSpPr>
        <p:spPr>
          <a:xfrm>
            <a:off x="-2859087" y="-2102233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25" name="AutoShape 25"/>
          <p:cNvSpPr/>
          <p:nvPr/>
        </p:nvSpPr>
        <p:spPr>
          <a:xfrm>
            <a:off x="-3073034" y="-1789557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26" name="AutoShape 26"/>
          <p:cNvSpPr/>
          <p:nvPr/>
        </p:nvSpPr>
        <p:spPr>
          <a:xfrm>
            <a:off x="-3252636" y="-1431087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27" name="AutoShape 27"/>
          <p:cNvSpPr/>
          <p:nvPr/>
        </p:nvSpPr>
        <p:spPr>
          <a:xfrm>
            <a:off x="-3379290" y="-1044819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28" name="AutoShape 28"/>
          <p:cNvSpPr/>
          <p:nvPr/>
        </p:nvSpPr>
        <p:spPr>
          <a:xfrm>
            <a:off x="-3523144" y="-605142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29" name="AutoShape 29"/>
          <p:cNvSpPr/>
          <p:nvPr/>
        </p:nvSpPr>
        <p:spPr>
          <a:xfrm>
            <a:off x="-3643964" y="-161419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30" name="TextBox 30"/>
          <p:cNvSpPr txBox="1"/>
          <p:nvPr/>
        </p:nvSpPr>
        <p:spPr>
          <a:xfrm>
            <a:off x="5343984" y="1028700"/>
            <a:ext cx="8042758" cy="705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44"/>
              </a:lnSpc>
            </a:pPr>
            <a:r>
              <a:rPr lang="en-US" sz="5600" dirty="0">
                <a:solidFill>
                  <a:srgbClr val="227C9D"/>
                </a:solidFill>
                <a:latin typeface="Impact" panose="020B0806030902050204" pitchFamily="34" charset="0"/>
              </a:rPr>
              <a:t>REALIZACIJA MODELA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3271984" y="6810897"/>
            <a:ext cx="2042322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spc="67" dirty="0" err="1">
                <a:solidFill>
                  <a:srgbClr val="545454"/>
                </a:solidFill>
                <a:latin typeface="DM Sans Bold"/>
              </a:rPr>
              <a:t>Predznanje</a:t>
            </a:r>
            <a:endParaRPr lang="en-US" sz="2100" spc="67" dirty="0">
              <a:solidFill>
                <a:srgbClr val="545454"/>
              </a:solidFill>
              <a:latin typeface="DM Sans Bold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3580942" y="5550567"/>
            <a:ext cx="1424407" cy="524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2799" spc="338">
                <a:solidFill>
                  <a:srgbClr val="FFFFFF"/>
                </a:solidFill>
                <a:latin typeface="DM Sans Bold"/>
              </a:rPr>
              <a:t>1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2532703" y="7262382"/>
            <a:ext cx="3520886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19"/>
              </a:lnSpc>
            </a:pPr>
            <a:r>
              <a:rPr lang="en-US" sz="1599" dirty="0" err="1">
                <a:solidFill>
                  <a:srgbClr val="545454"/>
                </a:solidFill>
                <a:latin typeface="DM Sans"/>
              </a:rPr>
              <a:t>razumijevanje</a:t>
            </a:r>
            <a:r>
              <a:rPr lang="en-US" sz="1599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1599" dirty="0" err="1">
                <a:solidFill>
                  <a:srgbClr val="545454"/>
                </a:solidFill>
                <a:latin typeface="DM Sans"/>
              </a:rPr>
              <a:t>samog</a:t>
            </a:r>
            <a:r>
              <a:rPr lang="en-US" sz="1599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1599" dirty="0" err="1">
                <a:solidFill>
                  <a:srgbClr val="545454"/>
                </a:solidFill>
                <a:latin typeface="DM Sans"/>
              </a:rPr>
              <a:t>modela</a:t>
            </a:r>
            <a:r>
              <a:rPr lang="en-US" sz="1599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1599" dirty="0" err="1">
                <a:solidFill>
                  <a:srgbClr val="545454"/>
                </a:solidFill>
                <a:latin typeface="DM Sans"/>
              </a:rPr>
              <a:t>i</a:t>
            </a:r>
            <a:r>
              <a:rPr lang="en-US" sz="1599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1599" dirty="0" err="1">
                <a:solidFill>
                  <a:srgbClr val="545454"/>
                </a:solidFill>
                <a:latin typeface="DM Sans"/>
              </a:rPr>
              <a:t>uočavanje</a:t>
            </a:r>
            <a:r>
              <a:rPr lang="en-US" sz="1599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1599" dirty="0" err="1">
                <a:solidFill>
                  <a:srgbClr val="545454"/>
                </a:solidFill>
                <a:latin typeface="DM Sans"/>
              </a:rPr>
              <a:t>ovisnosti</a:t>
            </a:r>
            <a:r>
              <a:rPr lang="en-US" sz="1599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1599" dirty="0" err="1">
                <a:solidFill>
                  <a:srgbClr val="545454"/>
                </a:solidFill>
                <a:latin typeface="DM Sans"/>
              </a:rPr>
              <a:t>između</a:t>
            </a:r>
            <a:r>
              <a:rPr lang="en-US" sz="1599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1599" dirty="0" err="1">
                <a:solidFill>
                  <a:srgbClr val="545454"/>
                </a:solidFill>
                <a:latin typeface="DM Sans"/>
              </a:rPr>
              <a:t>parametara</a:t>
            </a:r>
            <a:endParaRPr lang="en-US" sz="1599" dirty="0">
              <a:solidFill>
                <a:srgbClr val="545454"/>
              </a:solidFill>
              <a:latin typeface="DM Sans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6130665" y="4588039"/>
            <a:ext cx="1424407" cy="524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2799" spc="338">
                <a:solidFill>
                  <a:srgbClr val="FFFFFF"/>
                </a:solidFill>
                <a:latin typeface="DM Sans Bold"/>
              </a:rPr>
              <a:t>2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8650004" y="5564888"/>
            <a:ext cx="1424407" cy="524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2799" spc="338" dirty="0">
                <a:solidFill>
                  <a:srgbClr val="FFFFFF"/>
                </a:solidFill>
                <a:latin typeface="DM Sans Bold"/>
              </a:rPr>
              <a:t>3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1216215" y="4573719"/>
            <a:ext cx="1424407" cy="524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2799" spc="338" dirty="0">
                <a:solidFill>
                  <a:srgbClr val="FFFFFF"/>
                </a:solidFill>
                <a:latin typeface="DM Sans Bold"/>
              </a:rPr>
              <a:t>4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3737940" y="5550567"/>
            <a:ext cx="1424407" cy="524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2799" spc="338">
                <a:solidFill>
                  <a:srgbClr val="FFFFFF"/>
                </a:solidFill>
                <a:latin typeface="DM Sans Bold"/>
              </a:rPr>
              <a:t>5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5821708" y="2253093"/>
            <a:ext cx="2351875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spc="67">
                <a:solidFill>
                  <a:srgbClr val="545454"/>
                </a:solidFill>
                <a:latin typeface="DM Sans Bold"/>
              </a:rPr>
              <a:t>Sistematizacija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5082426" y="2704578"/>
            <a:ext cx="3520886" cy="247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19"/>
              </a:lnSpc>
            </a:pPr>
            <a:r>
              <a:rPr lang="en-US" sz="1599">
                <a:solidFill>
                  <a:srgbClr val="545454"/>
                </a:solidFill>
                <a:latin typeface="DM Sans"/>
              </a:rPr>
              <a:t>određivanje glavnih dijelova koda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8353504" y="6810897"/>
            <a:ext cx="2042322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spc="67">
                <a:solidFill>
                  <a:srgbClr val="545454"/>
                </a:solidFill>
                <a:latin typeface="DM Sans Bold"/>
              </a:rPr>
              <a:t>Pisanje koda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0907258" y="2253093"/>
            <a:ext cx="2042322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spc="67">
                <a:solidFill>
                  <a:srgbClr val="545454"/>
                </a:solidFill>
                <a:latin typeface="DM Sans Bold"/>
              </a:rPr>
              <a:t>Nadogradnja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10167976" y="2704578"/>
            <a:ext cx="3520886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19"/>
              </a:lnSpc>
            </a:pPr>
            <a:r>
              <a:rPr lang="en-US" sz="1599">
                <a:solidFill>
                  <a:srgbClr val="545454"/>
                </a:solidFill>
                <a:latin typeface="DM Sans"/>
              </a:rPr>
              <a:t>dorađivanje koda, omogućavanje korisniknu da mijenja određene parametre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13416420" y="6810897"/>
            <a:ext cx="2042322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spc="67">
                <a:solidFill>
                  <a:srgbClr val="545454"/>
                </a:solidFill>
                <a:latin typeface="DM Sans Bold"/>
              </a:rPr>
              <a:t>Provjera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12677138" y="7262382"/>
            <a:ext cx="3520886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19"/>
              </a:lnSpc>
            </a:pPr>
            <a:r>
              <a:rPr lang="en-US" sz="1599">
                <a:solidFill>
                  <a:srgbClr val="545454"/>
                </a:solidFill>
                <a:latin typeface="DM Sans"/>
              </a:rPr>
              <a:t>preispitivanje ispravnosti prikaza i popravljanje pogrešaka</a:t>
            </a:r>
          </a:p>
        </p:txBody>
      </p:sp>
      <p:sp>
        <p:nvSpPr>
          <p:cNvPr id="45" name="Freeform 45"/>
          <p:cNvSpPr/>
          <p:nvPr/>
        </p:nvSpPr>
        <p:spPr>
          <a:xfrm>
            <a:off x="17204191" y="70377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6" name="Freeform 46"/>
          <p:cNvSpPr/>
          <p:nvPr/>
        </p:nvSpPr>
        <p:spPr>
          <a:xfrm>
            <a:off x="17204191" y="81216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7" name="Freeform 47"/>
          <p:cNvSpPr/>
          <p:nvPr/>
        </p:nvSpPr>
        <p:spPr>
          <a:xfrm rot="5400000" flipH="1" flipV="1">
            <a:off x="17204191" y="92054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8" name="Freeform 48"/>
          <p:cNvSpPr/>
          <p:nvPr/>
        </p:nvSpPr>
        <p:spPr>
          <a:xfrm>
            <a:off x="16120382" y="59539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9" name="Freeform 49"/>
          <p:cNvSpPr/>
          <p:nvPr/>
        </p:nvSpPr>
        <p:spPr>
          <a:xfrm>
            <a:off x="16120382" y="70377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0" name="Freeform 50"/>
          <p:cNvSpPr/>
          <p:nvPr/>
        </p:nvSpPr>
        <p:spPr>
          <a:xfrm rot="5400000">
            <a:off x="15036573" y="81216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1" name="Freeform 51"/>
          <p:cNvSpPr/>
          <p:nvPr/>
        </p:nvSpPr>
        <p:spPr>
          <a:xfrm rot="-10800000">
            <a:off x="16120382" y="92054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2" name="Freeform 52"/>
          <p:cNvSpPr/>
          <p:nvPr/>
        </p:nvSpPr>
        <p:spPr>
          <a:xfrm rot="-10800000" flipH="1" flipV="1">
            <a:off x="15036573" y="92054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248</Words>
  <Application>Microsoft Office PowerPoint</Application>
  <PresentationFormat>Prilagođeno</PresentationFormat>
  <Paragraphs>70</Paragraphs>
  <Slides>12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10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12</vt:i4>
      </vt:variant>
    </vt:vector>
  </HeadingPairs>
  <TitlesOfParts>
    <vt:vector size="23" baseType="lpstr">
      <vt:lpstr>Cambria Italics</vt:lpstr>
      <vt:lpstr>Calibri</vt:lpstr>
      <vt:lpstr>Open Sans Bold</vt:lpstr>
      <vt:lpstr>Impact</vt:lpstr>
      <vt:lpstr>DM Sans Bold</vt:lpstr>
      <vt:lpstr>DM Sans</vt:lpstr>
      <vt:lpstr>Kollektif Bold</vt:lpstr>
      <vt:lpstr>Arial</vt:lpstr>
      <vt:lpstr>LilyUPC</vt:lpstr>
      <vt:lpstr>Open Sans</vt:lpstr>
      <vt:lpstr>Office Theme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harmonički oscilator s prigušenjem</dc:title>
  <cp:lastModifiedBy>Marija Šporčić</cp:lastModifiedBy>
  <cp:revision>4</cp:revision>
  <dcterms:created xsi:type="dcterms:W3CDTF">2006-08-16T00:00:00Z</dcterms:created>
  <dcterms:modified xsi:type="dcterms:W3CDTF">2024-04-14T09:52:24Z</dcterms:modified>
  <dc:identifier>DAGBjVIJqNs</dc:identifier>
</cp:coreProperties>
</file>