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71100" cy="7556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629892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419640" y="6168240"/>
            <a:ext cx="629892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47400" y="616824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19640" y="616824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549400" y="504036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678800" y="504036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678800" y="616824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549400" y="616824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419640" y="616824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419640" y="5040360"/>
            <a:ext cx="62989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6298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700360" y="2700360"/>
            <a:ext cx="467784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419640" y="616824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19640" y="5040360"/>
            <a:ext cx="62989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47400" y="616824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419640" y="6168240"/>
            <a:ext cx="629892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629892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419640" y="6168240"/>
            <a:ext cx="629892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47400" y="616824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419640" y="616824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549400" y="504036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678800" y="504036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7678800" y="616824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5549400" y="616824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3419640" y="616824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419640" y="5040360"/>
            <a:ext cx="62989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6298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6298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700360" y="2700360"/>
            <a:ext cx="467784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419640" y="616824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47400" y="616824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419640" y="6168240"/>
            <a:ext cx="629892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629892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19640" y="6168240"/>
            <a:ext cx="629892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47400" y="616824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419640" y="616824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549400" y="504036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678800" y="504036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7678800" y="616824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5549400" y="616824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3419640" y="6168240"/>
            <a:ext cx="20278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360" y="2700360"/>
            <a:ext cx="467784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19640" y="616824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647400" y="616824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1964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647400" y="5040360"/>
            <a:ext cx="307368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419640" y="6168240"/>
            <a:ext cx="6298920" cy="102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199280"/>
            <a:ext cx="10080360" cy="36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10080360" cy="161892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9269280" y="6894360"/>
            <a:ext cx="539280" cy="53928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008036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55280" y="2347560"/>
            <a:ext cx="8560080" cy="161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1510560" y="4281840"/>
            <a:ext cx="7049520" cy="1930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9406440" y="7023960"/>
            <a:ext cx="266760" cy="279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BE6793F-51AE-4DEF-BC02-8E9BDA1EF2E7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7199280"/>
            <a:ext cx="10080360" cy="36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0" y="0"/>
            <a:ext cx="10080360" cy="161892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9269280" y="6894360"/>
            <a:ext cx="539280" cy="53928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360360" y="301680"/>
            <a:ext cx="9357840" cy="9568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60360" y="1979640"/>
            <a:ext cx="9357840" cy="5038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9406440" y="7023960"/>
            <a:ext cx="266760" cy="279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C833B92-A027-426A-9AEA-75AC2D76DB54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 hidden="1"/>
          <p:cNvSpPr/>
          <p:nvPr/>
        </p:nvSpPr>
        <p:spPr>
          <a:xfrm>
            <a:off x="0" y="7199280"/>
            <a:ext cx="10080360" cy="36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 hidden="1"/>
          <p:cNvSpPr/>
          <p:nvPr/>
        </p:nvSpPr>
        <p:spPr>
          <a:xfrm>
            <a:off x="0" y="0"/>
            <a:ext cx="10080360" cy="161892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 hidden="1"/>
          <p:cNvSpPr/>
          <p:nvPr/>
        </p:nvSpPr>
        <p:spPr>
          <a:xfrm>
            <a:off x="9269280" y="6894360"/>
            <a:ext cx="539280" cy="53928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2519280" y="2519280"/>
            <a:ext cx="5040000" cy="413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13156"/>
                </a:lnTo>
                <a:lnTo>
                  <a:pt x="3600" y="13156"/>
                </a:lnTo>
                <a:lnTo>
                  <a:pt x="1568" y="21600"/>
                </a:lnTo>
                <a:lnTo>
                  <a:pt x="9000" y="13156"/>
                </a:lnTo>
                <a:lnTo>
                  <a:pt x="21600" y="13156"/>
                </a:lnTo>
                <a:lnTo>
                  <a:pt x="21600" y="0"/>
                </a:lnTo>
                <a:lnTo>
                  <a:pt x="3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5"/>
          <p:cNvSpPr>
            <a:spLocks noGrp="1"/>
          </p:cNvSpPr>
          <p:nvPr>
            <p:ph type="title"/>
          </p:nvPr>
        </p:nvSpPr>
        <p:spPr>
          <a:xfrm>
            <a:off x="2700360" y="2700360"/>
            <a:ext cx="4677840" cy="2158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419640" y="5040360"/>
            <a:ext cx="6298920" cy="2158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sldNum"/>
          </p:nvPr>
        </p:nvSpPr>
        <p:spPr>
          <a:xfrm>
            <a:off x="9406440" y="7023960"/>
            <a:ext cx="266760" cy="279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DDE37EA-4A63-4B58-852F-C0C1D0D83A92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nifi.apache.org/" TargetMode="External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kafka.apache.org/" TargetMode="External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spark.apache.org/streaming/" TargetMode="External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hadoop.apache.org/" TargetMode="External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360" y="3780000"/>
            <a:ext cx="9359640" cy="95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Data Challenge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360" y="5219640"/>
            <a:ext cx="9359640" cy="197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Marije Filius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25-05-2018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9406440" y="7023960"/>
            <a:ext cx="266760" cy="27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fld id="{F25DA8BD-3493-469A-B5DB-46EDF813FCF4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700360" y="2700360"/>
            <a:ext cx="4679640" cy="21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3600" spc="-1" strike="noStrike">
                <a:solidFill>
                  <a:srgbClr val="2c3e50"/>
                </a:solidFill>
                <a:latin typeface="Source Sans Pro Black"/>
                <a:ea typeface="Source Sans Pro Black"/>
              </a:rPr>
              <a:t>Thanks for the opportunity!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9470160" y="7023960"/>
            <a:ext cx="139320" cy="27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fld id="{F251A5BF-5B2C-4D10-B502-BA02B31FCCA3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360" y="301680"/>
            <a:ext cx="9359640" cy="95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Overview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360360" y="1979640"/>
            <a:ext cx="935964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1640" indent="-323640">
              <a:lnSpc>
                <a:spcPct val="93000"/>
              </a:lnSpc>
              <a:spcBef>
                <a:spcPts val="1400"/>
              </a:spcBef>
              <a:buClr>
                <a:srgbClr val="2c3e50"/>
              </a:buClr>
              <a:buFont typeface="Wingdings" charset="2"/>
              <a:buChar char="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Challenge</a:t>
            </a:r>
            <a:endParaRPr b="0" lang="en-US" sz="3200" spc="-1" strike="noStrike">
              <a:latin typeface="Arial"/>
            </a:endParaRPr>
          </a:p>
          <a:p>
            <a:pPr marL="431640" indent="-323640">
              <a:lnSpc>
                <a:spcPct val="93000"/>
              </a:lnSpc>
              <a:spcBef>
                <a:spcPts val="1400"/>
              </a:spcBef>
              <a:buClr>
                <a:srgbClr val="2c3e50"/>
              </a:buClr>
              <a:buFont typeface="Wingdings" charset="2"/>
              <a:buChar char="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Overview of the solution</a:t>
            </a:r>
            <a:endParaRPr b="0" lang="en-US" sz="3200" spc="-1" strike="noStrike">
              <a:latin typeface="Arial"/>
            </a:endParaRPr>
          </a:p>
          <a:p>
            <a:pPr marL="431640" indent="-323640">
              <a:lnSpc>
                <a:spcPct val="93000"/>
              </a:lnSpc>
              <a:spcBef>
                <a:spcPts val="1400"/>
              </a:spcBef>
              <a:buClr>
                <a:srgbClr val="2c3e50"/>
              </a:buClr>
              <a:buFont typeface="Wingdings" charset="2"/>
              <a:buChar char="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Next actions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9470160" y="7023960"/>
            <a:ext cx="139320" cy="27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fld id="{A943AC55-101C-40AF-8254-3E4D76038B8B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0360" y="301680"/>
            <a:ext cx="9359640" cy="95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Challenge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60360" y="1979640"/>
            <a:ext cx="935964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Make a docker container setup with: </a:t>
            </a:r>
            <a:endParaRPr b="0" lang="en-US" sz="3200" spc="-1" strike="noStrike">
              <a:latin typeface="Arial"/>
            </a:endParaRPr>
          </a:p>
          <a:p>
            <a:pPr lvl="1" marL="863640" indent="-323640">
              <a:lnSpc>
                <a:spcPct val="93000"/>
              </a:lnSpc>
              <a:spcBef>
                <a:spcPts val="1100"/>
              </a:spcBef>
              <a:buClr>
                <a:srgbClr val="2c3e50"/>
              </a:buClr>
              <a:buFont typeface="Noto Sans Symbols"/>
              <a:buChar char="−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Kafka as a pub/sub system;</a:t>
            </a:r>
            <a:endParaRPr b="0" lang="en-US" sz="2800" spc="-1" strike="noStrike">
              <a:latin typeface="Arial"/>
            </a:endParaRPr>
          </a:p>
          <a:p>
            <a:pPr lvl="1" marL="863640" indent="-323640">
              <a:lnSpc>
                <a:spcPct val="93000"/>
              </a:lnSpc>
              <a:spcBef>
                <a:spcPts val="1100"/>
              </a:spcBef>
              <a:buClr>
                <a:srgbClr val="2c3e50"/>
              </a:buClr>
              <a:buFont typeface="Noto Sans Symbols"/>
              <a:buChar char="−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the ability to load ‘some data’;</a:t>
            </a:r>
            <a:endParaRPr b="0" lang="en-US" sz="2800" spc="-1" strike="noStrike">
              <a:latin typeface="Arial"/>
            </a:endParaRPr>
          </a:p>
          <a:p>
            <a:pPr lvl="1" marL="863640" indent="-323640">
              <a:lnSpc>
                <a:spcPct val="93000"/>
              </a:lnSpc>
              <a:spcBef>
                <a:spcPts val="1100"/>
              </a:spcBef>
              <a:buClr>
                <a:srgbClr val="2c3e50"/>
              </a:buClr>
              <a:buFont typeface="Noto Sans Symbols"/>
              <a:buChar char="−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the ability to consume and transform that data; and</a:t>
            </a:r>
            <a:endParaRPr b="0" lang="en-US" sz="2800" spc="-1" strike="noStrike">
              <a:latin typeface="Arial"/>
            </a:endParaRPr>
          </a:p>
          <a:p>
            <a:pPr lvl="1" marL="863640" indent="-323640">
              <a:lnSpc>
                <a:spcPct val="93000"/>
              </a:lnSpc>
              <a:spcBef>
                <a:spcPts val="1100"/>
              </a:spcBef>
              <a:buClr>
                <a:srgbClr val="2c3e50"/>
              </a:buClr>
              <a:buFont typeface="Noto Sans Symbols"/>
              <a:buChar char="−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the ability to write the result in a database.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9470160" y="7023960"/>
            <a:ext cx="139320" cy="27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fld id="{377E23F0-42D0-4792-97FC-35FB638546AE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360" y="301680"/>
            <a:ext cx="9359640" cy="95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Overview of the solution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Shape 52" descr=""/>
          <p:cNvPicPr/>
          <p:nvPr/>
        </p:nvPicPr>
        <p:blipFill>
          <a:blip r:embed="rId1"/>
          <a:srcRect l="0" t="0" r="1320" b="1591"/>
          <a:stretch/>
        </p:blipFill>
        <p:spPr>
          <a:xfrm>
            <a:off x="1106640" y="1703520"/>
            <a:ext cx="7489440" cy="533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9470160" y="7023960"/>
            <a:ext cx="139320" cy="27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fld id="{DC514701-A285-41F7-AA3E-3165745E964B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60360" y="301680"/>
            <a:ext cx="9359640" cy="95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Apache NiFi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60360" y="1979640"/>
            <a:ext cx="935964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b="1" lang="en-US" sz="259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“</a:t>
            </a:r>
            <a:r>
              <a:rPr b="1" i="1" lang="en-US" sz="259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An easy to use, powerful, and reliable system to process and distribute data.</a:t>
            </a:r>
            <a:r>
              <a:rPr b="1" lang="en-US" sz="259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” (</a:t>
            </a:r>
            <a:r>
              <a:rPr b="1" lang="en-US" sz="2590" spc="-1" strike="noStrike" u="sng">
                <a:solidFill>
                  <a:srgbClr val="0000ff"/>
                </a:solidFill>
                <a:uFillTx/>
                <a:latin typeface="Source Sans Pro SemiBold"/>
                <a:ea typeface="Source Sans Pro SemiBold"/>
                <a:hlinkClick r:id="rId1"/>
              </a:rPr>
              <a:t>https://nifi.apache.org/</a:t>
            </a:r>
            <a:r>
              <a:rPr b="1" lang="en-US" sz="259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)</a:t>
            </a:r>
            <a:endParaRPr b="0" lang="en-US" sz="259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100"/>
              </a:spcBef>
            </a:pPr>
            <a:endParaRPr b="0" lang="en-US" sz="259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100"/>
              </a:spcBef>
            </a:pPr>
            <a:r>
              <a:rPr b="1" lang="en-US" sz="259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Goal: Get all Twitter-Feeds and publish them on Kafka</a:t>
            </a:r>
            <a:endParaRPr b="0" lang="en-US" sz="259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100"/>
              </a:spcBef>
            </a:pPr>
            <a:endParaRPr b="0" lang="en-US" sz="259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100"/>
              </a:spcBef>
            </a:pPr>
            <a:r>
              <a:rPr b="1" lang="en-US" sz="259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Alternatives: </a:t>
            </a:r>
            <a:endParaRPr b="0" lang="en-US" sz="2590" spc="-1" strike="noStrike">
              <a:latin typeface="Arial"/>
            </a:endParaRPr>
          </a:p>
          <a:p>
            <a:pPr lvl="1" marL="699480" indent="-262080">
              <a:lnSpc>
                <a:spcPct val="93000"/>
              </a:lnSpc>
              <a:spcBef>
                <a:spcPts val="799"/>
              </a:spcBef>
              <a:buClr>
                <a:srgbClr val="2c3e50"/>
              </a:buClr>
              <a:buFont typeface="Noto Sans Symbols"/>
              <a:buChar char="−"/>
            </a:pPr>
            <a:r>
              <a:rPr b="0" lang="en-US" sz="227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Apache Kafka; </a:t>
            </a:r>
            <a:endParaRPr b="0" lang="en-US" sz="2270" spc="-1" strike="noStrike">
              <a:latin typeface="Arial"/>
            </a:endParaRPr>
          </a:p>
          <a:p>
            <a:pPr lvl="1" marL="699480" indent="-262080">
              <a:lnSpc>
                <a:spcPct val="93000"/>
              </a:lnSpc>
              <a:spcBef>
                <a:spcPts val="799"/>
              </a:spcBef>
              <a:buClr>
                <a:srgbClr val="2c3e50"/>
              </a:buClr>
              <a:buFont typeface="Noto Sans Symbols"/>
              <a:buChar char="−"/>
            </a:pPr>
            <a:r>
              <a:rPr b="0" lang="en-US" sz="227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Apache Airflow; </a:t>
            </a:r>
            <a:endParaRPr b="0" lang="en-US" sz="2270" spc="-1" strike="noStrike">
              <a:latin typeface="Arial"/>
            </a:endParaRPr>
          </a:p>
          <a:p>
            <a:pPr lvl="1" marL="699480" indent="-262080">
              <a:lnSpc>
                <a:spcPct val="93000"/>
              </a:lnSpc>
              <a:spcBef>
                <a:spcPts val="799"/>
              </a:spcBef>
              <a:buClr>
                <a:srgbClr val="2c3e50"/>
              </a:buClr>
              <a:buFont typeface="Noto Sans Symbols"/>
              <a:buChar char="−"/>
            </a:pPr>
            <a:r>
              <a:rPr b="0" lang="en-US" sz="227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GeoKettle.</a:t>
            </a:r>
            <a:endParaRPr b="0" lang="en-US" sz="227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470160" y="7023960"/>
            <a:ext cx="139320" cy="27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fld id="{6E6A682D-5BDF-4D95-991D-F5FF583200AF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60360" y="314280"/>
            <a:ext cx="9359640" cy="95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Apache Kafka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60360" y="1979640"/>
            <a:ext cx="935964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9320" indent="58680">
              <a:lnSpc>
                <a:spcPct val="93000"/>
              </a:lnSpc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“</a:t>
            </a:r>
            <a:r>
              <a:rPr b="1" i="1" lang="en-US" sz="32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Kafka® is used for building real-time data pipelines and streaming apps. It is horizontally scalable, fault-tolerant, wicked fast, and runs in production in thousands of companies.</a:t>
            </a: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” (</a:t>
            </a:r>
            <a:r>
              <a:rPr b="1" lang="en-US" sz="3200" spc="-1" strike="noStrike" u="sng">
                <a:solidFill>
                  <a:srgbClr val="0000ff"/>
                </a:solidFill>
                <a:uFillTx/>
                <a:latin typeface="Source Sans Pro SemiBold"/>
                <a:ea typeface="Source Sans Pro SemiBold"/>
                <a:hlinkClick r:id="rId1"/>
              </a:rPr>
              <a:t>https://kafka.apache.org/</a:t>
            </a: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) </a:t>
            </a:r>
            <a:endParaRPr b="0" lang="en-US" sz="3200" spc="-1" strike="noStrike">
              <a:latin typeface="Arial"/>
            </a:endParaRPr>
          </a:p>
          <a:p>
            <a:pPr marL="324000" indent="-215640">
              <a:lnSpc>
                <a:spcPct val="93000"/>
              </a:lnSpc>
              <a:spcBef>
                <a:spcPts val="1400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00"/>
              </a:spcBef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Goal: Create a distributed streaming platform for distributing the twitter-feed.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9470160" y="7023960"/>
            <a:ext cx="139320" cy="27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fld id="{61B126E3-DFEC-4190-BEDE-4578F4D952C7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60360" y="301680"/>
            <a:ext cx="9359640" cy="95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Spark Streaming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60360" y="1979640"/>
            <a:ext cx="935964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b="1" lang="en-US" sz="282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“</a:t>
            </a:r>
            <a:r>
              <a:rPr b="1" i="1" lang="en-US" sz="282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Spark Streaming makes it easy to build scalable fault-tolerant streaming applications.</a:t>
            </a:r>
            <a:r>
              <a:rPr b="1" lang="en-US" sz="282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” </a:t>
            </a:r>
            <a:endParaRPr b="0" lang="en-US" sz="2820" spc="-1" strike="noStrike">
              <a:latin typeface="Arial"/>
            </a:endParaRPr>
          </a:p>
          <a:p>
            <a:pPr marL="43200" indent="51840">
              <a:lnSpc>
                <a:spcPct val="93000"/>
              </a:lnSpc>
              <a:spcBef>
                <a:spcPts val="1199"/>
              </a:spcBef>
            </a:pPr>
            <a:r>
              <a:rPr b="1" lang="en-US" sz="282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(</a:t>
            </a:r>
            <a:r>
              <a:rPr b="1" lang="en-US" sz="2820" spc="-1" strike="noStrike" u="sng">
                <a:solidFill>
                  <a:srgbClr val="0000ff"/>
                </a:solidFill>
                <a:uFillTx/>
                <a:latin typeface="Source Sans Pro SemiBold"/>
                <a:ea typeface="Source Sans Pro SemiBold"/>
                <a:hlinkClick r:id="rId1"/>
              </a:rPr>
              <a:t>https://spark.apache.org/streaming/</a:t>
            </a:r>
            <a:r>
              <a:rPr b="1" lang="en-US" sz="282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) </a:t>
            </a:r>
            <a:endParaRPr b="0" lang="en-US" sz="2820" spc="-1" strike="noStrike">
              <a:latin typeface="Arial"/>
            </a:endParaRPr>
          </a:p>
          <a:p>
            <a:pPr marL="43200" indent="51840">
              <a:lnSpc>
                <a:spcPct val="93000"/>
              </a:lnSpc>
              <a:spcBef>
                <a:spcPts val="1199"/>
              </a:spcBef>
            </a:pPr>
            <a:endParaRPr b="0" lang="en-US" sz="282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199"/>
              </a:spcBef>
            </a:pPr>
            <a:r>
              <a:rPr b="1" lang="en-US" sz="282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Goal: Consume the data from the Kafka Topic and do some ‘arbitrary’ transformations.</a:t>
            </a:r>
            <a:endParaRPr b="0" lang="en-US" sz="2820" spc="-1" strike="noStrike">
              <a:latin typeface="Arial"/>
            </a:endParaRPr>
          </a:p>
          <a:p>
            <a:pPr marL="43200" indent="51840">
              <a:lnSpc>
                <a:spcPct val="93000"/>
              </a:lnSpc>
              <a:spcBef>
                <a:spcPts val="1199"/>
              </a:spcBef>
            </a:pPr>
            <a:endParaRPr b="0" lang="en-US" sz="2820" spc="-1" strike="noStrike">
              <a:latin typeface="Arial"/>
            </a:endParaRPr>
          </a:p>
          <a:p>
            <a:pPr marL="43200" indent="51840">
              <a:lnSpc>
                <a:spcPct val="93000"/>
              </a:lnSpc>
              <a:spcBef>
                <a:spcPts val="1199"/>
              </a:spcBef>
            </a:pPr>
            <a:r>
              <a:rPr b="1" lang="en-US" sz="282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Alternatives: </a:t>
            </a:r>
            <a:endParaRPr b="0" lang="en-US" sz="2820" spc="-1" strike="noStrike">
              <a:latin typeface="Arial"/>
            </a:endParaRPr>
          </a:p>
          <a:p>
            <a:pPr lvl="1" marL="759960" indent="-284760">
              <a:lnSpc>
                <a:spcPct val="93000"/>
              </a:lnSpc>
              <a:spcBef>
                <a:spcPts val="901"/>
              </a:spcBef>
              <a:buClr>
                <a:srgbClr val="2c3e50"/>
              </a:buClr>
              <a:buFont typeface="Noto Sans Symbols"/>
              <a:buChar char="−"/>
            </a:pPr>
            <a:r>
              <a:rPr b="0" lang="en-US" sz="247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Apache Flink; and </a:t>
            </a:r>
            <a:endParaRPr b="0" lang="en-US" sz="2470" spc="-1" strike="noStrike">
              <a:latin typeface="Arial"/>
            </a:endParaRPr>
          </a:p>
          <a:p>
            <a:pPr lvl="1" marL="759960" indent="-284760">
              <a:lnSpc>
                <a:spcPct val="93000"/>
              </a:lnSpc>
              <a:spcBef>
                <a:spcPts val="901"/>
              </a:spcBef>
              <a:buClr>
                <a:srgbClr val="2c3e50"/>
              </a:buClr>
              <a:buFont typeface="Noto Sans Symbols"/>
              <a:buChar char="−"/>
            </a:pPr>
            <a:r>
              <a:rPr b="0" lang="en-US" sz="247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batched analyses.</a:t>
            </a:r>
            <a:endParaRPr b="0" lang="en-US" sz="247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9470160" y="7023960"/>
            <a:ext cx="139320" cy="27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fld id="{4BA5C4AF-D807-4EF9-A1C5-A690D3747A5C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0360" y="301680"/>
            <a:ext cx="9359640" cy="95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Hadoop Distributed File System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60360" y="1979640"/>
            <a:ext cx="935964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9960" indent="47520">
              <a:lnSpc>
                <a:spcPct val="93000"/>
              </a:lnSpc>
            </a:pPr>
            <a:r>
              <a:rPr b="1" lang="en-US" sz="259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“</a:t>
            </a:r>
            <a:r>
              <a:rPr b="1" i="1" lang="en-US" sz="259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The HDFS is a distributed, scalable, and portable file system written in Java for the Hadoop framework.</a:t>
            </a:r>
            <a:r>
              <a:rPr b="1" lang="en-US" sz="259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” </a:t>
            </a:r>
            <a:endParaRPr b="0" lang="en-US" sz="2590" spc="-1" strike="noStrike">
              <a:latin typeface="Arial"/>
            </a:endParaRPr>
          </a:p>
          <a:p>
            <a:pPr marL="39960" indent="47520">
              <a:lnSpc>
                <a:spcPct val="93000"/>
              </a:lnSpc>
              <a:spcBef>
                <a:spcPts val="1100"/>
              </a:spcBef>
            </a:pPr>
            <a:r>
              <a:rPr b="1" lang="en-US" sz="259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(</a:t>
            </a:r>
            <a:r>
              <a:rPr b="1" lang="en-US" sz="2590" spc="-1" strike="noStrike" u="sng">
                <a:solidFill>
                  <a:srgbClr val="0000ff"/>
                </a:solidFill>
                <a:uFillTx/>
                <a:latin typeface="Source Sans Pro SemiBold"/>
                <a:ea typeface="Source Sans Pro SemiBold"/>
                <a:hlinkClick r:id="rId1"/>
              </a:rPr>
              <a:t>http://hadoop.apache.org/</a:t>
            </a:r>
            <a:r>
              <a:rPr b="1" lang="en-US" sz="259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)</a:t>
            </a:r>
            <a:endParaRPr b="0" lang="en-US" sz="2590" spc="-1" strike="noStrike">
              <a:latin typeface="Arial"/>
            </a:endParaRPr>
          </a:p>
          <a:p>
            <a:pPr marL="262440" indent="-174600">
              <a:lnSpc>
                <a:spcPct val="93000"/>
              </a:lnSpc>
              <a:spcBef>
                <a:spcPts val="1100"/>
              </a:spcBef>
            </a:pPr>
            <a:endParaRPr b="0" lang="en-US" sz="2590" spc="-1" strike="noStrike">
              <a:latin typeface="Arial"/>
            </a:endParaRPr>
          </a:p>
          <a:p>
            <a:pPr marL="262440" indent="-174600">
              <a:lnSpc>
                <a:spcPct val="93000"/>
              </a:lnSpc>
              <a:spcBef>
                <a:spcPts val="1100"/>
              </a:spcBef>
            </a:pPr>
            <a:r>
              <a:rPr b="1" lang="en-US" sz="259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Goal: Store the results.</a:t>
            </a:r>
            <a:endParaRPr b="0" lang="en-US" sz="2590" spc="-1" strike="noStrike">
              <a:latin typeface="Arial"/>
            </a:endParaRPr>
          </a:p>
          <a:p>
            <a:pPr marL="262440" indent="-174600">
              <a:lnSpc>
                <a:spcPct val="93000"/>
              </a:lnSpc>
              <a:spcBef>
                <a:spcPts val="1100"/>
              </a:spcBef>
            </a:pPr>
            <a:endParaRPr b="0" lang="en-US" sz="2590" spc="-1" strike="noStrike">
              <a:latin typeface="Arial"/>
            </a:endParaRPr>
          </a:p>
          <a:p>
            <a:pPr marL="262440" indent="-174600">
              <a:lnSpc>
                <a:spcPct val="93000"/>
              </a:lnSpc>
              <a:spcBef>
                <a:spcPts val="1100"/>
              </a:spcBef>
            </a:pPr>
            <a:r>
              <a:rPr b="1" lang="en-US" sz="259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Alternatives:</a:t>
            </a:r>
            <a:endParaRPr b="0" lang="en-US" sz="2590" spc="-1" strike="noStrike">
              <a:latin typeface="Arial"/>
            </a:endParaRPr>
          </a:p>
          <a:p>
            <a:pPr lvl="1" marL="699480" indent="-262080">
              <a:lnSpc>
                <a:spcPct val="93000"/>
              </a:lnSpc>
              <a:spcBef>
                <a:spcPts val="799"/>
              </a:spcBef>
              <a:buClr>
                <a:srgbClr val="2c3e50"/>
              </a:buClr>
              <a:buFont typeface="Noto Sans Symbols"/>
              <a:buChar char="−"/>
            </a:pPr>
            <a:r>
              <a:rPr b="0" lang="en-US" sz="227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ElasticSearch (In combination with Kibana?);</a:t>
            </a:r>
            <a:endParaRPr b="0" lang="en-US" sz="2270" spc="-1" strike="noStrike">
              <a:latin typeface="Arial"/>
            </a:endParaRPr>
          </a:p>
          <a:p>
            <a:pPr lvl="1" marL="699480" indent="-262080">
              <a:lnSpc>
                <a:spcPct val="93000"/>
              </a:lnSpc>
              <a:spcBef>
                <a:spcPts val="799"/>
              </a:spcBef>
              <a:buClr>
                <a:srgbClr val="2c3e50"/>
              </a:buClr>
              <a:buFont typeface="Noto Sans Symbols"/>
              <a:buChar char="−"/>
            </a:pPr>
            <a:r>
              <a:rPr b="0" lang="en-US" sz="227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Cassandra;</a:t>
            </a:r>
            <a:endParaRPr b="0" lang="en-US" sz="2270" spc="-1" strike="noStrike">
              <a:latin typeface="Arial"/>
            </a:endParaRPr>
          </a:p>
          <a:p>
            <a:pPr lvl="1" marL="699480" indent="-262080">
              <a:lnSpc>
                <a:spcPct val="93000"/>
              </a:lnSpc>
              <a:spcBef>
                <a:spcPts val="799"/>
              </a:spcBef>
              <a:buClr>
                <a:srgbClr val="2c3e50"/>
              </a:buClr>
              <a:buFont typeface="Noto Sans Symbols"/>
              <a:buChar char="−"/>
            </a:pPr>
            <a:r>
              <a:rPr b="0" lang="en-US" sz="227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Amazon S3; and more</a:t>
            </a:r>
            <a:endParaRPr b="0" lang="en-US" sz="2270" spc="-1" strike="noStrike">
              <a:latin typeface="Arial"/>
            </a:endParaRPr>
          </a:p>
          <a:p>
            <a:pPr lvl="1" marL="699480" indent="-262080">
              <a:lnSpc>
                <a:spcPct val="93000"/>
              </a:lnSpc>
              <a:spcBef>
                <a:spcPts val="799"/>
              </a:spcBef>
              <a:buClr>
                <a:srgbClr val="2c3e50"/>
              </a:buClr>
              <a:buFont typeface="Noto Sans Symbols"/>
              <a:buChar char="−"/>
            </a:pPr>
            <a:r>
              <a:rPr b="0" lang="en-US" sz="227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(e.g.) Hbase, SolR...</a:t>
            </a:r>
            <a:endParaRPr b="0" lang="en-US" sz="227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470160" y="7023960"/>
            <a:ext cx="139320" cy="27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fld id="{55CAA339-03A3-4624-8B9C-2878F7334DB3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0360" y="301680"/>
            <a:ext cx="9359640" cy="95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Next actions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60360" y="1979640"/>
            <a:ext cx="935964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1640" indent="-32364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600" spc="-1" strike="noStrike">
                <a:solidFill>
                  <a:srgbClr val="2c3e50"/>
                </a:solidFill>
                <a:latin typeface="Helvetica Neue"/>
                <a:ea typeface="Helvetica Neue"/>
              </a:rPr>
              <a:t>Analyze </a:t>
            </a:r>
            <a:r>
              <a:rPr b="1" lang="en-US" sz="26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the performance and choices for each of the elements with regards to the actual requirements.</a:t>
            </a:r>
            <a:endParaRPr b="0" lang="en-US" sz="2600" spc="-1" strike="noStrike">
              <a:latin typeface="Arial"/>
            </a:endParaRPr>
          </a:p>
          <a:p>
            <a:pPr lvl="3" marL="864000" indent="-2160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Include: Storing data outside of Docker in the correct format, with the correct compression</a:t>
            </a:r>
            <a:endParaRPr b="0" lang="en-US" sz="2400" spc="-1" strike="noStrike">
              <a:latin typeface="Arial"/>
            </a:endParaRPr>
          </a:p>
          <a:p>
            <a:pPr marL="431640" indent="-32364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endParaRPr b="0" lang="en-US" sz="2400" spc="-1" strike="noStrike">
              <a:latin typeface="Arial"/>
            </a:endParaRPr>
          </a:p>
          <a:p>
            <a:pPr marL="431640" indent="-32364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6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Run the different containers on a PaaS, such as: </a:t>
            </a:r>
            <a:endParaRPr b="0" lang="en-US" sz="2600" spc="-1" strike="noStrike">
              <a:latin typeface="Arial"/>
            </a:endParaRPr>
          </a:p>
          <a:p>
            <a:pPr lvl="1" marL="863640" indent="-323640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Kubernetes; or</a:t>
            </a:r>
            <a:endParaRPr b="0" lang="en-US" sz="2400" spc="-1" strike="noStrike">
              <a:latin typeface="Arial"/>
            </a:endParaRPr>
          </a:p>
          <a:p>
            <a:pPr lvl="1" marL="863640" indent="-323640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2c3e50"/>
                </a:solidFill>
                <a:latin typeface="Source Sans Pro"/>
                <a:ea typeface="Source Sans Pro"/>
              </a:rPr>
              <a:t>Rancher (2.0).</a:t>
            </a:r>
            <a:endParaRPr b="0" lang="en-US" sz="2400" spc="-1" strike="noStrike">
              <a:latin typeface="Arial"/>
            </a:endParaRPr>
          </a:p>
          <a:p>
            <a:pPr lvl="1" marL="863640" indent="-323640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endParaRPr b="0" lang="en-US" sz="2400" spc="-1" strike="noStrike">
              <a:latin typeface="Arial"/>
            </a:endParaRPr>
          </a:p>
          <a:p>
            <a:pPr marL="431640" indent="-3236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6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Add the NiFi Template automatically with the secrets as arguments.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2018-05-21T15:32:04Z</dcterms:modified>
  <cp:revision>5</cp:revision>
  <dc:subject/>
  <dc:title/>
</cp:coreProperties>
</file>