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79" r:id="rId5"/>
    <p:sldId id="260" r:id="rId6"/>
    <p:sldId id="262" r:id="rId7"/>
    <p:sldId id="264" r:id="rId8"/>
    <p:sldId id="265" r:id="rId9"/>
    <p:sldId id="313" r:id="rId10"/>
    <p:sldId id="274" r:id="rId11"/>
    <p:sldId id="306" r:id="rId12"/>
    <p:sldId id="294" r:id="rId13"/>
    <p:sldId id="295" r:id="rId14"/>
    <p:sldId id="296" r:id="rId15"/>
    <p:sldId id="310" r:id="rId16"/>
    <p:sldId id="311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3" autoAdjust="0"/>
    <p:restoredTop sz="93567" autoAdjust="0"/>
  </p:normalViewPr>
  <p:slideViewPr>
    <p:cSldViewPr snapToGrid="0" snapToObjects="1">
      <p:cViewPr varScale="1">
        <p:scale>
          <a:sx n="86" d="100"/>
          <a:sy n="86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98828-0E97-2D4C-AC3F-CD092D26848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75B4-FFF1-FC4F-A779-88C9D195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Trieu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Trieu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Marilyn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11,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797051"/>
            <a:ext cx="8345488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1359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br>
              <a:rPr lang="en-US" dirty="0" smtClean="0"/>
            </a:br>
            <a:r>
              <a:rPr lang="en-US" sz="2000" dirty="0" smtClean="0"/>
              <a:t>Fy16</a:t>
            </a:r>
            <a:r>
              <a:rPr lang="en-US" sz="2000" dirty="0"/>
              <a:t>-ds-pod</a:t>
            </a:r>
            <a:r>
              <a:rPr lang="en-US" sz="2000" dirty="0" smtClean="0"/>
              <a:t>-Arganesa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factors that drive high Yelp Restaurant 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83" y="240167"/>
            <a:ext cx="2685543" cy="17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</a:t>
            </a:r>
            <a:br>
              <a:rPr lang="en-US" dirty="0" smtClean="0"/>
            </a:br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31380" b="-313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</a:t>
            </a:r>
            <a:r>
              <a:rPr lang="en-US" dirty="0"/>
              <a:t>Rule Mining</a:t>
            </a:r>
          </a:p>
          <a:p>
            <a:r>
              <a:rPr lang="en-US" dirty="0"/>
              <a:t>Random Forest</a:t>
            </a:r>
          </a:p>
          <a:p>
            <a:r>
              <a:rPr lang="en-US" dirty="0" smtClean="0"/>
              <a:t>General Linear Regression</a:t>
            </a:r>
          </a:p>
          <a:p>
            <a:r>
              <a:rPr lang="en-US" dirty="0" smtClean="0"/>
              <a:t>Challenges and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301929" cy="579123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Rule Mining 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09905" y="1632703"/>
            <a:ext cx="7907652" cy="4746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# of users (366,715)</a:t>
            </a: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Leveraged the </a:t>
            </a:r>
            <a:r>
              <a:rPr lang="en-US" sz="1200" dirty="0" err="1" smtClean="0">
                <a:sym typeface="Wingdings"/>
              </a:rPr>
              <a:t>apriori</a:t>
            </a:r>
            <a:r>
              <a:rPr lang="en-US" sz="1200" dirty="0" smtClean="0">
                <a:sym typeface="Wingdings"/>
              </a:rPr>
              <a:t> method to determine the association rules  between the data elements in the  Yelp Business Data  confined only to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Generated 1022 rules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Based on our requirement to identify attributes that impacted the restaurants to have “High” /”Low” rating,  </a:t>
            </a:r>
            <a:r>
              <a:rPr lang="en-US" sz="1200" dirty="0" err="1" smtClean="0">
                <a:sym typeface="Wingdings"/>
              </a:rPr>
              <a:t>apriori</a:t>
            </a:r>
            <a:r>
              <a:rPr lang="en-US" sz="1200" dirty="0" smtClean="0">
                <a:sym typeface="Wingdings"/>
              </a:rPr>
              <a:t> was confined to rules that resulted in “High”/ “Low”  rating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30 rules were generated around attributes that led  to “High” rated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41 rules were generated around attributes that led to “Low” rated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Not all rules make sense ,  leveraged tools , tips and techniques to identify the right set of rules that is applicable to our business problem</a:t>
            </a:r>
          </a:p>
          <a:p>
            <a:pPr lvl="1">
              <a:buFont typeface="Wingdings" charset="2"/>
              <a:buChar char="u"/>
            </a:pPr>
            <a:endParaRPr lang="en-US" sz="1200" dirty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 Higher values of  parameters like support, confidence and </a:t>
            </a:r>
            <a:r>
              <a:rPr lang="en-US" sz="1200" dirty="0">
                <a:sym typeface="Wingdings"/>
              </a:rPr>
              <a:t>l</a:t>
            </a:r>
            <a:r>
              <a:rPr lang="en-US" sz="1200" dirty="0" smtClean="0">
                <a:sym typeface="Wingdings"/>
              </a:rPr>
              <a:t>ift helped identify the right set of rules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endParaRPr lang="en-US" sz="1200" dirty="0" smtClean="0">
              <a:sym typeface="Wingdings"/>
            </a:endParaRPr>
          </a:p>
          <a:p>
            <a:r>
              <a:rPr lang="en-US" sz="1600" dirty="0" smtClean="0"/>
              <a:t># of reviews (1,569,264)</a:t>
            </a:r>
          </a:p>
          <a:p>
            <a:pPr lvl="1">
              <a:buFont typeface="Wingdings" charset="2"/>
              <a:buChar char="²"/>
            </a:pPr>
            <a:endParaRPr lang="en-US" sz="1200" dirty="0" smtClean="0"/>
          </a:p>
          <a:p>
            <a:r>
              <a:rPr lang="en-US" sz="1600" dirty="0" smtClean="0"/>
              <a:t># of tips (495,107)</a:t>
            </a:r>
          </a:p>
          <a:p>
            <a:r>
              <a:rPr lang="en-US" sz="1600" dirty="0" smtClean="0"/>
              <a:t># of check-in (45,166)</a:t>
            </a:r>
          </a:p>
          <a:p>
            <a:pPr marL="57136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9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34133"/>
              </p:ext>
            </p:extLst>
          </p:nvPr>
        </p:nvGraphicFramePr>
        <p:xfrm>
          <a:off x="629086" y="1490816"/>
          <a:ext cx="7633526" cy="300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114"/>
                <a:gridCol w="1215533"/>
                <a:gridCol w="1215535"/>
                <a:gridCol w="1440631"/>
                <a:gridCol w="1620713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Restaurants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Sat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Sun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 Sat /</a:t>
                      </a:r>
                      <a:r>
                        <a:rPr lang="en-US" sz="1200" baseline="0" dirty="0" smtClean="0"/>
                        <a:t> Sun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Open Both Sat &amp; Sun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5 Stars = 389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208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142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36.5%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208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142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36.5%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4 Stars = 8,130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5724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70.4%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4841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59.5%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5745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70.7%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4820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59.3%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3 Stars = 9,987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5850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58.6%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5378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53.9%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5861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58.7%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5367 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2</a:t>
                      </a:r>
                      <a:r>
                        <a:rPr lang="en-US" sz="1200" baseline="0" dirty="0" smtClean="0"/>
                        <a:t> Stars = </a:t>
                      </a:r>
                    </a:p>
                    <a:p>
                      <a:r>
                        <a:rPr lang="en-US" sz="1200" dirty="0" smtClean="0"/>
                        <a:t>2,961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962 ||</a:t>
                      </a:r>
                      <a:r>
                        <a:rPr lang="en-US" sz="1200" baseline="0" dirty="0" smtClean="0"/>
                        <a:t> 32.5%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898 ||</a:t>
                      </a:r>
                      <a:r>
                        <a:rPr lang="en-US" sz="1200" baseline="0" dirty="0" smtClean="0"/>
                        <a:t> 30.3%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972 ||</a:t>
                      </a:r>
                      <a:r>
                        <a:rPr lang="en-US" sz="1200" baseline="0" dirty="0" smtClean="0"/>
                        <a:t> 32.8%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888 ||</a:t>
                      </a:r>
                      <a:r>
                        <a:rPr lang="en-US" sz="1200" baseline="0" dirty="0" smtClean="0"/>
                        <a:t> 30.0%</a:t>
                      </a:r>
                      <a:endParaRPr lang="en-US" sz="12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1 Stars = 425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 ||</a:t>
                      </a:r>
                      <a:r>
                        <a:rPr lang="en-US" sz="1200" baseline="0" dirty="0" smtClean="0"/>
                        <a:t> 16.0%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 ||</a:t>
                      </a:r>
                      <a:r>
                        <a:rPr lang="en-US" sz="1200" baseline="0" dirty="0" smtClean="0"/>
                        <a:t> 15.3%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 ||</a:t>
                      </a:r>
                      <a:r>
                        <a:rPr lang="en-US" sz="1200" baseline="0" dirty="0" smtClean="0"/>
                        <a:t> 16.0%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 ||</a:t>
                      </a:r>
                      <a:r>
                        <a:rPr lang="en-US" sz="1200" baseline="0" dirty="0" smtClean="0"/>
                        <a:t> 15.3%</a:t>
                      </a:r>
                      <a:endParaRPr lang="en-US" sz="12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086" y="4905636"/>
            <a:ext cx="797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Businesses with operating hours during the weekend generally have a greater changes of receiving a higher star rating.  One suggestion to business owners is to have weekend hours!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1059929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 smtClean="0">
                <a:solidFill>
                  <a:srgbClr val="0000FF"/>
                </a:solidFill>
              </a:rPr>
              <a:t>Do weekend hours matter?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308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66488"/>
              </p:ext>
            </p:extLst>
          </p:nvPr>
        </p:nvGraphicFramePr>
        <p:xfrm>
          <a:off x="838841" y="1579935"/>
          <a:ext cx="66033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54"/>
                <a:gridCol w="715857"/>
                <a:gridCol w="4626557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Restaurants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Accept</a:t>
                      </a:r>
                      <a:r>
                        <a:rPr lang="en-US" sz="1200" baseline="0" dirty="0" smtClean="0"/>
                        <a:t> CC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Percentage</a:t>
                      </a:r>
                      <a:endParaRPr lang="en-US" sz="12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5 Stars = 389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~72.5%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4 Stars = 8,130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7216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~88.8%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3 Stars = 9,987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9159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~91.7%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2</a:t>
                      </a:r>
                      <a:r>
                        <a:rPr lang="en-US" sz="1200" baseline="0" dirty="0" smtClean="0"/>
                        <a:t> Stars = </a:t>
                      </a:r>
                    </a:p>
                    <a:p>
                      <a:r>
                        <a:rPr lang="en-US" sz="1200" dirty="0" smtClean="0"/>
                        <a:t>2,961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2602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~87.9%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1 Stars = 425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330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~77.6%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086" y="4905637"/>
            <a:ext cx="797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Acceptance of credit card does not appear to be a statistically significant factor in business star rating.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1121484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Will accepting credit cards help their star rating?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176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086" y="5010199"/>
            <a:ext cx="7976332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Valet parking and Delivery are not likely to improve rating, while having waiter service and a significant review count may help.  Two factors that stand out are offering free </a:t>
            </a:r>
            <a:r>
              <a:rPr lang="en-US" dirty="0" err="1" smtClean="0"/>
              <a:t>wi-fi</a:t>
            </a:r>
            <a:r>
              <a:rPr lang="en-US" dirty="0" smtClean="0"/>
              <a:t> and accepting reservations.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875263"/>
            <a:ext cx="797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Which of these other factors may have a significant effect on star rating?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69996"/>
              </p:ext>
            </p:extLst>
          </p:nvPr>
        </p:nvGraphicFramePr>
        <p:xfrm>
          <a:off x="437762" y="1579936"/>
          <a:ext cx="835757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97"/>
                <a:gridCol w="883150"/>
                <a:gridCol w="997042"/>
                <a:gridCol w="1032650"/>
                <a:gridCol w="1044520"/>
                <a:gridCol w="1091998"/>
                <a:gridCol w="1181756"/>
                <a:gridCol w="1073457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# of Restaurants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Valet Parking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Free Wi-Fi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Reservations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Waiter</a:t>
                      </a:r>
                      <a:r>
                        <a:rPr lang="en-US" sz="900" baseline="0" dirty="0" smtClean="0"/>
                        <a:t> Service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Review</a:t>
                      </a:r>
                      <a:r>
                        <a:rPr lang="en-US" sz="900" baseline="0" dirty="0" smtClean="0"/>
                        <a:t> Count &gt;= 10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Review</a:t>
                      </a:r>
                      <a:r>
                        <a:rPr lang="en-US" sz="900" baseline="0" dirty="0" smtClean="0"/>
                        <a:t> Count &gt;= 100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Delivery</a:t>
                      </a: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5 Stars = 389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r>
                        <a:rPr lang="en-US" sz="900" baseline="0" dirty="0" smtClean="0"/>
                        <a:t> ||</a:t>
                      </a:r>
                      <a:r>
                        <a:rPr lang="en-US" sz="900" dirty="0" smtClean="0"/>
                        <a:t> 0.5%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71 || 18.3%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116  || 29.8%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137 || 35.2%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99 || 25.5%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 || 1.6%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64 || 16.5%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4 Stars = 8,130 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277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|| 3.4%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2045 || 25.2%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2925 || 36.0%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4563 || 56.1%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5688 || 70.0%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1531 || 18.8%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1300 || 16.0%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</a:t>
                      </a:r>
                      <a:r>
                        <a:rPr lang="en-US" sz="900" baseline="0" dirty="0" smtClean="0"/>
                        <a:t> 3 Stars = 9,987 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294 || 2.9%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2275 || 22.9%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3319 || 33.2%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5700 || 57.1%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6848 || 68.6%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1030 || 10.3%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1714 || 17.2%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2</a:t>
                      </a:r>
                      <a:r>
                        <a:rPr lang="en-US" sz="900" baseline="0" dirty="0" smtClean="0"/>
                        <a:t> Stars = </a:t>
                      </a:r>
                    </a:p>
                    <a:p>
                      <a:r>
                        <a:rPr lang="en-US" sz="900" dirty="0" smtClean="0"/>
                        <a:t>2,961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41 || 1.4%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436 || 14.7%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543 || 18.3%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1184 || 40.0%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1312 || 44.3%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67 || 2.3%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489 || 16.5% 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</a:t>
                      </a:r>
                      <a:r>
                        <a:rPr lang="en-US" sz="900" baseline="0" dirty="0" smtClean="0"/>
                        <a:t> 1 Stars = 425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 || 0.5%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47 || 11.1%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 || 7.1%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 || 16.0%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76 || 17.9%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 || 0.7%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58 || 13.7%</a:t>
                      </a:r>
                      <a:endParaRPr lang="en-US" sz="9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02490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14" y="586504"/>
            <a:ext cx="6800000" cy="58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22" y="456164"/>
            <a:ext cx="7024744" cy="826226"/>
          </a:xfrm>
        </p:spPr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3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89830"/>
            <a:ext cx="8345488" cy="975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Generalized Linear 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550050"/>
            <a:ext cx="5363823" cy="4000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616" y="4727832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12616" y="3708527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2615" y="4204138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2616" y="2895728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2616" y="3031385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2615" y="3391338"/>
            <a:ext cx="5374507" cy="13565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616" y="3868965"/>
            <a:ext cx="5374507" cy="13565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87123" y="4158064"/>
            <a:ext cx="1404001" cy="605369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87123" y="4158063"/>
            <a:ext cx="1404000" cy="113071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687124" y="3068499"/>
            <a:ext cx="1404000" cy="1089564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87125" y="2522615"/>
            <a:ext cx="1403998" cy="947111"/>
          </a:xfrm>
          <a:prstGeom prst="straightConnector1">
            <a:avLst/>
          </a:prstGeom>
          <a:ln w="9525" cmpd="sng">
            <a:solidFill>
              <a:srgbClr val="FFEA0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87125" y="2522615"/>
            <a:ext cx="1403998" cy="1346349"/>
          </a:xfrm>
          <a:prstGeom prst="straightConnector1">
            <a:avLst/>
          </a:prstGeom>
          <a:ln w="9525" cmpd="sng">
            <a:solidFill>
              <a:srgbClr val="FFEA0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91124" y="2177224"/>
            <a:ext cx="1462139" cy="890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Both predictors are not a factor in star rating</a:t>
            </a:r>
            <a:r>
              <a:rPr lang="is-IS" sz="900" dirty="0" smtClean="0"/>
              <a:t>…</a:t>
            </a:r>
            <a:r>
              <a:rPr lang="en-US" sz="900" dirty="0" smtClean="0"/>
              <a:t>matched our expectation via the </a:t>
            </a:r>
            <a:r>
              <a:rPr lang="en-US" sz="900" dirty="0"/>
              <a:t>manual </a:t>
            </a:r>
            <a:r>
              <a:rPr lang="en-US" sz="900" dirty="0" smtClean="0"/>
              <a:t>analysis.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982135" y="986855"/>
            <a:ext cx="2994473" cy="128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Executed the model against a number of predictors.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The results of GLM captures our expectation.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1125" y="3712738"/>
            <a:ext cx="1462139" cy="20351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These predictors are relevant to improving the star rating</a:t>
            </a:r>
            <a:r>
              <a:rPr lang="is-IS" sz="900" dirty="0" smtClean="0"/>
              <a:t>…</a:t>
            </a:r>
            <a:r>
              <a:rPr lang="en-US" sz="900" dirty="0" smtClean="0"/>
              <a:t>matched our expectation via the </a:t>
            </a:r>
            <a:r>
              <a:rPr lang="en-US" sz="900" dirty="0"/>
              <a:t>manual </a:t>
            </a:r>
            <a:r>
              <a:rPr lang="en-US" sz="900" dirty="0" smtClean="0"/>
              <a:t>analysis.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O</a:t>
            </a:r>
            <a:r>
              <a:rPr lang="en-US" sz="900" dirty="0" smtClean="0"/>
              <a:t>pening Sunday has greater importance to patrons.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1481" y="5550351"/>
            <a:ext cx="1862865" cy="7965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After reviewing GLM result, we realize we have incorrectly interpreted our manual analysis.  </a:t>
            </a:r>
            <a:endParaRPr lang="en-US" sz="9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87126" y="3693092"/>
            <a:ext cx="516151" cy="1"/>
          </a:xfrm>
          <a:prstGeom prst="straightConnector1">
            <a:avLst/>
          </a:prstGeom>
          <a:ln w="952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203276" y="3693093"/>
            <a:ext cx="0" cy="1857259"/>
          </a:xfrm>
          <a:prstGeom prst="straightConnector1">
            <a:avLst/>
          </a:prstGeom>
          <a:ln w="9525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5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52" y="4561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Challenges and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52" y="1618275"/>
            <a:ext cx="81809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Based on the three models – General Linear Regression Model was the most </a:t>
            </a:r>
            <a:r>
              <a:rPr lang="en-US" sz="1400" dirty="0" smtClean="0"/>
              <a:t>applicable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Determining </a:t>
            </a:r>
            <a:r>
              <a:rPr lang="en-US" sz="1400" dirty="0"/>
              <a:t>meaningful association rules was challenging because of missing data and associations that led to conflicting rules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Text Analytics did not provide meaningful results. </a:t>
            </a:r>
          </a:p>
          <a:p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data prep phase took more time then we expected- take this into account when building project timelines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Accurate predictive models can’t always be built with the data available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Simple profiling and exploratory data analysis may reveal more useful nuggets then prediction and classification models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Assemble a diverse team – as each member will think about problems in different ways and apply different approaches to solving them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Determining meaningful association rules was challenging because of missing data and associations that led to conflicting rules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258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Scientists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6538"/>
              </p:ext>
            </p:extLst>
          </p:nvPr>
        </p:nvGraphicFramePr>
        <p:xfrm>
          <a:off x="789174" y="2587772"/>
          <a:ext cx="7710830" cy="3408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66"/>
                <a:gridCol w="1542166"/>
                <a:gridCol w="1542166"/>
                <a:gridCol w="1542166"/>
                <a:gridCol w="1542166"/>
              </a:tblGrid>
              <a:tr h="3408291">
                <a:tc>
                  <a:txBody>
                    <a:bodyPr/>
                    <a:lstStyle/>
                    <a:p>
                      <a:r>
                        <a:rPr lang="en-US" dirty="0" smtClean="0"/>
                        <a:t>Marilyn Langley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Sr.  Test</a:t>
                      </a:r>
                    </a:p>
                    <a:p>
                      <a:r>
                        <a:rPr lang="en-US" dirty="0" smtClean="0"/>
                        <a:t>Engineer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Gadish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Sr. Supply Chain Manager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Trieu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Pham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Business Analyst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Karpakam </a:t>
                      </a:r>
                      <a:r>
                        <a:rPr lang="en-US" sz="1600" dirty="0" err="1" smtClean="0"/>
                        <a:t>Rajagopalan</a:t>
                      </a:r>
                      <a:endParaRPr lang="en-US" sz="1600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ARCHITECT</a:t>
                      </a:r>
                    </a:p>
                    <a:p>
                      <a:r>
                        <a:rPr lang="en-US" dirty="0" smtClean="0"/>
                        <a:t>IT 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Tang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Management</a:t>
                      </a:r>
                      <a:r>
                        <a:rPr lang="en-US" baseline="0" dirty="0" smtClean="0"/>
                        <a:t> IT.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ctan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37" y="4478967"/>
            <a:ext cx="1111791" cy="1931693"/>
          </a:xfrm>
          <a:prstGeom prst="rect">
            <a:avLst/>
          </a:prstGeom>
        </p:spPr>
      </p:pic>
      <p:pic>
        <p:nvPicPr>
          <p:cNvPr id="7" name="Picture 6" descr="karraja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81" y="4455680"/>
            <a:ext cx="1154181" cy="1954980"/>
          </a:xfrm>
          <a:prstGeom prst="rect">
            <a:avLst/>
          </a:prstGeom>
        </p:spPr>
      </p:pic>
      <p:pic>
        <p:nvPicPr>
          <p:cNvPr id="8" name="Picture 7" descr="trpham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37" y="4455681"/>
            <a:ext cx="1111789" cy="1954980"/>
          </a:xfrm>
          <a:prstGeom prst="rect">
            <a:avLst/>
          </a:prstGeom>
        </p:spPr>
      </p:pic>
      <p:pic>
        <p:nvPicPr>
          <p:cNvPr id="9" name="Picture 8" descr="marlangl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8" y="4455681"/>
            <a:ext cx="1140070" cy="1954980"/>
          </a:xfrm>
          <a:prstGeom prst="rect">
            <a:avLst/>
          </a:prstGeom>
        </p:spPr>
      </p:pic>
      <p:pic>
        <p:nvPicPr>
          <p:cNvPr id="10" name="Picture 9" descr="mgadis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44" y="4478967"/>
            <a:ext cx="1212224" cy="1931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448" y="853332"/>
            <a:ext cx="2741556" cy="16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41" y="857772"/>
            <a:ext cx="7024744" cy="4174814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AGENDA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Business Case </a:t>
            </a:r>
            <a:br>
              <a:rPr lang="en-US" sz="3100" dirty="0" smtClean="0"/>
            </a:br>
            <a:r>
              <a:rPr lang="en-US" sz="3100" dirty="0" smtClean="0"/>
              <a:t>Goals and Objectives</a:t>
            </a:r>
            <a:br>
              <a:rPr lang="en-US" sz="3100" dirty="0" smtClean="0"/>
            </a:br>
            <a:r>
              <a:rPr lang="en-US" sz="3100" dirty="0" smtClean="0"/>
              <a:t>Data Preparation</a:t>
            </a:r>
            <a:br>
              <a:rPr lang="en-US" sz="3100" dirty="0" smtClean="0"/>
            </a:br>
            <a:r>
              <a:rPr lang="en-US" sz="3100" dirty="0" smtClean="0"/>
              <a:t>YELP Data Findings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Key Challenges and Learning's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339725" lvl="0" indent="-271463">
              <a:buFont typeface="+mj-lt"/>
              <a:buAutoNum type="arabicPeriod"/>
            </a:pPr>
            <a:r>
              <a:rPr lang="en-US" dirty="0" smtClean="0"/>
              <a:t>Overall ratings </a:t>
            </a:r>
            <a:r>
              <a:rPr lang="en-US" dirty="0"/>
              <a:t>and areas for </a:t>
            </a:r>
            <a:r>
              <a:rPr lang="en-US" dirty="0" smtClean="0"/>
              <a:t>improvements can provide a benefit to the businesses leveraging data analytics: </a:t>
            </a:r>
          </a:p>
          <a:p>
            <a:pPr marL="339725" lvl="0" indent="-271463">
              <a:buFont typeface="+mj-lt"/>
              <a:buAutoNum type="arabicPeriod"/>
            </a:pPr>
            <a:r>
              <a:rPr lang="en-US" dirty="0" smtClean="0"/>
              <a:t>Secure and extract all “Restaurants” </a:t>
            </a:r>
            <a:endParaRPr lang="en-US" dirty="0"/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Based on data find areas of improvement to generate greater revenue/foot traffic</a:t>
            </a:r>
            <a:endParaRPr lang="en-US" dirty="0"/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Provide areas of recommendations: Which services would be good to offer to increase ratings </a:t>
            </a:r>
            <a:r>
              <a:rPr lang="en-US" sz="2400" dirty="0" smtClean="0"/>
              <a:t>i.e.; </a:t>
            </a:r>
            <a:r>
              <a:rPr lang="en-US" sz="2400" dirty="0" smtClean="0"/>
              <a:t>reservations, </a:t>
            </a:r>
            <a:r>
              <a:rPr lang="en-US" sz="2400" dirty="0" err="1" smtClean="0"/>
              <a:t>wi-fi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dirty="0" smtClean="0"/>
              <a:t>valet </a:t>
            </a:r>
            <a:r>
              <a:rPr lang="en-US" sz="2400" dirty="0" smtClean="0"/>
              <a:t>parking</a:t>
            </a:r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Leveraged Harvard Business Reviews on current landscape of Yelp to ensure we solve a true business case.</a:t>
            </a:r>
            <a:endParaRPr lang="en-US" dirty="0"/>
          </a:p>
        </p:txBody>
      </p:sp>
      <p:pic>
        <p:nvPicPr>
          <p:cNvPr id="4" name="Picture 3" descr="2015-08-09-1439157961-8738111-businesscas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31" y="701815"/>
            <a:ext cx="3041502" cy="18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 algn="ctr">
              <a:buNone/>
            </a:pPr>
            <a:r>
              <a:rPr lang="en-US" sz="4600" dirty="0" smtClean="0">
                <a:solidFill>
                  <a:schemeClr val="accent1"/>
                </a:solidFill>
              </a:rPr>
              <a:t>Show steps vs. Objectives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Utilize lessons from Data Science class to determine the Yelp data attributes that could result in greater reviews among restaurants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Pre-Lim Excel – Colum’s classifications</a:t>
            </a:r>
          </a:p>
          <a:p>
            <a:r>
              <a:rPr lang="en-US" dirty="0"/>
              <a:t>Investigated a Linear Model</a:t>
            </a:r>
          </a:p>
          <a:p>
            <a:r>
              <a:rPr lang="en-US" dirty="0"/>
              <a:t>Investigated Text Analytics </a:t>
            </a:r>
          </a:p>
          <a:p>
            <a:r>
              <a:rPr lang="en-US" dirty="0"/>
              <a:t>Association Rule Mining </a:t>
            </a:r>
          </a:p>
          <a:p>
            <a:r>
              <a:rPr lang="en-US" dirty="0"/>
              <a:t>Random Forest model to rank the importance of the different </a:t>
            </a:r>
            <a:r>
              <a:rPr lang="en-US" dirty="0" smtClean="0"/>
              <a:t>attributes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0804" y="1234973"/>
            <a:ext cx="3304572" cy="1463153"/>
          </a:xfrm>
        </p:spPr>
        <p:txBody>
          <a:bodyPr/>
          <a:lstStyle/>
          <a:p>
            <a:r>
              <a:rPr lang="en-US" dirty="0" smtClean="0"/>
              <a:t>Potential Business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804" y="2835717"/>
            <a:ext cx="3298784" cy="3171544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Identification of or areas for Restaurant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Present Opportunities to Restaurants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Value add for Yelp sales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Improved Customer Experience for both Yelp and Restaurant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31404" b="-31404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Data Access </a:t>
            </a:r>
          </a:p>
          <a:p>
            <a:r>
              <a:rPr lang="en-US" dirty="0" smtClean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232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02" y="456164"/>
            <a:ext cx="7024744" cy="802645"/>
          </a:xfrm>
        </p:spPr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80" y="1392487"/>
            <a:ext cx="7587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files for YELP analysis</a:t>
            </a:r>
          </a:p>
          <a:p>
            <a:endParaRPr lang="en-US" dirty="0" smtClean="0"/>
          </a:p>
          <a:p>
            <a:r>
              <a:rPr lang="en-US" dirty="0" smtClean="0"/>
              <a:t>Businesses </a:t>
            </a:r>
            <a:r>
              <a:rPr lang="en-US" dirty="0"/>
              <a:t>– 105 </a:t>
            </a:r>
            <a:r>
              <a:rPr lang="en-US" dirty="0" smtClean="0"/>
              <a:t>Columns </a:t>
            </a:r>
            <a:r>
              <a:rPr lang="en-US" dirty="0"/>
              <a:t>– Can be categorized by# ID, 			name, categories (list), review count, </a:t>
            </a:r>
            <a:r>
              <a:rPr lang="en-US" dirty="0" smtClean="0"/>
              <a:t>stars,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city</a:t>
            </a:r>
            <a:r>
              <a:rPr lang="en-US" dirty="0"/>
              <a:t>, neighborhoods, address, latitude, </a:t>
            </a:r>
            <a:r>
              <a:rPr lang="en-US" dirty="0" smtClean="0"/>
              <a:t>longitude</a:t>
            </a:r>
            <a:r>
              <a:rPr lang="en-US" dirty="0"/>
              <a:t>, </a:t>
            </a:r>
            <a:r>
              <a:rPr lang="en-US" dirty="0" smtClean="0"/>
              <a:t>	state/province, various attributes </a:t>
            </a:r>
            <a:r>
              <a:rPr lang="en-US" dirty="0"/>
              <a:t>(ambiance, parking, </a:t>
            </a:r>
            <a:r>
              <a:rPr lang="en-US" dirty="0" smtClean="0"/>
              <a:t>	hair type and </a:t>
            </a:r>
            <a:r>
              <a:rPr lang="en-US" dirty="0" smtClean="0"/>
              <a:t>hours) </a:t>
            </a:r>
          </a:p>
          <a:p>
            <a:r>
              <a:rPr lang="en-US" dirty="0"/>
              <a:t>	*</a:t>
            </a:r>
            <a:r>
              <a:rPr lang="en-US" dirty="0" smtClean="0">
                <a:solidFill>
                  <a:srgbClr val="FF0000"/>
                </a:solidFill>
              </a:rPr>
              <a:t>This was the greatest set of data to meet our objective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Reviews – 10 </a:t>
            </a:r>
            <a:r>
              <a:rPr lang="en-US" dirty="0" smtClean="0"/>
              <a:t>Columns- </a:t>
            </a:r>
            <a:r>
              <a:rPr lang="en-US" dirty="0" smtClean="0"/>
              <a:t>Text of Yelp reviews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Tips - 6 </a:t>
            </a:r>
            <a:r>
              <a:rPr lang="en-US" dirty="0" smtClean="0"/>
              <a:t>Columns </a:t>
            </a:r>
            <a:r>
              <a:rPr lang="en-US" dirty="0" smtClean="0"/>
              <a:t>– </a:t>
            </a:r>
            <a:r>
              <a:rPr lang="en-US" dirty="0" smtClean="0"/>
              <a:t>Shorter comments </a:t>
            </a:r>
            <a:r>
              <a:rPr lang="en-US" dirty="0" smtClean="0"/>
              <a:t>by users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Users –  23 </a:t>
            </a:r>
            <a:r>
              <a:rPr lang="en-US" dirty="0" smtClean="0"/>
              <a:t>Columns </a:t>
            </a:r>
            <a:r>
              <a:rPr lang="en-US" dirty="0" smtClean="0"/>
              <a:t>– </a:t>
            </a:r>
            <a:r>
              <a:rPr lang="en-US" dirty="0" smtClean="0"/>
              <a:t>Profiles of the </a:t>
            </a:r>
            <a:r>
              <a:rPr lang="en-US" dirty="0" smtClean="0"/>
              <a:t>user base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Check-ins </a:t>
            </a:r>
            <a:r>
              <a:rPr lang="en-US" dirty="0" smtClean="0"/>
              <a:t>- 170 </a:t>
            </a:r>
            <a:r>
              <a:rPr lang="en-US" dirty="0" smtClean="0"/>
              <a:t>Columns </a:t>
            </a:r>
            <a:r>
              <a:rPr lang="en-US" dirty="0" smtClean="0"/>
              <a:t>– Frequency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80" y="582071"/>
            <a:ext cx="7024744" cy="587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- 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065" y="1978095"/>
            <a:ext cx="7776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Bias – to only review Bay Area rest – Data only provides a limited count as 3 businesses</a:t>
            </a:r>
          </a:p>
          <a:p>
            <a:pPr marL="342900" indent="-342900">
              <a:buAutoNum type="arabicPeriod"/>
            </a:pPr>
            <a:r>
              <a:rPr lang="en-US" dirty="0" smtClean="0"/>
              <a:t>Bias – only wanted to review rest’s as an assumption that rest’s would be the largest data set 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Selected businesses categories that were classified as “Restaurants”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Addressed 22K of restaurants</a:t>
            </a:r>
          </a:p>
          <a:p>
            <a:pPr marL="342900" indent="-342900">
              <a:buAutoNum type="arabicPeriod"/>
            </a:pPr>
            <a:r>
              <a:rPr lang="en-US" dirty="0" smtClean="0"/>
              <a:t>Ran the statistics of the star data set 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were the challenges of cleaning the data and or using the data? What are the elements that were missing?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 descr="Screen Shot 2016-03-29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53" y="4845852"/>
            <a:ext cx="2153142" cy="1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6534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Dealing with the “categories” column</a:t>
            </a:r>
          </a:p>
          <a:p>
            <a:pPr lvl="1"/>
            <a:r>
              <a:rPr lang="en-US" dirty="0" smtClean="0"/>
              <a:t>selecting restaurants</a:t>
            </a:r>
          </a:p>
          <a:p>
            <a:r>
              <a:rPr lang="en-US" dirty="0" smtClean="0"/>
              <a:t>Handling NA values</a:t>
            </a:r>
            <a:endParaRPr lang="en-US" dirty="0"/>
          </a:p>
          <a:p>
            <a:r>
              <a:rPr lang="en-US" dirty="0" smtClean="0"/>
              <a:t>Combining hours of operation</a:t>
            </a:r>
          </a:p>
          <a:p>
            <a:r>
              <a:rPr lang="en-US" dirty="0" smtClean="0"/>
              <a:t>Binning continuous variables</a:t>
            </a:r>
          </a:p>
          <a:p>
            <a:pPr lvl="1"/>
            <a:r>
              <a:rPr lang="en-US" dirty="0" smtClean="0"/>
              <a:t>latitude/longitude, review count</a:t>
            </a:r>
          </a:p>
          <a:p>
            <a:r>
              <a:rPr lang="en-US" dirty="0" smtClean="0"/>
              <a:t>Transformed “stars” to “highly rated”</a:t>
            </a:r>
          </a:p>
          <a:p>
            <a:pPr lvl="1"/>
            <a:r>
              <a:rPr lang="en-US" dirty="0" smtClean="0"/>
              <a:t>4 or more stars, or not?</a:t>
            </a:r>
          </a:p>
          <a:p>
            <a:r>
              <a:rPr lang="en-US" dirty="0" smtClean="0"/>
              <a:t>Excluding irrelevant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2200</TotalTime>
  <Words>1382</Words>
  <Application>Microsoft Office PowerPoint</Application>
  <PresentationFormat>On-screen Show (4:3)</PresentationFormat>
  <Paragraphs>295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CiscoSans ExtraLight</vt:lpstr>
      <vt:lpstr>Wingdings</vt:lpstr>
      <vt:lpstr>Wingdings 2</vt:lpstr>
      <vt:lpstr>Austin</vt:lpstr>
      <vt:lpstr>Data Science Fy16-ds-pod-Arganesa</vt:lpstr>
      <vt:lpstr>The Data Scientists</vt:lpstr>
      <vt:lpstr>AGENDA Business Case  Goals and Objectives Data Preparation YELP Data Findings Key Challenges and Learning's </vt:lpstr>
      <vt:lpstr>Business Case</vt:lpstr>
      <vt:lpstr>Potential Business Benefits</vt:lpstr>
      <vt:lpstr>Data Preparation</vt:lpstr>
      <vt:lpstr>Data Access</vt:lpstr>
      <vt:lpstr>Business - Data Exploration</vt:lpstr>
      <vt:lpstr>Yelp Data Preprocessing</vt:lpstr>
      <vt:lpstr>YELP DATA FINDINGS</vt:lpstr>
      <vt:lpstr>Association Rule Mining </vt:lpstr>
      <vt:lpstr>PowerPoint Presentation</vt:lpstr>
      <vt:lpstr>PowerPoint Presentation</vt:lpstr>
      <vt:lpstr>PowerPoint Presentation</vt:lpstr>
      <vt:lpstr>Random Forest</vt:lpstr>
      <vt:lpstr>Generalized Linear Model</vt:lpstr>
      <vt:lpstr>Key Challenges and Learnings</vt:lpstr>
    </vt:vector>
  </TitlesOfParts>
  <Company>Cisco.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Fy16-ds-pod-Arganesa</dc:title>
  <dc:creator>Michael Gadish</dc:creator>
  <cp:lastModifiedBy>Marilyn Langley (marlangl)</cp:lastModifiedBy>
  <cp:revision>46</cp:revision>
  <dcterms:created xsi:type="dcterms:W3CDTF">2016-03-13T18:32:31Z</dcterms:created>
  <dcterms:modified xsi:type="dcterms:W3CDTF">2016-05-12T01:18:18Z</dcterms:modified>
</cp:coreProperties>
</file>