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6"/>
  </p:notesMasterIdLst>
  <p:handoutMasterIdLst>
    <p:handoutMasterId r:id="rId37"/>
  </p:handoutMasterIdLst>
  <p:sldIdLst>
    <p:sldId id="257" r:id="rId2"/>
    <p:sldId id="259" r:id="rId3"/>
    <p:sldId id="260" r:id="rId4"/>
    <p:sldId id="262" r:id="rId5"/>
    <p:sldId id="263" r:id="rId6"/>
    <p:sldId id="264" r:id="rId7"/>
    <p:sldId id="265" r:id="rId8"/>
    <p:sldId id="291" r:id="rId9"/>
    <p:sldId id="266" r:id="rId10"/>
    <p:sldId id="268" r:id="rId11"/>
    <p:sldId id="292" r:id="rId12"/>
    <p:sldId id="269" r:id="rId13"/>
    <p:sldId id="305" r:id="rId14"/>
    <p:sldId id="271" r:id="rId15"/>
    <p:sldId id="304" r:id="rId16"/>
    <p:sldId id="297" r:id="rId17"/>
    <p:sldId id="302" r:id="rId18"/>
    <p:sldId id="298" r:id="rId19"/>
    <p:sldId id="273" r:id="rId20"/>
    <p:sldId id="276" r:id="rId21"/>
    <p:sldId id="274" r:id="rId22"/>
    <p:sldId id="294" r:id="rId23"/>
    <p:sldId id="278" r:id="rId24"/>
    <p:sldId id="279" r:id="rId25"/>
    <p:sldId id="295" r:id="rId26"/>
    <p:sldId id="282" r:id="rId27"/>
    <p:sldId id="283" r:id="rId28"/>
    <p:sldId id="284" r:id="rId29"/>
    <p:sldId id="285" r:id="rId30"/>
    <p:sldId id="286" r:id="rId31"/>
    <p:sldId id="303" r:id="rId32"/>
    <p:sldId id="258" r:id="rId33"/>
    <p:sldId id="288" r:id="rId34"/>
    <p:sldId id="289" r:id="rId35"/>
  </p:sldIdLst>
  <p:sldSz cx="12192000" cy="6858000"/>
  <p:notesSz cx="6858000" cy="9144000"/>
  <p:defaultTextStyle>
    <a:defPPr rtl="0">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ELENI GKOTSI" initials="MEG" lastIdx="11" clrIdx="0">
    <p:extLst>
      <p:ext uri="{19B8F6BF-5375-455C-9EA6-DF929625EA0E}">
        <p15:presenceInfo xmlns:p15="http://schemas.microsoft.com/office/powerpoint/2012/main" userId="MARIA-ELENI GKOT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82" y="1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8T15:59:03.666" idx="2">
    <p:pos x="835" y="1750"/>
    <p:text>only the image will remain</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8T16:00:20.473" idx="6">
    <p:pos x="10" y="10"/>
    <p:text>have to check and complete this slide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8T16:00:47.401" idx="8">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2072D-3798-4792-9382-416BFBF2510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l-GR"/>
        </a:p>
      </dgm:t>
    </dgm:pt>
    <dgm:pt modelId="{5A80520A-F3F1-46A0-BDF8-23A513683C4F}">
      <dgm:prSet/>
      <dgm:spPr/>
      <dgm:t>
        <a:bodyPr/>
        <a:lstStyle/>
        <a:p>
          <a:r>
            <a:rPr lang="en-US" dirty="0"/>
            <a:t>Import json files</a:t>
          </a:r>
          <a:endParaRPr lang="el-GR" dirty="0"/>
        </a:p>
      </dgm:t>
    </dgm:pt>
    <dgm:pt modelId="{5344668C-7AA4-4FA7-8E86-A33601905C44}" type="parTrans" cxnId="{6DCFAA66-06E1-4F14-946E-30D715B5E519}">
      <dgm:prSet/>
      <dgm:spPr/>
      <dgm:t>
        <a:bodyPr/>
        <a:lstStyle/>
        <a:p>
          <a:endParaRPr lang="el-GR"/>
        </a:p>
      </dgm:t>
    </dgm:pt>
    <dgm:pt modelId="{8673F2BC-125D-48FF-9039-F119E7AE9882}" type="sibTrans" cxnId="{6DCFAA66-06E1-4F14-946E-30D715B5E519}">
      <dgm:prSet/>
      <dgm:spPr/>
      <dgm:t>
        <a:bodyPr/>
        <a:lstStyle/>
        <a:p>
          <a:endParaRPr lang="el-GR"/>
        </a:p>
      </dgm:t>
    </dgm:pt>
    <dgm:pt modelId="{853B0786-7D70-461F-BAE9-9430068B0957}">
      <dgm:prSet/>
      <dgm:spPr/>
      <dgm:t>
        <a:bodyPr/>
        <a:lstStyle/>
        <a:p>
          <a:r>
            <a:rPr lang="en-US" dirty="0"/>
            <a:t>Create a </a:t>
          </a:r>
          <a:r>
            <a:rPr lang="en-US" dirty="0" err="1"/>
            <a:t>dataframe</a:t>
          </a:r>
          <a:r>
            <a:rPr lang="el-GR" dirty="0"/>
            <a:t> </a:t>
          </a:r>
          <a:r>
            <a:rPr lang="en-US" dirty="0"/>
            <a:t>in which assign the sentence column</a:t>
          </a:r>
          <a:endParaRPr lang="el-GR" dirty="0"/>
        </a:p>
      </dgm:t>
    </dgm:pt>
    <dgm:pt modelId="{7A646F82-B655-41A2-888C-9B68555F380E}" type="parTrans" cxnId="{222D064C-08EC-41CF-991B-A1CF6831A528}">
      <dgm:prSet/>
      <dgm:spPr/>
      <dgm:t>
        <a:bodyPr/>
        <a:lstStyle/>
        <a:p>
          <a:endParaRPr lang="el-GR"/>
        </a:p>
      </dgm:t>
    </dgm:pt>
    <dgm:pt modelId="{D5FD8DB1-CE72-4D98-B02E-A9E25864B058}" type="sibTrans" cxnId="{222D064C-08EC-41CF-991B-A1CF6831A528}">
      <dgm:prSet/>
      <dgm:spPr/>
      <dgm:t>
        <a:bodyPr/>
        <a:lstStyle/>
        <a:p>
          <a:endParaRPr lang="el-GR"/>
        </a:p>
      </dgm:t>
    </dgm:pt>
    <dgm:pt modelId="{9DC7C84F-073D-455F-922A-9A31607EA104}">
      <dgm:prSet/>
      <dgm:spPr/>
      <dgm:t>
        <a:bodyPr/>
        <a:lstStyle/>
        <a:p>
          <a:r>
            <a:rPr lang="en-US" dirty="0"/>
            <a:t>Assign each row of sentence in a list</a:t>
          </a:r>
          <a:endParaRPr lang="el-GR" dirty="0"/>
        </a:p>
      </dgm:t>
    </dgm:pt>
    <dgm:pt modelId="{EDC4B261-CC92-47B5-8E52-77DC9580460D}" type="parTrans" cxnId="{F853F8C8-EF80-4F95-B454-C54AD7DEBFFF}">
      <dgm:prSet/>
      <dgm:spPr/>
      <dgm:t>
        <a:bodyPr/>
        <a:lstStyle/>
        <a:p>
          <a:endParaRPr lang="el-GR"/>
        </a:p>
      </dgm:t>
    </dgm:pt>
    <dgm:pt modelId="{67554F31-60EA-498D-890B-5AB265F372B4}" type="sibTrans" cxnId="{F853F8C8-EF80-4F95-B454-C54AD7DEBFFF}">
      <dgm:prSet/>
      <dgm:spPr/>
      <dgm:t>
        <a:bodyPr/>
        <a:lstStyle/>
        <a:p>
          <a:endParaRPr lang="el-GR"/>
        </a:p>
      </dgm:t>
    </dgm:pt>
    <dgm:pt modelId="{29AC40F0-8D8A-4104-96FF-3472B29EA58F}">
      <dgm:prSet/>
      <dgm:spPr/>
      <dgm:t>
        <a:bodyPr/>
        <a:lstStyle/>
        <a:p>
          <a:endParaRPr lang="en-US" dirty="0"/>
        </a:p>
        <a:p>
          <a:r>
            <a:rPr lang="en-US" dirty="0"/>
            <a:t>Create a </a:t>
          </a:r>
          <a:r>
            <a:rPr lang="en-US" dirty="0" err="1"/>
            <a:t>dataframe</a:t>
          </a:r>
          <a:r>
            <a:rPr lang="en-US" dirty="0"/>
            <a:t> which contains each sentence with a correspondent document id</a:t>
          </a:r>
          <a:endParaRPr lang="el-GR" dirty="0"/>
        </a:p>
      </dgm:t>
    </dgm:pt>
    <dgm:pt modelId="{E107F3B7-E30E-46A7-AE61-A69B5D78C46E}" type="parTrans" cxnId="{FDE04C1D-70F0-4F1A-9DF9-068AF3CDEDFB}">
      <dgm:prSet/>
      <dgm:spPr/>
      <dgm:t>
        <a:bodyPr/>
        <a:lstStyle/>
        <a:p>
          <a:endParaRPr lang="el-GR"/>
        </a:p>
      </dgm:t>
    </dgm:pt>
    <dgm:pt modelId="{D08D3BDB-8564-4AB0-93B8-9E2A4159B94C}" type="sibTrans" cxnId="{FDE04C1D-70F0-4F1A-9DF9-068AF3CDEDFB}">
      <dgm:prSet/>
      <dgm:spPr/>
      <dgm:t>
        <a:bodyPr/>
        <a:lstStyle/>
        <a:p>
          <a:endParaRPr lang="el-GR"/>
        </a:p>
      </dgm:t>
    </dgm:pt>
    <dgm:pt modelId="{8C06015D-F936-4911-B193-776405D7CB50}">
      <dgm:prSet/>
      <dgm:spPr/>
      <dgm:t>
        <a:bodyPr/>
        <a:lstStyle/>
        <a:p>
          <a:r>
            <a:rPr lang="en-US" dirty="0"/>
            <a:t>Same process to column labels and at the end a new data frame was prepared, named </a:t>
          </a:r>
          <a:r>
            <a:rPr lang="en-US" b="1" i="1" dirty="0" err="1"/>
            <a:t>datargument</a:t>
          </a:r>
          <a:r>
            <a:rPr lang="en-US" dirty="0"/>
            <a:t>, ready to be used.</a:t>
          </a:r>
          <a:endParaRPr lang="el-GR" dirty="0"/>
        </a:p>
      </dgm:t>
    </dgm:pt>
    <dgm:pt modelId="{12540C73-B869-4CA3-982F-816614B3C84B}" type="parTrans" cxnId="{0E95800D-DAEA-4824-850E-3CEF6D651762}">
      <dgm:prSet/>
      <dgm:spPr/>
      <dgm:t>
        <a:bodyPr/>
        <a:lstStyle/>
        <a:p>
          <a:endParaRPr lang="el-GR"/>
        </a:p>
      </dgm:t>
    </dgm:pt>
    <dgm:pt modelId="{8A6B80EA-D359-473C-A902-09C720566DF1}" type="sibTrans" cxnId="{0E95800D-DAEA-4824-850E-3CEF6D651762}">
      <dgm:prSet/>
      <dgm:spPr/>
      <dgm:t>
        <a:bodyPr/>
        <a:lstStyle/>
        <a:p>
          <a:endParaRPr lang="el-GR"/>
        </a:p>
      </dgm:t>
    </dgm:pt>
    <dgm:pt modelId="{BDAA821C-65B1-41C6-A6C9-310B81BA4303}" type="pres">
      <dgm:prSet presAssocID="{BE32072D-3798-4792-9382-416BFBF25104}" presName="CompostProcess" presStyleCnt="0">
        <dgm:presLayoutVars>
          <dgm:dir/>
          <dgm:resizeHandles val="exact"/>
        </dgm:presLayoutVars>
      </dgm:prSet>
      <dgm:spPr/>
    </dgm:pt>
    <dgm:pt modelId="{4D80CDE6-2429-44AC-9097-0668E2BCAA3D}" type="pres">
      <dgm:prSet presAssocID="{BE32072D-3798-4792-9382-416BFBF25104}" presName="arrow" presStyleLbl="bgShp" presStyleIdx="0" presStyleCnt="1"/>
      <dgm:spPr/>
    </dgm:pt>
    <dgm:pt modelId="{A72C9DE5-A132-4E9B-B93E-7A5E41CA598F}" type="pres">
      <dgm:prSet presAssocID="{BE32072D-3798-4792-9382-416BFBF25104}" presName="linearProcess" presStyleCnt="0"/>
      <dgm:spPr/>
    </dgm:pt>
    <dgm:pt modelId="{2C6FC317-34AF-430E-B1F3-063A1A784C09}" type="pres">
      <dgm:prSet presAssocID="{5A80520A-F3F1-46A0-BDF8-23A513683C4F}" presName="textNode" presStyleLbl="node1" presStyleIdx="0" presStyleCnt="5">
        <dgm:presLayoutVars>
          <dgm:bulletEnabled val="1"/>
        </dgm:presLayoutVars>
      </dgm:prSet>
      <dgm:spPr/>
    </dgm:pt>
    <dgm:pt modelId="{DE5D1228-0D48-48CB-8123-719E5B2D3114}" type="pres">
      <dgm:prSet presAssocID="{8673F2BC-125D-48FF-9039-F119E7AE9882}" presName="sibTrans" presStyleCnt="0"/>
      <dgm:spPr/>
    </dgm:pt>
    <dgm:pt modelId="{A943DBDC-BB0B-4CFA-98C6-541BF27EE83B}" type="pres">
      <dgm:prSet presAssocID="{853B0786-7D70-461F-BAE9-9430068B0957}" presName="textNode" presStyleLbl="node1" presStyleIdx="1" presStyleCnt="5">
        <dgm:presLayoutVars>
          <dgm:bulletEnabled val="1"/>
        </dgm:presLayoutVars>
      </dgm:prSet>
      <dgm:spPr/>
    </dgm:pt>
    <dgm:pt modelId="{6D22D7DA-9ABE-4E8E-98F1-21FF8EB4BB90}" type="pres">
      <dgm:prSet presAssocID="{D5FD8DB1-CE72-4D98-B02E-A9E25864B058}" presName="sibTrans" presStyleCnt="0"/>
      <dgm:spPr/>
    </dgm:pt>
    <dgm:pt modelId="{17BC3670-55EA-443C-B330-B0D0E7BBA346}" type="pres">
      <dgm:prSet presAssocID="{9DC7C84F-073D-455F-922A-9A31607EA104}" presName="textNode" presStyleLbl="node1" presStyleIdx="2" presStyleCnt="5">
        <dgm:presLayoutVars>
          <dgm:bulletEnabled val="1"/>
        </dgm:presLayoutVars>
      </dgm:prSet>
      <dgm:spPr/>
    </dgm:pt>
    <dgm:pt modelId="{6B7E0C4B-93C2-4EE3-9686-9BB8F18E7561}" type="pres">
      <dgm:prSet presAssocID="{67554F31-60EA-498D-890B-5AB265F372B4}" presName="sibTrans" presStyleCnt="0"/>
      <dgm:spPr/>
    </dgm:pt>
    <dgm:pt modelId="{EC4B469E-B0B7-4348-B3C3-DB15CF503C49}" type="pres">
      <dgm:prSet presAssocID="{29AC40F0-8D8A-4104-96FF-3472B29EA58F}" presName="textNode" presStyleLbl="node1" presStyleIdx="3" presStyleCnt="5">
        <dgm:presLayoutVars>
          <dgm:bulletEnabled val="1"/>
        </dgm:presLayoutVars>
      </dgm:prSet>
      <dgm:spPr/>
    </dgm:pt>
    <dgm:pt modelId="{109AFB03-3F34-42AE-9011-E35D91E97E9D}" type="pres">
      <dgm:prSet presAssocID="{D08D3BDB-8564-4AB0-93B8-9E2A4159B94C}" presName="sibTrans" presStyleCnt="0"/>
      <dgm:spPr/>
    </dgm:pt>
    <dgm:pt modelId="{09322EA2-9E12-40CE-944A-5A4DCA8C066B}" type="pres">
      <dgm:prSet presAssocID="{8C06015D-F936-4911-B193-776405D7CB50}" presName="textNode" presStyleLbl="node1" presStyleIdx="4" presStyleCnt="5">
        <dgm:presLayoutVars>
          <dgm:bulletEnabled val="1"/>
        </dgm:presLayoutVars>
      </dgm:prSet>
      <dgm:spPr/>
    </dgm:pt>
  </dgm:ptLst>
  <dgm:cxnLst>
    <dgm:cxn modelId="{0E95800D-DAEA-4824-850E-3CEF6D651762}" srcId="{BE32072D-3798-4792-9382-416BFBF25104}" destId="{8C06015D-F936-4911-B193-776405D7CB50}" srcOrd="4" destOrd="0" parTransId="{12540C73-B869-4CA3-982F-816614B3C84B}" sibTransId="{8A6B80EA-D359-473C-A902-09C720566DF1}"/>
    <dgm:cxn modelId="{FDE04C1D-70F0-4F1A-9DF9-068AF3CDEDFB}" srcId="{BE32072D-3798-4792-9382-416BFBF25104}" destId="{29AC40F0-8D8A-4104-96FF-3472B29EA58F}" srcOrd="3" destOrd="0" parTransId="{E107F3B7-E30E-46A7-AE61-A69B5D78C46E}" sibTransId="{D08D3BDB-8564-4AB0-93B8-9E2A4159B94C}"/>
    <dgm:cxn modelId="{4978ED65-69FE-4859-8A00-CDC6B34C8C30}" type="presOf" srcId="{853B0786-7D70-461F-BAE9-9430068B0957}" destId="{A943DBDC-BB0B-4CFA-98C6-541BF27EE83B}" srcOrd="0" destOrd="0" presId="urn:microsoft.com/office/officeart/2005/8/layout/hProcess9"/>
    <dgm:cxn modelId="{6DCFAA66-06E1-4F14-946E-30D715B5E519}" srcId="{BE32072D-3798-4792-9382-416BFBF25104}" destId="{5A80520A-F3F1-46A0-BDF8-23A513683C4F}" srcOrd="0" destOrd="0" parTransId="{5344668C-7AA4-4FA7-8E86-A33601905C44}" sibTransId="{8673F2BC-125D-48FF-9039-F119E7AE9882}"/>
    <dgm:cxn modelId="{C8563747-FDED-4D97-8FE3-C98C6E476303}" type="presOf" srcId="{9DC7C84F-073D-455F-922A-9A31607EA104}" destId="{17BC3670-55EA-443C-B330-B0D0E7BBA346}" srcOrd="0" destOrd="0" presId="urn:microsoft.com/office/officeart/2005/8/layout/hProcess9"/>
    <dgm:cxn modelId="{222D064C-08EC-41CF-991B-A1CF6831A528}" srcId="{BE32072D-3798-4792-9382-416BFBF25104}" destId="{853B0786-7D70-461F-BAE9-9430068B0957}" srcOrd="1" destOrd="0" parTransId="{7A646F82-B655-41A2-888C-9B68555F380E}" sibTransId="{D5FD8DB1-CE72-4D98-B02E-A9E25864B058}"/>
    <dgm:cxn modelId="{22F1AA74-8BAD-4EA9-867E-01E865570F89}" type="presOf" srcId="{29AC40F0-8D8A-4104-96FF-3472B29EA58F}" destId="{EC4B469E-B0B7-4348-B3C3-DB15CF503C49}" srcOrd="0" destOrd="0" presId="urn:microsoft.com/office/officeart/2005/8/layout/hProcess9"/>
    <dgm:cxn modelId="{103DB37C-C04A-4A8C-A963-645F10DDBEA8}" type="presOf" srcId="{5A80520A-F3F1-46A0-BDF8-23A513683C4F}" destId="{2C6FC317-34AF-430E-B1F3-063A1A784C09}" srcOrd="0" destOrd="0" presId="urn:microsoft.com/office/officeart/2005/8/layout/hProcess9"/>
    <dgm:cxn modelId="{952FB39C-3E8B-4170-A92F-985CA377E444}" type="presOf" srcId="{BE32072D-3798-4792-9382-416BFBF25104}" destId="{BDAA821C-65B1-41C6-A6C9-310B81BA4303}" srcOrd="0" destOrd="0" presId="urn:microsoft.com/office/officeart/2005/8/layout/hProcess9"/>
    <dgm:cxn modelId="{F853F8C8-EF80-4F95-B454-C54AD7DEBFFF}" srcId="{BE32072D-3798-4792-9382-416BFBF25104}" destId="{9DC7C84F-073D-455F-922A-9A31607EA104}" srcOrd="2" destOrd="0" parTransId="{EDC4B261-CC92-47B5-8E52-77DC9580460D}" sibTransId="{67554F31-60EA-498D-890B-5AB265F372B4}"/>
    <dgm:cxn modelId="{914B0EEE-D3BD-4C50-959A-9BF67718A620}" type="presOf" srcId="{8C06015D-F936-4911-B193-776405D7CB50}" destId="{09322EA2-9E12-40CE-944A-5A4DCA8C066B}" srcOrd="0" destOrd="0" presId="urn:microsoft.com/office/officeart/2005/8/layout/hProcess9"/>
    <dgm:cxn modelId="{9D08E80F-8E3D-4B44-8E37-42433EAFB46C}" type="presParOf" srcId="{BDAA821C-65B1-41C6-A6C9-310B81BA4303}" destId="{4D80CDE6-2429-44AC-9097-0668E2BCAA3D}" srcOrd="0" destOrd="0" presId="urn:microsoft.com/office/officeart/2005/8/layout/hProcess9"/>
    <dgm:cxn modelId="{8A07BFB1-E94A-4DC1-9BEE-F283FFFA99BA}" type="presParOf" srcId="{BDAA821C-65B1-41C6-A6C9-310B81BA4303}" destId="{A72C9DE5-A132-4E9B-B93E-7A5E41CA598F}" srcOrd="1" destOrd="0" presId="urn:microsoft.com/office/officeart/2005/8/layout/hProcess9"/>
    <dgm:cxn modelId="{8F5A279A-9F8C-4941-BEB0-20D07A454773}" type="presParOf" srcId="{A72C9DE5-A132-4E9B-B93E-7A5E41CA598F}" destId="{2C6FC317-34AF-430E-B1F3-063A1A784C09}" srcOrd="0" destOrd="0" presId="urn:microsoft.com/office/officeart/2005/8/layout/hProcess9"/>
    <dgm:cxn modelId="{0E203907-E5D3-48AE-89D2-5DDA2AF67117}" type="presParOf" srcId="{A72C9DE5-A132-4E9B-B93E-7A5E41CA598F}" destId="{DE5D1228-0D48-48CB-8123-719E5B2D3114}" srcOrd="1" destOrd="0" presId="urn:microsoft.com/office/officeart/2005/8/layout/hProcess9"/>
    <dgm:cxn modelId="{937626D0-AB8D-4085-B92E-F8D96B4D5234}" type="presParOf" srcId="{A72C9DE5-A132-4E9B-B93E-7A5E41CA598F}" destId="{A943DBDC-BB0B-4CFA-98C6-541BF27EE83B}" srcOrd="2" destOrd="0" presId="urn:microsoft.com/office/officeart/2005/8/layout/hProcess9"/>
    <dgm:cxn modelId="{42A13C9C-5770-4DC7-854A-D53C2933DBDE}" type="presParOf" srcId="{A72C9DE5-A132-4E9B-B93E-7A5E41CA598F}" destId="{6D22D7DA-9ABE-4E8E-98F1-21FF8EB4BB90}" srcOrd="3" destOrd="0" presId="urn:microsoft.com/office/officeart/2005/8/layout/hProcess9"/>
    <dgm:cxn modelId="{1C67F725-B25C-4527-83E1-BDB628A5ABCE}" type="presParOf" srcId="{A72C9DE5-A132-4E9B-B93E-7A5E41CA598F}" destId="{17BC3670-55EA-443C-B330-B0D0E7BBA346}" srcOrd="4" destOrd="0" presId="urn:microsoft.com/office/officeart/2005/8/layout/hProcess9"/>
    <dgm:cxn modelId="{2C6264F9-B107-4B41-89CE-23533532A820}" type="presParOf" srcId="{A72C9DE5-A132-4E9B-B93E-7A5E41CA598F}" destId="{6B7E0C4B-93C2-4EE3-9686-9BB8F18E7561}" srcOrd="5" destOrd="0" presId="urn:microsoft.com/office/officeart/2005/8/layout/hProcess9"/>
    <dgm:cxn modelId="{BA9578B7-6B83-4EEE-81AC-C5AB78BBBD9B}" type="presParOf" srcId="{A72C9DE5-A132-4E9B-B93E-7A5E41CA598F}" destId="{EC4B469E-B0B7-4348-B3C3-DB15CF503C49}" srcOrd="6" destOrd="0" presId="urn:microsoft.com/office/officeart/2005/8/layout/hProcess9"/>
    <dgm:cxn modelId="{D81A3ABF-3EB7-4C9B-BB5F-31979850B6F8}" type="presParOf" srcId="{A72C9DE5-A132-4E9B-B93E-7A5E41CA598F}" destId="{109AFB03-3F34-42AE-9011-E35D91E97E9D}" srcOrd="7" destOrd="0" presId="urn:microsoft.com/office/officeart/2005/8/layout/hProcess9"/>
    <dgm:cxn modelId="{D43C4A53-9AD3-44C2-B382-8A75F71DB5F9}" type="presParOf" srcId="{A72C9DE5-A132-4E9B-B93E-7A5E41CA598F}" destId="{09322EA2-9E12-40CE-944A-5A4DCA8C066B}"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E3057-2DCA-46C7-8494-E3ABEF93B92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l-GR"/>
        </a:p>
      </dgm:t>
    </dgm:pt>
    <dgm:pt modelId="{1B5578F0-7BE3-4707-B204-ED2C0FB7F697}">
      <dgm:prSet/>
      <dgm:spPr/>
      <dgm:t>
        <a:bodyPr/>
        <a:lstStyle/>
        <a:p>
          <a:r>
            <a:rPr lang="en-US" dirty="0"/>
            <a:t>We create a </a:t>
          </a:r>
          <a:r>
            <a:rPr lang="en-US" dirty="0" err="1"/>
            <a:t>dataframe</a:t>
          </a:r>
          <a:r>
            <a:rPr lang="en-US" dirty="0"/>
            <a:t> with one column containing all abstract’s words </a:t>
          </a:r>
          <a:endParaRPr lang="el-GR" dirty="0"/>
        </a:p>
      </dgm:t>
    </dgm:pt>
    <dgm:pt modelId="{0D220BD9-5004-4789-8A90-8522FD94D431}" type="parTrans" cxnId="{29BD5E0E-3242-4EAC-9D8B-A89981A7199E}">
      <dgm:prSet/>
      <dgm:spPr/>
      <dgm:t>
        <a:bodyPr/>
        <a:lstStyle/>
        <a:p>
          <a:endParaRPr lang="el-GR"/>
        </a:p>
      </dgm:t>
    </dgm:pt>
    <dgm:pt modelId="{511770A8-8C40-45F0-AFF8-E37A952393D3}" type="sibTrans" cxnId="{29BD5E0E-3242-4EAC-9D8B-A89981A7199E}">
      <dgm:prSet/>
      <dgm:spPr/>
      <dgm:t>
        <a:bodyPr/>
        <a:lstStyle/>
        <a:p>
          <a:endParaRPr lang="el-GR"/>
        </a:p>
      </dgm:t>
    </dgm:pt>
    <dgm:pt modelId="{78882C2A-97E9-4EFD-8F97-78DC966218E8}">
      <dgm:prSet/>
      <dgm:spPr/>
      <dgm:t>
        <a:bodyPr/>
        <a:lstStyle/>
        <a:p>
          <a:r>
            <a:rPr lang="en-US" dirty="0"/>
            <a:t>Eliminate the factor of lower case or upper case letters</a:t>
          </a:r>
          <a:endParaRPr lang="el-GR" dirty="0"/>
        </a:p>
      </dgm:t>
    </dgm:pt>
    <dgm:pt modelId="{C8B1FD79-97C2-4031-A401-5DA79745EBFB}" type="parTrans" cxnId="{F3AC82EE-A136-48D5-9367-C77C3BD5E322}">
      <dgm:prSet/>
      <dgm:spPr/>
      <dgm:t>
        <a:bodyPr/>
        <a:lstStyle/>
        <a:p>
          <a:endParaRPr lang="el-GR"/>
        </a:p>
      </dgm:t>
    </dgm:pt>
    <dgm:pt modelId="{40F6A580-5A0F-4C78-8FB9-01C8173D56E1}" type="sibTrans" cxnId="{F3AC82EE-A136-48D5-9367-C77C3BD5E322}">
      <dgm:prSet/>
      <dgm:spPr/>
      <dgm:t>
        <a:bodyPr/>
        <a:lstStyle/>
        <a:p>
          <a:endParaRPr lang="el-GR"/>
        </a:p>
      </dgm:t>
    </dgm:pt>
    <dgm:pt modelId="{6D4E3234-02F0-4035-BFEB-B7646FD08159}">
      <dgm:prSet/>
      <dgm:spPr/>
      <dgm:t>
        <a:bodyPr/>
        <a:lstStyle/>
        <a:p>
          <a:r>
            <a:rPr lang="en-US" dirty="0"/>
            <a:t>Delete special characters such as commas, points etc.</a:t>
          </a:r>
          <a:endParaRPr lang="el-GR" dirty="0"/>
        </a:p>
      </dgm:t>
    </dgm:pt>
    <dgm:pt modelId="{537DD4EA-E1C0-40F9-B5EE-294283D6A1C4}" type="parTrans" cxnId="{52DB2765-36DC-41D2-B35D-EB072C61C747}">
      <dgm:prSet/>
      <dgm:spPr/>
      <dgm:t>
        <a:bodyPr/>
        <a:lstStyle/>
        <a:p>
          <a:endParaRPr lang="el-GR"/>
        </a:p>
      </dgm:t>
    </dgm:pt>
    <dgm:pt modelId="{6FD4E917-CC62-4DC1-8E25-D02F3307B6EC}" type="sibTrans" cxnId="{52DB2765-36DC-41D2-B35D-EB072C61C747}">
      <dgm:prSet/>
      <dgm:spPr/>
      <dgm:t>
        <a:bodyPr/>
        <a:lstStyle/>
        <a:p>
          <a:endParaRPr lang="el-GR"/>
        </a:p>
      </dgm:t>
    </dgm:pt>
    <dgm:pt modelId="{0DAE9684-F42B-4C2D-AD5E-17F83AE7BC56}">
      <dgm:prSet/>
      <dgm:spPr/>
      <dgm:t>
        <a:bodyPr/>
        <a:lstStyle/>
        <a:p>
          <a:r>
            <a:rPr lang="en-US" dirty="0"/>
            <a:t>Dropping out all duplicates</a:t>
          </a:r>
          <a:endParaRPr lang="el-GR" dirty="0"/>
        </a:p>
      </dgm:t>
    </dgm:pt>
    <dgm:pt modelId="{5B31600D-7A0B-4371-8BA2-3E93BDDAF4A0}" type="parTrans" cxnId="{8D9855B2-891D-4B1E-B066-791456B0B1DE}">
      <dgm:prSet/>
      <dgm:spPr/>
      <dgm:t>
        <a:bodyPr/>
        <a:lstStyle/>
        <a:p>
          <a:endParaRPr lang="el-GR"/>
        </a:p>
      </dgm:t>
    </dgm:pt>
    <dgm:pt modelId="{37639C5D-3658-4834-BBAA-7F7A18997A5C}" type="sibTrans" cxnId="{8D9855B2-891D-4B1E-B066-791456B0B1DE}">
      <dgm:prSet/>
      <dgm:spPr/>
      <dgm:t>
        <a:bodyPr/>
        <a:lstStyle/>
        <a:p>
          <a:endParaRPr lang="el-GR"/>
        </a:p>
      </dgm:t>
    </dgm:pt>
    <dgm:pt modelId="{F889DA86-D8F3-47C8-B03D-DB818734257C}">
      <dgm:prSet/>
      <dgm:spPr/>
      <dgm:t>
        <a:bodyPr/>
        <a:lstStyle/>
        <a:p>
          <a:r>
            <a:rPr lang="en-US" dirty="0"/>
            <a:t>Create the list that will use to check if the sentence of the abstract is containing one of them</a:t>
          </a:r>
          <a:endParaRPr lang="el-GR" dirty="0"/>
        </a:p>
      </dgm:t>
    </dgm:pt>
    <dgm:pt modelId="{DE79CEC5-7F15-4AF7-8007-1D31660E8C1D}" type="parTrans" cxnId="{7218935B-E1ED-4A61-9181-4030C1CE13B7}">
      <dgm:prSet/>
      <dgm:spPr/>
      <dgm:t>
        <a:bodyPr/>
        <a:lstStyle/>
        <a:p>
          <a:endParaRPr lang="el-GR"/>
        </a:p>
      </dgm:t>
    </dgm:pt>
    <dgm:pt modelId="{B01B8CCE-4608-4EFB-9936-B2CFD1DBB52F}" type="sibTrans" cxnId="{7218935B-E1ED-4A61-9181-4030C1CE13B7}">
      <dgm:prSet/>
      <dgm:spPr/>
      <dgm:t>
        <a:bodyPr/>
        <a:lstStyle/>
        <a:p>
          <a:endParaRPr lang="el-GR"/>
        </a:p>
      </dgm:t>
    </dgm:pt>
    <dgm:pt modelId="{A5D2F6C1-88E5-4F59-9D3D-44CCB96738CE}" type="pres">
      <dgm:prSet presAssocID="{DDAE3057-2DCA-46C7-8494-E3ABEF93B92F}" presName="Name0" presStyleCnt="0">
        <dgm:presLayoutVars>
          <dgm:dir/>
          <dgm:resizeHandles val="exact"/>
        </dgm:presLayoutVars>
      </dgm:prSet>
      <dgm:spPr/>
    </dgm:pt>
    <dgm:pt modelId="{9525D2CE-BF05-4EC3-B077-107B4E5D8017}" type="pres">
      <dgm:prSet presAssocID="{DDAE3057-2DCA-46C7-8494-E3ABEF93B92F}" presName="arrow" presStyleLbl="bgShp" presStyleIdx="0" presStyleCnt="1"/>
      <dgm:spPr/>
    </dgm:pt>
    <dgm:pt modelId="{9A83E2C1-0869-4988-B7C9-638BFA1FCCBE}" type="pres">
      <dgm:prSet presAssocID="{DDAE3057-2DCA-46C7-8494-E3ABEF93B92F}" presName="points" presStyleCnt="0"/>
      <dgm:spPr/>
    </dgm:pt>
    <dgm:pt modelId="{443F94DB-6764-4337-86F3-D5E7866A2E66}" type="pres">
      <dgm:prSet presAssocID="{1B5578F0-7BE3-4707-B204-ED2C0FB7F697}" presName="compositeA" presStyleCnt="0"/>
      <dgm:spPr/>
    </dgm:pt>
    <dgm:pt modelId="{68FADCF1-8456-4E93-8B00-93D48AB0E301}" type="pres">
      <dgm:prSet presAssocID="{1B5578F0-7BE3-4707-B204-ED2C0FB7F697}" presName="textA" presStyleLbl="revTx" presStyleIdx="0" presStyleCnt="5">
        <dgm:presLayoutVars>
          <dgm:bulletEnabled val="1"/>
        </dgm:presLayoutVars>
      </dgm:prSet>
      <dgm:spPr/>
    </dgm:pt>
    <dgm:pt modelId="{FA1270CD-9FE9-4A8C-8974-D7493E4DD22E}" type="pres">
      <dgm:prSet presAssocID="{1B5578F0-7BE3-4707-B204-ED2C0FB7F697}" presName="circleA" presStyleLbl="node1" presStyleIdx="0" presStyleCnt="5"/>
      <dgm:spPr/>
    </dgm:pt>
    <dgm:pt modelId="{9A75D8C3-1AB1-480A-A348-02792EBEBD46}" type="pres">
      <dgm:prSet presAssocID="{1B5578F0-7BE3-4707-B204-ED2C0FB7F697}" presName="spaceA" presStyleCnt="0"/>
      <dgm:spPr/>
    </dgm:pt>
    <dgm:pt modelId="{A6EC329D-5215-449A-A0D2-3AB99E32FAFF}" type="pres">
      <dgm:prSet presAssocID="{511770A8-8C40-45F0-AFF8-E37A952393D3}" presName="space" presStyleCnt="0"/>
      <dgm:spPr/>
    </dgm:pt>
    <dgm:pt modelId="{E07F650D-2355-4D8F-9E84-61F35542F5A9}" type="pres">
      <dgm:prSet presAssocID="{78882C2A-97E9-4EFD-8F97-78DC966218E8}" presName="compositeB" presStyleCnt="0"/>
      <dgm:spPr/>
    </dgm:pt>
    <dgm:pt modelId="{7B3DFF7D-8C90-4988-8B5B-EC273EC22980}" type="pres">
      <dgm:prSet presAssocID="{78882C2A-97E9-4EFD-8F97-78DC966218E8}" presName="textB" presStyleLbl="revTx" presStyleIdx="1" presStyleCnt="5">
        <dgm:presLayoutVars>
          <dgm:bulletEnabled val="1"/>
        </dgm:presLayoutVars>
      </dgm:prSet>
      <dgm:spPr/>
    </dgm:pt>
    <dgm:pt modelId="{11A26BAE-0A33-48A8-BE98-E16F0B2B7C54}" type="pres">
      <dgm:prSet presAssocID="{78882C2A-97E9-4EFD-8F97-78DC966218E8}" presName="circleB" presStyleLbl="node1" presStyleIdx="1" presStyleCnt="5"/>
      <dgm:spPr/>
    </dgm:pt>
    <dgm:pt modelId="{15DDA3D4-C1B9-4F3A-BBEC-CE77E29F15E1}" type="pres">
      <dgm:prSet presAssocID="{78882C2A-97E9-4EFD-8F97-78DC966218E8}" presName="spaceB" presStyleCnt="0"/>
      <dgm:spPr/>
    </dgm:pt>
    <dgm:pt modelId="{94A2584F-1D52-4D86-9337-942A256D0CC6}" type="pres">
      <dgm:prSet presAssocID="{40F6A580-5A0F-4C78-8FB9-01C8173D56E1}" presName="space" presStyleCnt="0"/>
      <dgm:spPr/>
    </dgm:pt>
    <dgm:pt modelId="{82B8D255-FE4B-4B4C-977D-13384152047D}" type="pres">
      <dgm:prSet presAssocID="{6D4E3234-02F0-4035-BFEB-B7646FD08159}" presName="compositeA" presStyleCnt="0"/>
      <dgm:spPr/>
    </dgm:pt>
    <dgm:pt modelId="{A3132A3D-9053-421C-86B8-EDDDD152BD7F}" type="pres">
      <dgm:prSet presAssocID="{6D4E3234-02F0-4035-BFEB-B7646FD08159}" presName="textA" presStyleLbl="revTx" presStyleIdx="2" presStyleCnt="5">
        <dgm:presLayoutVars>
          <dgm:bulletEnabled val="1"/>
        </dgm:presLayoutVars>
      </dgm:prSet>
      <dgm:spPr/>
    </dgm:pt>
    <dgm:pt modelId="{86690D9B-1F4E-4C7A-A513-5ED3C04F2512}" type="pres">
      <dgm:prSet presAssocID="{6D4E3234-02F0-4035-BFEB-B7646FD08159}" presName="circleA" presStyleLbl="node1" presStyleIdx="2" presStyleCnt="5"/>
      <dgm:spPr/>
    </dgm:pt>
    <dgm:pt modelId="{301BB989-910B-40D7-AE2B-6550FB868CCB}" type="pres">
      <dgm:prSet presAssocID="{6D4E3234-02F0-4035-BFEB-B7646FD08159}" presName="spaceA" presStyleCnt="0"/>
      <dgm:spPr/>
    </dgm:pt>
    <dgm:pt modelId="{CC235AFC-13FF-47B9-8228-CCA0E2FB0F3B}" type="pres">
      <dgm:prSet presAssocID="{6FD4E917-CC62-4DC1-8E25-D02F3307B6EC}" presName="space" presStyleCnt="0"/>
      <dgm:spPr/>
    </dgm:pt>
    <dgm:pt modelId="{1B052993-E045-4A03-AF61-09FC6BD822AA}" type="pres">
      <dgm:prSet presAssocID="{0DAE9684-F42B-4C2D-AD5E-17F83AE7BC56}" presName="compositeB" presStyleCnt="0"/>
      <dgm:spPr/>
    </dgm:pt>
    <dgm:pt modelId="{96C990CB-D2B7-4524-B238-84A91DB7D75C}" type="pres">
      <dgm:prSet presAssocID="{0DAE9684-F42B-4C2D-AD5E-17F83AE7BC56}" presName="textB" presStyleLbl="revTx" presStyleIdx="3" presStyleCnt="5">
        <dgm:presLayoutVars>
          <dgm:bulletEnabled val="1"/>
        </dgm:presLayoutVars>
      </dgm:prSet>
      <dgm:spPr/>
    </dgm:pt>
    <dgm:pt modelId="{BF64DADE-0911-4641-A1C2-EE76416CE25A}" type="pres">
      <dgm:prSet presAssocID="{0DAE9684-F42B-4C2D-AD5E-17F83AE7BC56}" presName="circleB" presStyleLbl="node1" presStyleIdx="3" presStyleCnt="5"/>
      <dgm:spPr/>
    </dgm:pt>
    <dgm:pt modelId="{A2FCB1F5-2DCC-4D37-9E66-B42785213AEC}" type="pres">
      <dgm:prSet presAssocID="{0DAE9684-F42B-4C2D-AD5E-17F83AE7BC56}" presName="spaceB" presStyleCnt="0"/>
      <dgm:spPr/>
    </dgm:pt>
    <dgm:pt modelId="{DCECA780-C8BC-4658-814C-6022A6546B57}" type="pres">
      <dgm:prSet presAssocID="{37639C5D-3658-4834-BBAA-7F7A18997A5C}" presName="space" presStyleCnt="0"/>
      <dgm:spPr/>
    </dgm:pt>
    <dgm:pt modelId="{AF0919B1-5648-4C5A-B0E4-62706C0CA6BB}" type="pres">
      <dgm:prSet presAssocID="{F889DA86-D8F3-47C8-B03D-DB818734257C}" presName="compositeA" presStyleCnt="0"/>
      <dgm:spPr/>
    </dgm:pt>
    <dgm:pt modelId="{344319DE-6D84-41FE-91B2-CEFE4CC3F0B7}" type="pres">
      <dgm:prSet presAssocID="{F889DA86-D8F3-47C8-B03D-DB818734257C}" presName="textA" presStyleLbl="revTx" presStyleIdx="4" presStyleCnt="5">
        <dgm:presLayoutVars>
          <dgm:bulletEnabled val="1"/>
        </dgm:presLayoutVars>
      </dgm:prSet>
      <dgm:spPr/>
    </dgm:pt>
    <dgm:pt modelId="{499BAFFD-BFA8-4170-95FF-8CFB5300CA70}" type="pres">
      <dgm:prSet presAssocID="{F889DA86-D8F3-47C8-B03D-DB818734257C}" presName="circleA" presStyleLbl="node1" presStyleIdx="4" presStyleCnt="5"/>
      <dgm:spPr/>
    </dgm:pt>
    <dgm:pt modelId="{0999AF90-0BD2-4E0F-A662-DB4DC3C9F0D6}" type="pres">
      <dgm:prSet presAssocID="{F889DA86-D8F3-47C8-B03D-DB818734257C}" presName="spaceA" presStyleCnt="0"/>
      <dgm:spPr/>
    </dgm:pt>
  </dgm:ptLst>
  <dgm:cxnLst>
    <dgm:cxn modelId="{29BD5E0E-3242-4EAC-9D8B-A89981A7199E}" srcId="{DDAE3057-2DCA-46C7-8494-E3ABEF93B92F}" destId="{1B5578F0-7BE3-4707-B204-ED2C0FB7F697}" srcOrd="0" destOrd="0" parTransId="{0D220BD9-5004-4789-8A90-8522FD94D431}" sibTransId="{511770A8-8C40-45F0-AFF8-E37A952393D3}"/>
    <dgm:cxn modelId="{22D77825-DA84-4DFA-BA4E-F0614443E032}" type="presOf" srcId="{F889DA86-D8F3-47C8-B03D-DB818734257C}" destId="{344319DE-6D84-41FE-91B2-CEFE4CC3F0B7}" srcOrd="0" destOrd="0" presId="urn:microsoft.com/office/officeart/2005/8/layout/hProcess11"/>
    <dgm:cxn modelId="{7218935B-E1ED-4A61-9181-4030C1CE13B7}" srcId="{DDAE3057-2DCA-46C7-8494-E3ABEF93B92F}" destId="{F889DA86-D8F3-47C8-B03D-DB818734257C}" srcOrd="4" destOrd="0" parTransId="{DE79CEC5-7F15-4AF7-8007-1D31660E8C1D}" sibTransId="{B01B8CCE-4608-4EFB-9936-B2CFD1DBB52F}"/>
    <dgm:cxn modelId="{52DB2765-36DC-41D2-B35D-EB072C61C747}" srcId="{DDAE3057-2DCA-46C7-8494-E3ABEF93B92F}" destId="{6D4E3234-02F0-4035-BFEB-B7646FD08159}" srcOrd="2" destOrd="0" parTransId="{537DD4EA-E1C0-40F9-B5EE-294283D6A1C4}" sibTransId="{6FD4E917-CC62-4DC1-8E25-D02F3307B6EC}"/>
    <dgm:cxn modelId="{2CD0CD6C-E2EA-436F-84B8-05C902C0B4A7}" type="presOf" srcId="{6D4E3234-02F0-4035-BFEB-B7646FD08159}" destId="{A3132A3D-9053-421C-86B8-EDDDD152BD7F}" srcOrd="0" destOrd="0" presId="urn:microsoft.com/office/officeart/2005/8/layout/hProcess11"/>
    <dgm:cxn modelId="{87220F50-03B9-4F8F-BA0A-DE77054F515F}" type="presOf" srcId="{78882C2A-97E9-4EFD-8F97-78DC966218E8}" destId="{7B3DFF7D-8C90-4988-8B5B-EC273EC22980}" srcOrd="0" destOrd="0" presId="urn:microsoft.com/office/officeart/2005/8/layout/hProcess11"/>
    <dgm:cxn modelId="{8D9855B2-891D-4B1E-B066-791456B0B1DE}" srcId="{DDAE3057-2DCA-46C7-8494-E3ABEF93B92F}" destId="{0DAE9684-F42B-4C2D-AD5E-17F83AE7BC56}" srcOrd="3" destOrd="0" parTransId="{5B31600D-7A0B-4371-8BA2-3E93BDDAF4A0}" sibTransId="{37639C5D-3658-4834-BBAA-7F7A18997A5C}"/>
    <dgm:cxn modelId="{838174C7-BD42-4682-8E67-1DED8D7D1B1D}" type="presOf" srcId="{DDAE3057-2DCA-46C7-8494-E3ABEF93B92F}" destId="{A5D2F6C1-88E5-4F59-9D3D-44CCB96738CE}" srcOrd="0" destOrd="0" presId="urn:microsoft.com/office/officeart/2005/8/layout/hProcess11"/>
    <dgm:cxn modelId="{17615FDB-6020-4991-9580-0FCFD393AE34}" type="presOf" srcId="{1B5578F0-7BE3-4707-B204-ED2C0FB7F697}" destId="{68FADCF1-8456-4E93-8B00-93D48AB0E301}" srcOrd="0" destOrd="0" presId="urn:microsoft.com/office/officeart/2005/8/layout/hProcess11"/>
    <dgm:cxn modelId="{F3AC82EE-A136-48D5-9367-C77C3BD5E322}" srcId="{DDAE3057-2DCA-46C7-8494-E3ABEF93B92F}" destId="{78882C2A-97E9-4EFD-8F97-78DC966218E8}" srcOrd="1" destOrd="0" parTransId="{C8B1FD79-97C2-4031-A401-5DA79745EBFB}" sibTransId="{40F6A580-5A0F-4C78-8FB9-01C8173D56E1}"/>
    <dgm:cxn modelId="{D34DD3FD-D705-448B-8F4F-8BBF515D7993}" type="presOf" srcId="{0DAE9684-F42B-4C2D-AD5E-17F83AE7BC56}" destId="{96C990CB-D2B7-4524-B238-84A91DB7D75C}" srcOrd="0" destOrd="0" presId="urn:microsoft.com/office/officeart/2005/8/layout/hProcess11"/>
    <dgm:cxn modelId="{F362BB90-31B8-4B51-9B25-4AF8C7E9015F}" type="presParOf" srcId="{A5D2F6C1-88E5-4F59-9D3D-44CCB96738CE}" destId="{9525D2CE-BF05-4EC3-B077-107B4E5D8017}" srcOrd="0" destOrd="0" presId="urn:microsoft.com/office/officeart/2005/8/layout/hProcess11"/>
    <dgm:cxn modelId="{278EACC6-AE5F-4CCE-A0E0-D50FE8521EBE}" type="presParOf" srcId="{A5D2F6C1-88E5-4F59-9D3D-44CCB96738CE}" destId="{9A83E2C1-0869-4988-B7C9-638BFA1FCCBE}" srcOrd="1" destOrd="0" presId="urn:microsoft.com/office/officeart/2005/8/layout/hProcess11"/>
    <dgm:cxn modelId="{17578EDB-C93F-4471-B946-C2D53A6B8121}" type="presParOf" srcId="{9A83E2C1-0869-4988-B7C9-638BFA1FCCBE}" destId="{443F94DB-6764-4337-86F3-D5E7866A2E66}" srcOrd="0" destOrd="0" presId="urn:microsoft.com/office/officeart/2005/8/layout/hProcess11"/>
    <dgm:cxn modelId="{067D89A2-CFDF-48B5-A9B5-E0E59CC6D634}" type="presParOf" srcId="{443F94DB-6764-4337-86F3-D5E7866A2E66}" destId="{68FADCF1-8456-4E93-8B00-93D48AB0E301}" srcOrd="0" destOrd="0" presId="urn:microsoft.com/office/officeart/2005/8/layout/hProcess11"/>
    <dgm:cxn modelId="{FCF3F502-1A64-4281-8625-27406B6BE210}" type="presParOf" srcId="{443F94DB-6764-4337-86F3-D5E7866A2E66}" destId="{FA1270CD-9FE9-4A8C-8974-D7493E4DD22E}" srcOrd="1" destOrd="0" presId="urn:microsoft.com/office/officeart/2005/8/layout/hProcess11"/>
    <dgm:cxn modelId="{719309C2-99DB-4BBD-9635-E2245661007F}" type="presParOf" srcId="{443F94DB-6764-4337-86F3-D5E7866A2E66}" destId="{9A75D8C3-1AB1-480A-A348-02792EBEBD46}" srcOrd="2" destOrd="0" presId="urn:microsoft.com/office/officeart/2005/8/layout/hProcess11"/>
    <dgm:cxn modelId="{7F49EDBD-7163-41D5-AECB-658E6EE06B03}" type="presParOf" srcId="{9A83E2C1-0869-4988-B7C9-638BFA1FCCBE}" destId="{A6EC329D-5215-449A-A0D2-3AB99E32FAFF}" srcOrd="1" destOrd="0" presId="urn:microsoft.com/office/officeart/2005/8/layout/hProcess11"/>
    <dgm:cxn modelId="{BE87725C-F2F9-4459-9C82-258BBB13C4B0}" type="presParOf" srcId="{9A83E2C1-0869-4988-B7C9-638BFA1FCCBE}" destId="{E07F650D-2355-4D8F-9E84-61F35542F5A9}" srcOrd="2" destOrd="0" presId="urn:microsoft.com/office/officeart/2005/8/layout/hProcess11"/>
    <dgm:cxn modelId="{76109798-E161-4BC4-9EFB-86A6E7290C7A}" type="presParOf" srcId="{E07F650D-2355-4D8F-9E84-61F35542F5A9}" destId="{7B3DFF7D-8C90-4988-8B5B-EC273EC22980}" srcOrd="0" destOrd="0" presId="urn:microsoft.com/office/officeart/2005/8/layout/hProcess11"/>
    <dgm:cxn modelId="{1D3300A4-4D4D-43DA-BF74-D1FBABE5F88E}" type="presParOf" srcId="{E07F650D-2355-4D8F-9E84-61F35542F5A9}" destId="{11A26BAE-0A33-48A8-BE98-E16F0B2B7C54}" srcOrd="1" destOrd="0" presId="urn:microsoft.com/office/officeart/2005/8/layout/hProcess11"/>
    <dgm:cxn modelId="{56DF10F4-E182-47C4-A29C-67FB137E6356}" type="presParOf" srcId="{E07F650D-2355-4D8F-9E84-61F35542F5A9}" destId="{15DDA3D4-C1B9-4F3A-BBEC-CE77E29F15E1}" srcOrd="2" destOrd="0" presId="urn:microsoft.com/office/officeart/2005/8/layout/hProcess11"/>
    <dgm:cxn modelId="{1730C681-498A-4987-A3A4-745500DBA3C3}" type="presParOf" srcId="{9A83E2C1-0869-4988-B7C9-638BFA1FCCBE}" destId="{94A2584F-1D52-4D86-9337-942A256D0CC6}" srcOrd="3" destOrd="0" presId="urn:microsoft.com/office/officeart/2005/8/layout/hProcess11"/>
    <dgm:cxn modelId="{D3EB69A8-9047-4928-8984-68D441158B27}" type="presParOf" srcId="{9A83E2C1-0869-4988-B7C9-638BFA1FCCBE}" destId="{82B8D255-FE4B-4B4C-977D-13384152047D}" srcOrd="4" destOrd="0" presId="urn:microsoft.com/office/officeart/2005/8/layout/hProcess11"/>
    <dgm:cxn modelId="{C1BF0997-0A70-4B23-B04D-71A27A71A12E}" type="presParOf" srcId="{82B8D255-FE4B-4B4C-977D-13384152047D}" destId="{A3132A3D-9053-421C-86B8-EDDDD152BD7F}" srcOrd="0" destOrd="0" presId="urn:microsoft.com/office/officeart/2005/8/layout/hProcess11"/>
    <dgm:cxn modelId="{774DD21A-13CF-49E1-BD00-EE20DB49C345}" type="presParOf" srcId="{82B8D255-FE4B-4B4C-977D-13384152047D}" destId="{86690D9B-1F4E-4C7A-A513-5ED3C04F2512}" srcOrd="1" destOrd="0" presId="urn:microsoft.com/office/officeart/2005/8/layout/hProcess11"/>
    <dgm:cxn modelId="{4CC628EB-C49B-4D8C-B7D9-8356C2707D75}" type="presParOf" srcId="{82B8D255-FE4B-4B4C-977D-13384152047D}" destId="{301BB989-910B-40D7-AE2B-6550FB868CCB}" srcOrd="2" destOrd="0" presId="urn:microsoft.com/office/officeart/2005/8/layout/hProcess11"/>
    <dgm:cxn modelId="{E79C18C9-561F-4840-A8C0-A9D62361DAD8}" type="presParOf" srcId="{9A83E2C1-0869-4988-B7C9-638BFA1FCCBE}" destId="{CC235AFC-13FF-47B9-8228-CCA0E2FB0F3B}" srcOrd="5" destOrd="0" presId="urn:microsoft.com/office/officeart/2005/8/layout/hProcess11"/>
    <dgm:cxn modelId="{390C6410-570C-4B44-878B-FE0DCEB67016}" type="presParOf" srcId="{9A83E2C1-0869-4988-B7C9-638BFA1FCCBE}" destId="{1B052993-E045-4A03-AF61-09FC6BD822AA}" srcOrd="6" destOrd="0" presId="urn:microsoft.com/office/officeart/2005/8/layout/hProcess11"/>
    <dgm:cxn modelId="{4A988D40-518A-4A10-9F05-4E2F3D17DF97}" type="presParOf" srcId="{1B052993-E045-4A03-AF61-09FC6BD822AA}" destId="{96C990CB-D2B7-4524-B238-84A91DB7D75C}" srcOrd="0" destOrd="0" presId="urn:microsoft.com/office/officeart/2005/8/layout/hProcess11"/>
    <dgm:cxn modelId="{B295296F-0F47-4F19-B4AF-FE434E35C943}" type="presParOf" srcId="{1B052993-E045-4A03-AF61-09FC6BD822AA}" destId="{BF64DADE-0911-4641-A1C2-EE76416CE25A}" srcOrd="1" destOrd="0" presId="urn:microsoft.com/office/officeart/2005/8/layout/hProcess11"/>
    <dgm:cxn modelId="{3CC9045D-6A52-4024-A754-DEBD45F309CD}" type="presParOf" srcId="{1B052993-E045-4A03-AF61-09FC6BD822AA}" destId="{A2FCB1F5-2DCC-4D37-9E66-B42785213AEC}" srcOrd="2" destOrd="0" presId="urn:microsoft.com/office/officeart/2005/8/layout/hProcess11"/>
    <dgm:cxn modelId="{750C1071-C1AC-48BD-8DE2-AB38A25D3CD6}" type="presParOf" srcId="{9A83E2C1-0869-4988-B7C9-638BFA1FCCBE}" destId="{DCECA780-C8BC-4658-814C-6022A6546B57}" srcOrd="7" destOrd="0" presId="urn:microsoft.com/office/officeart/2005/8/layout/hProcess11"/>
    <dgm:cxn modelId="{8420B349-BD21-4446-ADF1-2ADB228EAA1D}" type="presParOf" srcId="{9A83E2C1-0869-4988-B7C9-638BFA1FCCBE}" destId="{AF0919B1-5648-4C5A-B0E4-62706C0CA6BB}" srcOrd="8" destOrd="0" presId="urn:microsoft.com/office/officeart/2005/8/layout/hProcess11"/>
    <dgm:cxn modelId="{1C14424A-17A7-421A-A440-D2B49886CCC6}" type="presParOf" srcId="{AF0919B1-5648-4C5A-B0E4-62706C0CA6BB}" destId="{344319DE-6D84-41FE-91B2-CEFE4CC3F0B7}" srcOrd="0" destOrd="0" presId="urn:microsoft.com/office/officeart/2005/8/layout/hProcess11"/>
    <dgm:cxn modelId="{602425DE-A40D-44E2-B367-67DD158EFE31}" type="presParOf" srcId="{AF0919B1-5648-4C5A-B0E4-62706C0CA6BB}" destId="{499BAFFD-BFA8-4170-95FF-8CFB5300CA70}" srcOrd="1" destOrd="0" presId="urn:microsoft.com/office/officeart/2005/8/layout/hProcess11"/>
    <dgm:cxn modelId="{E710B095-5D35-4EF9-BAC0-E53E9A9C1C32}" type="presParOf" srcId="{AF0919B1-5648-4C5A-B0E4-62706C0CA6BB}" destId="{0999AF90-0BD2-4E0F-A662-DB4DC3C9F0D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F9AB82-7969-418C-93ED-8A4412825A2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l-GR"/>
        </a:p>
      </dgm:t>
    </dgm:pt>
    <dgm:pt modelId="{55FD89B3-D125-4EAA-BA67-2AC25FFD3AED}">
      <dgm:prSet/>
      <dgm:spPr/>
      <dgm:t>
        <a:bodyPr/>
        <a:lstStyle/>
        <a:p>
          <a:r>
            <a:rPr lang="en-US"/>
            <a:t>Loading our dataset </a:t>
          </a:r>
          <a:endParaRPr lang="el-GR"/>
        </a:p>
      </dgm:t>
    </dgm:pt>
    <dgm:pt modelId="{3594617D-8D6B-48A6-9791-EA018287056E}" type="parTrans" cxnId="{71DD3A50-618A-4B47-AC7F-02B11A07A9B5}">
      <dgm:prSet/>
      <dgm:spPr/>
      <dgm:t>
        <a:bodyPr/>
        <a:lstStyle/>
        <a:p>
          <a:endParaRPr lang="el-GR"/>
        </a:p>
      </dgm:t>
    </dgm:pt>
    <dgm:pt modelId="{1032BFBA-34D4-49D6-B306-EF948BA9BE48}" type="sibTrans" cxnId="{71DD3A50-618A-4B47-AC7F-02B11A07A9B5}">
      <dgm:prSet/>
      <dgm:spPr/>
      <dgm:t>
        <a:bodyPr/>
        <a:lstStyle/>
        <a:p>
          <a:endParaRPr lang="el-GR"/>
        </a:p>
      </dgm:t>
    </dgm:pt>
    <dgm:pt modelId="{8DE48E03-81B0-42E6-9E0A-3C1B5DA4A395}">
      <dgm:prSet/>
      <dgm:spPr/>
      <dgm:t>
        <a:bodyPr/>
        <a:lstStyle/>
        <a:p>
          <a:r>
            <a:rPr lang="en-US"/>
            <a:t>Seperate sentences and labels columns into two different variables</a:t>
          </a:r>
          <a:endParaRPr lang="el-GR"/>
        </a:p>
      </dgm:t>
    </dgm:pt>
    <dgm:pt modelId="{F7E5D0F9-D7BD-49B1-917E-A3746334570D}" type="parTrans" cxnId="{5D763258-1BF5-4729-B833-869EBD439C86}">
      <dgm:prSet/>
      <dgm:spPr/>
      <dgm:t>
        <a:bodyPr/>
        <a:lstStyle/>
        <a:p>
          <a:endParaRPr lang="el-GR"/>
        </a:p>
      </dgm:t>
    </dgm:pt>
    <dgm:pt modelId="{6C965C9C-D136-4940-8759-343A1B3247C4}" type="sibTrans" cxnId="{5D763258-1BF5-4729-B833-869EBD439C86}">
      <dgm:prSet/>
      <dgm:spPr/>
      <dgm:t>
        <a:bodyPr/>
        <a:lstStyle/>
        <a:p>
          <a:endParaRPr lang="el-GR"/>
        </a:p>
      </dgm:t>
    </dgm:pt>
    <dgm:pt modelId="{D10B9E80-ECAD-44A1-BFC5-3FB519C2AB1A}">
      <dgm:prSet/>
      <dgm:spPr/>
      <dgm:t>
        <a:bodyPr/>
        <a:lstStyle/>
        <a:p>
          <a:r>
            <a:rPr lang="en-US"/>
            <a:t>Create train-validation and test dataset </a:t>
          </a:r>
          <a:endParaRPr lang="el-GR"/>
        </a:p>
      </dgm:t>
    </dgm:pt>
    <dgm:pt modelId="{67F0266C-9A8D-4A19-B5D0-3CB8DB60300B}" type="parTrans" cxnId="{D7EEC5D8-644F-4763-B5F4-041D82D8F043}">
      <dgm:prSet/>
      <dgm:spPr/>
      <dgm:t>
        <a:bodyPr/>
        <a:lstStyle/>
        <a:p>
          <a:endParaRPr lang="el-GR"/>
        </a:p>
      </dgm:t>
    </dgm:pt>
    <dgm:pt modelId="{E219A23B-8200-4476-8AEE-36BEE40A6763}" type="sibTrans" cxnId="{D7EEC5D8-644F-4763-B5F4-041D82D8F043}">
      <dgm:prSet/>
      <dgm:spPr/>
      <dgm:t>
        <a:bodyPr/>
        <a:lstStyle/>
        <a:p>
          <a:endParaRPr lang="el-GR"/>
        </a:p>
      </dgm:t>
    </dgm:pt>
    <dgm:pt modelId="{4EE3C759-BAF7-41CF-89D5-13003B23C5AE}">
      <dgm:prSet/>
      <dgm:spPr/>
      <dgm:t>
        <a:bodyPr/>
        <a:lstStyle/>
        <a:p>
          <a:r>
            <a:rPr lang="en-US" dirty="0"/>
            <a:t>Split train-validation into two separated datasets</a:t>
          </a:r>
          <a:endParaRPr lang="el-GR" dirty="0"/>
        </a:p>
      </dgm:t>
    </dgm:pt>
    <dgm:pt modelId="{F88E2D87-368A-4BA4-915B-0B04DE5E4A48}" type="parTrans" cxnId="{D76EC1A4-FB21-4542-BCE4-62E6F338020B}">
      <dgm:prSet/>
      <dgm:spPr/>
      <dgm:t>
        <a:bodyPr/>
        <a:lstStyle/>
        <a:p>
          <a:endParaRPr lang="el-GR"/>
        </a:p>
      </dgm:t>
    </dgm:pt>
    <dgm:pt modelId="{54A0B7E9-08C8-47CC-B429-DE3137968E20}" type="sibTrans" cxnId="{D76EC1A4-FB21-4542-BCE4-62E6F338020B}">
      <dgm:prSet/>
      <dgm:spPr/>
      <dgm:t>
        <a:bodyPr/>
        <a:lstStyle/>
        <a:p>
          <a:endParaRPr lang="el-GR"/>
        </a:p>
      </dgm:t>
    </dgm:pt>
    <dgm:pt modelId="{42ABAF30-DABD-4703-9254-4C9BEC81C8B8}">
      <dgm:prSet/>
      <dgm:spPr/>
      <dgm:t>
        <a:bodyPr/>
        <a:lstStyle/>
        <a:p>
          <a:r>
            <a:rPr lang="en-US"/>
            <a:t>Label encoding, using OneHotEncoder</a:t>
          </a:r>
          <a:endParaRPr lang="el-GR"/>
        </a:p>
      </dgm:t>
    </dgm:pt>
    <dgm:pt modelId="{3EF9B2F1-9070-4335-A4B4-4A03230F47BF}" type="parTrans" cxnId="{E9640F0E-7FCA-4143-AFB8-5D83BFA64F82}">
      <dgm:prSet/>
      <dgm:spPr/>
      <dgm:t>
        <a:bodyPr/>
        <a:lstStyle/>
        <a:p>
          <a:endParaRPr lang="el-GR"/>
        </a:p>
      </dgm:t>
    </dgm:pt>
    <dgm:pt modelId="{6FD28B85-DFF3-469D-8CD1-79F5ED48CE81}" type="sibTrans" cxnId="{E9640F0E-7FCA-4143-AFB8-5D83BFA64F82}">
      <dgm:prSet/>
      <dgm:spPr/>
      <dgm:t>
        <a:bodyPr/>
        <a:lstStyle/>
        <a:p>
          <a:endParaRPr lang="el-GR"/>
        </a:p>
      </dgm:t>
    </dgm:pt>
    <dgm:pt modelId="{3512E823-92F4-4702-B29C-340391B0C837}">
      <dgm:prSet/>
      <dgm:spPr/>
      <dgm:t>
        <a:bodyPr/>
        <a:lstStyle/>
        <a:p>
          <a:r>
            <a:rPr lang="en-US"/>
            <a:t>Create embeddings with </a:t>
          </a:r>
          <a:r>
            <a:rPr lang="en-US" b="0"/>
            <a:t>CountVectorizer</a:t>
          </a:r>
          <a:endParaRPr lang="el-GR"/>
        </a:p>
      </dgm:t>
    </dgm:pt>
    <dgm:pt modelId="{24DD734D-7CD9-4C20-A7FB-CF4276BFDD9E}" type="parTrans" cxnId="{FCBDACE6-AF05-41AD-8C80-650C8F6C6E66}">
      <dgm:prSet/>
      <dgm:spPr/>
      <dgm:t>
        <a:bodyPr/>
        <a:lstStyle/>
        <a:p>
          <a:endParaRPr lang="el-GR"/>
        </a:p>
      </dgm:t>
    </dgm:pt>
    <dgm:pt modelId="{9BFF40CC-7D3F-4B15-8EC9-7BCA1647AE57}" type="sibTrans" cxnId="{FCBDACE6-AF05-41AD-8C80-650C8F6C6E66}">
      <dgm:prSet/>
      <dgm:spPr/>
      <dgm:t>
        <a:bodyPr/>
        <a:lstStyle/>
        <a:p>
          <a:endParaRPr lang="el-GR"/>
        </a:p>
      </dgm:t>
    </dgm:pt>
    <dgm:pt modelId="{75D40BC6-EE8C-4CB2-9991-D727F781C55A}">
      <dgm:prSet/>
      <dgm:spPr/>
      <dgm:t>
        <a:bodyPr/>
        <a:lstStyle/>
        <a:p>
          <a:r>
            <a:rPr lang="en-US"/>
            <a:t>Creation of tokens of the sentences </a:t>
          </a:r>
          <a:r>
            <a:rPr lang="en-US" b="0" i="0"/>
            <a:t>in order to count them and find the most frequent.</a:t>
          </a:r>
          <a:endParaRPr lang="el-GR"/>
        </a:p>
      </dgm:t>
    </dgm:pt>
    <dgm:pt modelId="{5547377D-43A0-428D-A82C-D60E9464263E}" type="parTrans" cxnId="{802A0015-4B31-4CD2-A8BF-E80C3DDD5169}">
      <dgm:prSet/>
      <dgm:spPr/>
      <dgm:t>
        <a:bodyPr/>
        <a:lstStyle/>
        <a:p>
          <a:endParaRPr lang="el-GR"/>
        </a:p>
      </dgm:t>
    </dgm:pt>
    <dgm:pt modelId="{E9531DF6-80F0-40EA-9376-5A6792408AF2}" type="sibTrans" cxnId="{802A0015-4B31-4CD2-A8BF-E80C3DDD5169}">
      <dgm:prSet/>
      <dgm:spPr/>
      <dgm:t>
        <a:bodyPr/>
        <a:lstStyle/>
        <a:p>
          <a:endParaRPr lang="el-GR"/>
        </a:p>
      </dgm:t>
    </dgm:pt>
    <dgm:pt modelId="{027998A3-B32A-419F-8EB9-9F866908D083}">
      <dgm:prSet/>
      <dgm:spPr/>
      <dgm:t>
        <a:bodyPr/>
        <a:lstStyle/>
        <a:p>
          <a:r>
            <a:rPr lang="en-US" dirty="0"/>
            <a:t>Remove the stop words from the list and create dictionary</a:t>
          </a:r>
          <a:endParaRPr lang="el-GR" dirty="0"/>
        </a:p>
      </dgm:t>
    </dgm:pt>
    <dgm:pt modelId="{42FF6FB5-676A-4FB7-B2A2-C27547CD4330}" type="parTrans" cxnId="{2AF6C1E5-BB70-4E99-BEF9-8A09E1694CF0}">
      <dgm:prSet/>
      <dgm:spPr/>
      <dgm:t>
        <a:bodyPr/>
        <a:lstStyle/>
        <a:p>
          <a:endParaRPr lang="el-GR"/>
        </a:p>
      </dgm:t>
    </dgm:pt>
    <dgm:pt modelId="{AA22E332-41CB-4825-AFAE-12CFE532CFB0}" type="sibTrans" cxnId="{2AF6C1E5-BB70-4E99-BEF9-8A09E1694CF0}">
      <dgm:prSet/>
      <dgm:spPr/>
      <dgm:t>
        <a:bodyPr/>
        <a:lstStyle/>
        <a:p>
          <a:endParaRPr lang="el-GR"/>
        </a:p>
      </dgm:t>
    </dgm:pt>
    <dgm:pt modelId="{AB1EA35B-510E-43F5-B0C9-807E0A7858DF}">
      <dgm:prSet/>
      <dgm:spPr/>
      <dgm:t>
        <a:bodyPr/>
        <a:lstStyle/>
        <a:p>
          <a:r>
            <a:rPr lang="en-US" dirty="0"/>
            <a:t>Train the model</a:t>
          </a:r>
          <a:endParaRPr lang="el-GR" dirty="0"/>
        </a:p>
      </dgm:t>
    </dgm:pt>
    <dgm:pt modelId="{FEF148EC-1B3D-474D-8A7E-73BD889C0231}" type="parTrans" cxnId="{452E43C4-441E-45A0-8C94-4A73C5B8997F}">
      <dgm:prSet/>
      <dgm:spPr/>
      <dgm:t>
        <a:bodyPr/>
        <a:lstStyle/>
        <a:p>
          <a:endParaRPr lang="el-GR"/>
        </a:p>
      </dgm:t>
    </dgm:pt>
    <dgm:pt modelId="{F99122D2-5E16-4F1A-96E2-0FAF6998A029}" type="sibTrans" cxnId="{452E43C4-441E-45A0-8C94-4A73C5B8997F}">
      <dgm:prSet/>
      <dgm:spPr/>
      <dgm:t>
        <a:bodyPr/>
        <a:lstStyle/>
        <a:p>
          <a:endParaRPr lang="el-GR"/>
        </a:p>
      </dgm:t>
    </dgm:pt>
    <dgm:pt modelId="{23FD5CFE-DEA6-4DE8-BE37-6A76DE154673}">
      <dgm:prSet/>
      <dgm:spPr/>
      <dgm:t>
        <a:bodyPr/>
        <a:lstStyle/>
        <a:p>
          <a:r>
            <a:rPr lang="en-US" b="0" i="0" dirty="0"/>
            <a:t>Fitting the </a:t>
          </a:r>
          <a:r>
            <a:rPr lang="en-US" b="0" i="0" dirty="0" err="1"/>
            <a:t>CountVectorizer</a:t>
          </a:r>
          <a:r>
            <a:rPr lang="en-US" b="0" i="0" dirty="0"/>
            <a:t> only on the Training Dataset</a:t>
          </a:r>
          <a:endParaRPr lang="el-GR" b="0" dirty="0"/>
        </a:p>
      </dgm:t>
    </dgm:pt>
    <dgm:pt modelId="{7BCC679D-850B-4965-A797-193A4BAA3544}" type="parTrans" cxnId="{C6CCA998-E583-47A6-93EF-B347A5206D96}">
      <dgm:prSet/>
      <dgm:spPr/>
      <dgm:t>
        <a:bodyPr/>
        <a:lstStyle/>
        <a:p>
          <a:endParaRPr lang="el-GR"/>
        </a:p>
      </dgm:t>
    </dgm:pt>
    <dgm:pt modelId="{E83C5BB3-D14E-4E81-9860-BC0F9BA1B40B}" type="sibTrans" cxnId="{C6CCA998-E583-47A6-93EF-B347A5206D96}">
      <dgm:prSet/>
      <dgm:spPr/>
      <dgm:t>
        <a:bodyPr/>
        <a:lstStyle/>
        <a:p>
          <a:endParaRPr lang="el-GR"/>
        </a:p>
      </dgm:t>
    </dgm:pt>
    <dgm:pt modelId="{93039ACD-955E-4039-85E5-6E8691B72D0F}">
      <dgm:prSet/>
      <dgm:spPr/>
      <dgm:t>
        <a:bodyPr/>
        <a:lstStyle/>
        <a:p>
          <a:r>
            <a:rPr lang="en-US" dirty="0"/>
            <a:t>Model Evaluation and Prediction using Test Dataset</a:t>
          </a:r>
          <a:endParaRPr lang="el-GR" dirty="0"/>
        </a:p>
      </dgm:t>
    </dgm:pt>
    <dgm:pt modelId="{C65FFBF1-53C3-445C-ABAC-E450990E2A43}" type="parTrans" cxnId="{5809D907-92D9-4265-B4BD-A39E40AFF4F7}">
      <dgm:prSet/>
      <dgm:spPr/>
      <dgm:t>
        <a:bodyPr/>
        <a:lstStyle/>
        <a:p>
          <a:endParaRPr lang="el-GR"/>
        </a:p>
      </dgm:t>
    </dgm:pt>
    <dgm:pt modelId="{6210D0B2-1E65-46A7-809E-A373050A3FFF}" type="sibTrans" cxnId="{5809D907-92D9-4265-B4BD-A39E40AFF4F7}">
      <dgm:prSet/>
      <dgm:spPr/>
      <dgm:t>
        <a:bodyPr/>
        <a:lstStyle/>
        <a:p>
          <a:endParaRPr lang="el-GR"/>
        </a:p>
      </dgm:t>
    </dgm:pt>
    <dgm:pt modelId="{05C3234A-F61A-4AAD-8E9B-8CA472394181}" type="pres">
      <dgm:prSet presAssocID="{6EF9AB82-7969-418C-93ED-8A4412825A20}" presName="diagram" presStyleCnt="0">
        <dgm:presLayoutVars>
          <dgm:dir/>
          <dgm:resizeHandles val="exact"/>
        </dgm:presLayoutVars>
      </dgm:prSet>
      <dgm:spPr/>
    </dgm:pt>
    <dgm:pt modelId="{336560CC-5445-45A9-84B4-B41F53E3DE4A}" type="pres">
      <dgm:prSet presAssocID="{55FD89B3-D125-4EAA-BA67-2AC25FFD3AED}" presName="node" presStyleLbl="node1" presStyleIdx="0" presStyleCnt="11">
        <dgm:presLayoutVars>
          <dgm:bulletEnabled val="1"/>
        </dgm:presLayoutVars>
      </dgm:prSet>
      <dgm:spPr/>
    </dgm:pt>
    <dgm:pt modelId="{FECDB745-332B-4D5E-A40B-3FB638529EC4}" type="pres">
      <dgm:prSet presAssocID="{1032BFBA-34D4-49D6-B306-EF948BA9BE48}" presName="sibTrans" presStyleLbl="sibTrans2D1" presStyleIdx="0" presStyleCnt="10"/>
      <dgm:spPr/>
    </dgm:pt>
    <dgm:pt modelId="{51FA4FEF-DF71-42DC-BDE7-FE68819887B0}" type="pres">
      <dgm:prSet presAssocID="{1032BFBA-34D4-49D6-B306-EF948BA9BE48}" presName="connectorText" presStyleLbl="sibTrans2D1" presStyleIdx="0" presStyleCnt="10"/>
      <dgm:spPr/>
    </dgm:pt>
    <dgm:pt modelId="{C8AE8AB9-BD58-46CB-931A-0BEDB4C59627}" type="pres">
      <dgm:prSet presAssocID="{8DE48E03-81B0-42E6-9E0A-3C1B5DA4A395}" presName="node" presStyleLbl="node1" presStyleIdx="1" presStyleCnt="11">
        <dgm:presLayoutVars>
          <dgm:bulletEnabled val="1"/>
        </dgm:presLayoutVars>
      </dgm:prSet>
      <dgm:spPr/>
    </dgm:pt>
    <dgm:pt modelId="{A35B1B63-515D-4C1E-BCD5-93FC2ACC98A0}" type="pres">
      <dgm:prSet presAssocID="{6C965C9C-D136-4940-8759-343A1B3247C4}" presName="sibTrans" presStyleLbl="sibTrans2D1" presStyleIdx="1" presStyleCnt="10"/>
      <dgm:spPr/>
    </dgm:pt>
    <dgm:pt modelId="{54EF1E4A-C8CA-4F19-AB83-3CFF78FAD7C5}" type="pres">
      <dgm:prSet presAssocID="{6C965C9C-D136-4940-8759-343A1B3247C4}" presName="connectorText" presStyleLbl="sibTrans2D1" presStyleIdx="1" presStyleCnt="10"/>
      <dgm:spPr/>
    </dgm:pt>
    <dgm:pt modelId="{BB80B6F4-AFB6-4877-BE85-F5A18E6A67F2}" type="pres">
      <dgm:prSet presAssocID="{D10B9E80-ECAD-44A1-BFC5-3FB519C2AB1A}" presName="node" presStyleLbl="node1" presStyleIdx="2" presStyleCnt="11">
        <dgm:presLayoutVars>
          <dgm:bulletEnabled val="1"/>
        </dgm:presLayoutVars>
      </dgm:prSet>
      <dgm:spPr/>
    </dgm:pt>
    <dgm:pt modelId="{F413B71A-366A-4D53-8FC2-0A95597451A4}" type="pres">
      <dgm:prSet presAssocID="{E219A23B-8200-4476-8AEE-36BEE40A6763}" presName="sibTrans" presStyleLbl="sibTrans2D1" presStyleIdx="2" presStyleCnt="10"/>
      <dgm:spPr/>
    </dgm:pt>
    <dgm:pt modelId="{53BD6706-0F24-44B7-953A-46A9DAE8B5A0}" type="pres">
      <dgm:prSet presAssocID="{E219A23B-8200-4476-8AEE-36BEE40A6763}" presName="connectorText" presStyleLbl="sibTrans2D1" presStyleIdx="2" presStyleCnt="10"/>
      <dgm:spPr/>
    </dgm:pt>
    <dgm:pt modelId="{C8854FA0-80E0-49C1-A5B4-1F998512B8AD}" type="pres">
      <dgm:prSet presAssocID="{4EE3C759-BAF7-41CF-89D5-13003B23C5AE}" presName="node" presStyleLbl="node1" presStyleIdx="3" presStyleCnt="11">
        <dgm:presLayoutVars>
          <dgm:bulletEnabled val="1"/>
        </dgm:presLayoutVars>
      </dgm:prSet>
      <dgm:spPr/>
    </dgm:pt>
    <dgm:pt modelId="{57F7EBDD-DFC0-4E44-9E93-54E455AEEE1F}" type="pres">
      <dgm:prSet presAssocID="{54A0B7E9-08C8-47CC-B429-DE3137968E20}" presName="sibTrans" presStyleLbl="sibTrans2D1" presStyleIdx="3" presStyleCnt="10"/>
      <dgm:spPr/>
    </dgm:pt>
    <dgm:pt modelId="{6969D3AF-11D5-4ADC-A391-5BCE8C3E54AD}" type="pres">
      <dgm:prSet presAssocID="{54A0B7E9-08C8-47CC-B429-DE3137968E20}" presName="connectorText" presStyleLbl="sibTrans2D1" presStyleIdx="3" presStyleCnt="10"/>
      <dgm:spPr/>
    </dgm:pt>
    <dgm:pt modelId="{FE475AE8-5B5B-449E-9E46-76283F076D90}" type="pres">
      <dgm:prSet presAssocID="{42ABAF30-DABD-4703-9254-4C9BEC81C8B8}" presName="node" presStyleLbl="node1" presStyleIdx="4" presStyleCnt="11">
        <dgm:presLayoutVars>
          <dgm:bulletEnabled val="1"/>
        </dgm:presLayoutVars>
      </dgm:prSet>
      <dgm:spPr/>
    </dgm:pt>
    <dgm:pt modelId="{18B52F28-D63D-4B15-902A-B3533F21A681}" type="pres">
      <dgm:prSet presAssocID="{6FD28B85-DFF3-469D-8CD1-79F5ED48CE81}" presName="sibTrans" presStyleLbl="sibTrans2D1" presStyleIdx="4" presStyleCnt="10"/>
      <dgm:spPr/>
    </dgm:pt>
    <dgm:pt modelId="{A2F06E62-6AA8-4D10-B960-B43E712AE0D0}" type="pres">
      <dgm:prSet presAssocID="{6FD28B85-DFF3-469D-8CD1-79F5ED48CE81}" presName="connectorText" presStyleLbl="sibTrans2D1" presStyleIdx="4" presStyleCnt="10"/>
      <dgm:spPr/>
    </dgm:pt>
    <dgm:pt modelId="{B9894F9C-84CF-47A3-9EDB-54525F11510E}" type="pres">
      <dgm:prSet presAssocID="{3512E823-92F4-4702-B29C-340391B0C837}" presName="node" presStyleLbl="node1" presStyleIdx="5" presStyleCnt="11">
        <dgm:presLayoutVars>
          <dgm:bulletEnabled val="1"/>
        </dgm:presLayoutVars>
      </dgm:prSet>
      <dgm:spPr/>
    </dgm:pt>
    <dgm:pt modelId="{2449E88E-8AAA-40DD-9C62-0CF42D11C5E2}" type="pres">
      <dgm:prSet presAssocID="{9BFF40CC-7D3F-4B15-8EC9-7BCA1647AE57}" presName="sibTrans" presStyleLbl="sibTrans2D1" presStyleIdx="5" presStyleCnt="10"/>
      <dgm:spPr/>
    </dgm:pt>
    <dgm:pt modelId="{4598AB12-CD8D-4187-B14F-16479A4F7949}" type="pres">
      <dgm:prSet presAssocID="{9BFF40CC-7D3F-4B15-8EC9-7BCA1647AE57}" presName="connectorText" presStyleLbl="sibTrans2D1" presStyleIdx="5" presStyleCnt="10"/>
      <dgm:spPr/>
    </dgm:pt>
    <dgm:pt modelId="{4DC0FEEC-DB25-4FA5-ACCE-EE3C20CC9A79}" type="pres">
      <dgm:prSet presAssocID="{75D40BC6-EE8C-4CB2-9991-D727F781C55A}" presName="node" presStyleLbl="node1" presStyleIdx="6" presStyleCnt="11">
        <dgm:presLayoutVars>
          <dgm:bulletEnabled val="1"/>
        </dgm:presLayoutVars>
      </dgm:prSet>
      <dgm:spPr/>
    </dgm:pt>
    <dgm:pt modelId="{F07527E0-7EE6-482A-9D33-8F8871AAA79B}" type="pres">
      <dgm:prSet presAssocID="{E9531DF6-80F0-40EA-9376-5A6792408AF2}" presName="sibTrans" presStyleLbl="sibTrans2D1" presStyleIdx="6" presStyleCnt="10"/>
      <dgm:spPr/>
    </dgm:pt>
    <dgm:pt modelId="{43A8DF47-9E49-44EC-A6E7-9D8A81CDC64E}" type="pres">
      <dgm:prSet presAssocID="{E9531DF6-80F0-40EA-9376-5A6792408AF2}" presName="connectorText" presStyleLbl="sibTrans2D1" presStyleIdx="6" presStyleCnt="10"/>
      <dgm:spPr/>
    </dgm:pt>
    <dgm:pt modelId="{F11D3826-EB68-4CC3-8558-9D85D1BFDFDA}" type="pres">
      <dgm:prSet presAssocID="{027998A3-B32A-419F-8EB9-9F866908D083}" presName="node" presStyleLbl="node1" presStyleIdx="7" presStyleCnt="11">
        <dgm:presLayoutVars>
          <dgm:bulletEnabled val="1"/>
        </dgm:presLayoutVars>
      </dgm:prSet>
      <dgm:spPr/>
    </dgm:pt>
    <dgm:pt modelId="{C77DE672-6DCD-4D05-BE61-B4D848DFB37D}" type="pres">
      <dgm:prSet presAssocID="{AA22E332-41CB-4825-AFAE-12CFE532CFB0}" presName="sibTrans" presStyleLbl="sibTrans2D1" presStyleIdx="7" presStyleCnt="10"/>
      <dgm:spPr/>
    </dgm:pt>
    <dgm:pt modelId="{D01F4229-CEDC-4C9F-947B-EC2265102737}" type="pres">
      <dgm:prSet presAssocID="{AA22E332-41CB-4825-AFAE-12CFE532CFB0}" presName="connectorText" presStyleLbl="sibTrans2D1" presStyleIdx="7" presStyleCnt="10"/>
      <dgm:spPr/>
    </dgm:pt>
    <dgm:pt modelId="{91D75439-FD0E-46DC-B530-5FCF045BE055}" type="pres">
      <dgm:prSet presAssocID="{23FD5CFE-DEA6-4DE8-BE37-6A76DE154673}" presName="node" presStyleLbl="node1" presStyleIdx="8" presStyleCnt="11">
        <dgm:presLayoutVars>
          <dgm:bulletEnabled val="1"/>
        </dgm:presLayoutVars>
      </dgm:prSet>
      <dgm:spPr/>
    </dgm:pt>
    <dgm:pt modelId="{E3C0FC50-580D-4057-A295-1C1B6964ED77}" type="pres">
      <dgm:prSet presAssocID="{E83C5BB3-D14E-4E81-9860-BC0F9BA1B40B}" presName="sibTrans" presStyleLbl="sibTrans2D1" presStyleIdx="8" presStyleCnt="10"/>
      <dgm:spPr/>
    </dgm:pt>
    <dgm:pt modelId="{0A1042D1-8E83-48C6-A708-7EA8F2139F05}" type="pres">
      <dgm:prSet presAssocID="{E83C5BB3-D14E-4E81-9860-BC0F9BA1B40B}" presName="connectorText" presStyleLbl="sibTrans2D1" presStyleIdx="8" presStyleCnt="10"/>
      <dgm:spPr/>
    </dgm:pt>
    <dgm:pt modelId="{12A52422-3516-4F84-A9F4-7C2224B90C89}" type="pres">
      <dgm:prSet presAssocID="{AB1EA35B-510E-43F5-B0C9-807E0A7858DF}" presName="node" presStyleLbl="node1" presStyleIdx="9" presStyleCnt="11">
        <dgm:presLayoutVars>
          <dgm:bulletEnabled val="1"/>
        </dgm:presLayoutVars>
      </dgm:prSet>
      <dgm:spPr/>
    </dgm:pt>
    <dgm:pt modelId="{2DB4E20A-5D9F-4F57-883E-09498E0BF98D}" type="pres">
      <dgm:prSet presAssocID="{F99122D2-5E16-4F1A-96E2-0FAF6998A029}" presName="sibTrans" presStyleLbl="sibTrans2D1" presStyleIdx="9" presStyleCnt="10"/>
      <dgm:spPr/>
    </dgm:pt>
    <dgm:pt modelId="{F5551BB1-DAE5-4AFA-947E-5407DE9459B7}" type="pres">
      <dgm:prSet presAssocID="{F99122D2-5E16-4F1A-96E2-0FAF6998A029}" presName="connectorText" presStyleLbl="sibTrans2D1" presStyleIdx="9" presStyleCnt="10"/>
      <dgm:spPr/>
    </dgm:pt>
    <dgm:pt modelId="{9B338826-4CFE-4202-B51C-7418AC869AF1}" type="pres">
      <dgm:prSet presAssocID="{93039ACD-955E-4039-85E5-6E8691B72D0F}" presName="node" presStyleLbl="node1" presStyleIdx="10" presStyleCnt="11">
        <dgm:presLayoutVars>
          <dgm:bulletEnabled val="1"/>
        </dgm:presLayoutVars>
      </dgm:prSet>
      <dgm:spPr/>
    </dgm:pt>
  </dgm:ptLst>
  <dgm:cxnLst>
    <dgm:cxn modelId="{5809D907-92D9-4265-B4BD-A39E40AFF4F7}" srcId="{6EF9AB82-7969-418C-93ED-8A4412825A20}" destId="{93039ACD-955E-4039-85E5-6E8691B72D0F}" srcOrd="10" destOrd="0" parTransId="{C65FFBF1-53C3-445C-ABAC-E450990E2A43}" sibTransId="{6210D0B2-1E65-46A7-809E-A373050A3FFF}"/>
    <dgm:cxn modelId="{E9640F0E-7FCA-4143-AFB8-5D83BFA64F82}" srcId="{6EF9AB82-7969-418C-93ED-8A4412825A20}" destId="{42ABAF30-DABD-4703-9254-4C9BEC81C8B8}" srcOrd="4" destOrd="0" parTransId="{3EF9B2F1-9070-4335-A4B4-4A03230F47BF}" sibTransId="{6FD28B85-DFF3-469D-8CD1-79F5ED48CE81}"/>
    <dgm:cxn modelId="{802A0015-4B31-4CD2-A8BF-E80C3DDD5169}" srcId="{6EF9AB82-7969-418C-93ED-8A4412825A20}" destId="{75D40BC6-EE8C-4CB2-9991-D727F781C55A}" srcOrd="6" destOrd="0" parTransId="{5547377D-43A0-428D-A82C-D60E9464263E}" sibTransId="{E9531DF6-80F0-40EA-9376-5A6792408AF2}"/>
    <dgm:cxn modelId="{98AA1120-B7A3-4383-884B-57A1B087E179}" type="presOf" srcId="{9BFF40CC-7D3F-4B15-8EC9-7BCA1647AE57}" destId="{2449E88E-8AAA-40DD-9C62-0CF42D11C5E2}" srcOrd="0" destOrd="0" presId="urn:microsoft.com/office/officeart/2005/8/layout/process5"/>
    <dgm:cxn modelId="{6FE0E222-24CA-4C84-93B0-8CA01CCB7F97}" type="presOf" srcId="{75D40BC6-EE8C-4CB2-9991-D727F781C55A}" destId="{4DC0FEEC-DB25-4FA5-ACCE-EE3C20CC9A79}" srcOrd="0" destOrd="0" presId="urn:microsoft.com/office/officeart/2005/8/layout/process5"/>
    <dgm:cxn modelId="{5F52472C-9E9F-42FB-9CA6-E25BBD4E6A2F}" type="presOf" srcId="{4EE3C759-BAF7-41CF-89D5-13003B23C5AE}" destId="{C8854FA0-80E0-49C1-A5B4-1F998512B8AD}" srcOrd="0" destOrd="0" presId="urn:microsoft.com/office/officeart/2005/8/layout/process5"/>
    <dgm:cxn modelId="{F1BFD22E-C19F-45F4-8B25-80AF9348A5F1}" type="presOf" srcId="{6FD28B85-DFF3-469D-8CD1-79F5ED48CE81}" destId="{A2F06E62-6AA8-4D10-B960-B43E712AE0D0}" srcOrd="1" destOrd="0" presId="urn:microsoft.com/office/officeart/2005/8/layout/process5"/>
    <dgm:cxn modelId="{A2C1CB2F-EC3E-4527-96BD-3892A18EB4A5}" type="presOf" srcId="{6C965C9C-D136-4940-8759-343A1B3247C4}" destId="{54EF1E4A-C8CA-4F19-AB83-3CFF78FAD7C5}" srcOrd="1" destOrd="0" presId="urn:microsoft.com/office/officeart/2005/8/layout/process5"/>
    <dgm:cxn modelId="{16E3383B-A41E-48B0-AF2A-803C2B696F3A}" type="presOf" srcId="{23FD5CFE-DEA6-4DE8-BE37-6A76DE154673}" destId="{91D75439-FD0E-46DC-B530-5FCF045BE055}" srcOrd="0" destOrd="0" presId="urn:microsoft.com/office/officeart/2005/8/layout/process5"/>
    <dgm:cxn modelId="{27E54C5D-4284-495A-BAF6-EDA4D1349150}" type="presOf" srcId="{F99122D2-5E16-4F1A-96E2-0FAF6998A029}" destId="{F5551BB1-DAE5-4AFA-947E-5407DE9459B7}" srcOrd="1" destOrd="0" presId="urn:microsoft.com/office/officeart/2005/8/layout/process5"/>
    <dgm:cxn modelId="{AEFFB360-4157-42F3-8459-B59AD7862FB9}" type="presOf" srcId="{E219A23B-8200-4476-8AEE-36BEE40A6763}" destId="{F413B71A-366A-4D53-8FC2-0A95597451A4}" srcOrd="0" destOrd="0" presId="urn:microsoft.com/office/officeart/2005/8/layout/process5"/>
    <dgm:cxn modelId="{5F82BE4B-B878-4C78-9B62-69BE5E28554F}" type="presOf" srcId="{3512E823-92F4-4702-B29C-340391B0C837}" destId="{B9894F9C-84CF-47A3-9EDB-54525F11510E}" srcOrd="0" destOrd="0" presId="urn:microsoft.com/office/officeart/2005/8/layout/process5"/>
    <dgm:cxn modelId="{C4D37B4F-6171-439E-ADDB-B95182704ED1}" type="presOf" srcId="{E83C5BB3-D14E-4E81-9860-BC0F9BA1B40B}" destId="{0A1042D1-8E83-48C6-A708-7EA8F2139F05}" srcOrd="1" destOrd="0" presId="urn:microsoft.com/office/officeart/2005/8/layout/process5"/>
    <dgm:cxn modelId="{73A01470-7AD0-469B-B9B2-34D500F21A05}" type="presOf" srcId="{E9531DF6-80F0-40EA-9376-5A6792408AF2}" destId="{43A8DF47-9E49-44EC-A6E7-9D8A81CDC64E}" srcOrd="1" destOrd="0" presId="urn:microsoft.com/office/officeart/2005/8/layout/process5"/>
    <dgm:cxn modelId="{71DD3A50-618A-4B47-AC7F-02B11A07A9B5}" srcId="{6EF9AB82-7969-418C-93ED-8A4412825A20}" destId="{55FD89B3-D125-4EAA-BA67-2AC25FFD3AED}" srcOrd="0" destOrd="0" parTransId="{3594617D-8D6B-48A6-9791-EA018287056E}" sibTransId="{1032BFBA-34D4-49D6-B306-EF948BA9BE48}"/>
    <dgm:cxn modelId="{CCB0B575-AA3F-46A5-BED8-C085610DE3A6}" type="presOf" srcId="{AA22E332-41CB-4825-AFAE-12CFE532CFB0}" destId="{C77DE672-6DCD-4D05-BE61-B4D848DFB37D}" srcOrd="0" destOrd="0" presId="urn:microsoft.com/office/officeart/2005/8/layout/process5"/>
    <dgm:cxn modelId="{5D763258-1BF5-4729-B833-869EBD439C86}" srcId="{6EF9AB82-7969-418C-93ED-8A4412825A20}" destId="{8DE48E03-81B0-42E6-9E0A-3C1B5DA4A395}" srcOrd="1" destOrd="0" parTransId="{F7E5D0F9-D7BD-49B1-917E-A3746334570D}" sibTransId="{6C965C9C-D136-4940-8759-343A1B3247C4}"/>
    <dgm:cxn modelId="{B83CB387-984D-45BE-9F24-BF5A70134BD1}" type="presOf" srcId="{6FD28B85-DFF3-469D-8CD1-79F5ED48CE81}" destId="{18B52F28-D63D-4B15-902A-B3533F21A681}" srcOrd="0" destOrd="0" presId="urn:microsoft.com/office/officeart/2005/8/layout/process5"/>
    <dgm:cxn modelId="{D593C287-C980-45BA-9CC1-DA683C245B22}" type="presOf" srcId="{54A0B7E9-08C8-47CC-B429-DE3137968E20}" destId="{6969D3AF-11D5-4ADC-A391-5BCE8C3E54AD}" srcOrd="1" destOrd="0" presId="urn:microsoft.com/office/officeart/2005/8/layout/process5"/>
    <dgm:cxn modelId="{85A5138A-2528-4970-8940-9FEBC1054802}" type="presOf" srcId="{E9531DF6-80F0-40EA-9376-5A6792408AF2}" destId="{F07527E0-7EE6-482A-9D33-8F8871AAA79B}" srcOrd="0" destOrd="0" presId="urn:microsoft.com/office/officeart/2005/8/layout/process5"/>
    <dgm:cxn modelId="{E949468D-2C7A-4F10-BF84-4D8370DC12A8}" type="presOf" srcId="{027998A3-B32A-419F-8EB9-9F866908D083}" destId="{F11D3826-EB68-4CC3-8558-9D85D1BFDFDA}" srcOrd="0" destOrd="0" presId="urn:microsoft.com/office/officeart/2005/8/layout/process5"/>
    <dgm:cxn modelId="{E891C796-F79C-4C66-BEC5-0CCDD57D3564}" type="presOf" srcId="{93039ACD-955E-4039-85E5-6E8691B72D0F}" destId="{9B338826-4CFE-4202-B51C-7418AC869AF1}" srcOrd="0" destOrd="0" presId="urn:microsoft.com/office/officeart/2005/8/layout/process5"/>
    <dgm:cxn modelId="{C6CCA998-E583-47A6-93EF-B347A5206D96}" srcId="{6EF9AB82-7969-418C-93ED-8A4412825A20}" destId="{23FD5CFE-DEA6-4DE8-BE37-6A76DE154673}" srcOrd="8" destOrd="0" parTransId="{7BCC679D-850B-4965-A797-193A4BAA3544}" sibTransId="{E83C5BB3-D14E-4E81-9860-BC0F9BA1B40B}"/>
    <dgm:cxn modelId="{134E4F9C-C646-47AC-B7CC-CDBE516E8D49}" type="presOf" srcId="{F99122D2-5E16-4F1A-96E2-0FAF6998A029}" destId="{2DB4E20A-5D9F-4F57-883E-09498E0BF98D}" srcOrd="0" destOrd="0" presId="urn:microsoft.com/office/officeart/2005/8/layout/process5"/>
    <dgm:cxn modelId="{E979439E-ED7B-4EA5-8E98-448C9784C5D5}" type="presOf" srcId="{AA22E332-41CB-4825-AFAE-12CFE532CFB0}" destId="{D01F4229-CEDC-4C9F-947B-EC2265102737}" srcOrd="1" destOrd="0" presId="urn:microsoft.com/office/officeart/2005/8/layout/process5"/>
    <dgm:cxn modelId="{C9305D9F-D01F-4B82-8D59-2AC9627D1B41}" type="presOf" srcId="{54A0B7E9-08C8-47CC-B429-DE3137968E20}" destId="{57F7EBDD-DFC0-4E44-9E93-54E455AEEE1F}" srcOrd="0" destOrd="0" presId="urn:microsoft.com/office/officeart/2005/8/layout/process5"/>
    <dgm:cxn modelId="{F51ADEA3-2069-4F97-A3F6-68C58C1F3EDF}" type="presOf" srcId="{D10B9E80-ECAD-44A1-BFC5-3FB519C2AB1A}" destId="{BB80B6F4-AFB6-4877-BE85-F5A18E6A67F2}" srcOrd="0" destOrd="0" presId="urn:microsoft.com/office/officeart/2005/8/layout/process5"/>
    <dgm:cxn modelId="{D76EC1A4-FB21-4542-BCE4-62E6F338020B}" srcId="{6EF9AB82-7969-418C-93ED-8A4412825A20}" destId="{4EE3C759-BAF7-41CF-89D5-13003B23C5AE}" srcOrd="3" destOrd="0" parTransId="{F88E2D87-368A-4BA4-915B-0B04DE5E4A48}" sibTransId="{54A0B7E9-08C8-47CC-B429-DE3137968E20}"/>
    <dgm:cxn modelId="{D986FAA7-4782-44D4-A50D-DEDC9D6A6BC7}" type="presOf" srcId="{9BFF40CC-7D3F-4B15-8EC9-7BCA1647AE57}" destId="{4598AB12-CD8D-4187-B14F-16479A4F7949}" srcOrd="1" destOrd="0" presId="urn:microsoft.com/office/officeart/2005/8/layout/process5"/>
    <dgm:cxn modelId="{C186B3B7-E10D-4BE0-9673-46B8F436B08F}" type="presOf" srcId="{6C965C9C-D136-4940-8759-343A1B3247C4}" destId="{A35B1B63-515D-4C1E-BCD5-93FC2ACC98A0}" srcOrd="0" destOrd="0" presId="urn:microsoft.com/office/officeart/2005/8/layout/process5"/>
    <dgm:cxn modelId="{3E57EDB9-922C-4734-8CD8-B7B7DB7D93E7}" type="presOf" srcId="{8DE48E03-81B0-42E6-9E0A-3C1B5DA4A395}" destId="{C8AE8AB9-BD58-46CB-931A-0BEDB4C59627}" srcOrd="0" destOrd="0" presId="urn:microsoft.com/office/officeart/2005/8/layout/process5"/>
    <dgm:cxn modelId="{93BBC9C2-CFCF-4213-865A-63AF800557D8}" type="presOf" srcId="{1032BFBA-34D4-49D6-B306-EF948BA9BE48}" destId="{51FA4FEF-DF71-42DC-BDE7-FE68819887B0}" srcOrd="1" destOrd="0" presId="urn:microsoft.com/office/officeart/2005/8/layout/process5"/>
    <dgm:cxn modelId="{452E43C4-441E-45A0-8C94-4A73C5B8997F}" srcId="{6EF9AB82-7969-418C-93ED-8A4412825A20}" destId="{AB1EA35B-510E-43F5-B0C9-807E0A7858DF}" srcOrd="9" destOrd="0" parTransId="{FEF148EC-1B3D-474D-8A7E-73BD889C0231}" sibTransId="{F99122D2-5E16-4F1A-96E2-0FAF6998A029}"/>
    <dgm:cxn modelId="{CD32CCC8-43B4-4600-997B-5A96DEE71E74}" type="presOf" srcId="{E83C5BB3-D14E-4E81-9860-BC0F9BA1B40B}" destId="{E3C0FC50-580D-4057-A295-1C1B6964ED77}" srcOrd="0" destOrd="0" presId="urn:microsoft.com/office/officeart/2005/8/layout/process5"/>
    <dgm:cxn modelId="{3DE985D8-325A-48B5-9082-8FFCA7DA076D}" type="presOf" srcId="{42ABAF30-DABD-4703-9254-4C9BEC81C8B8}" destId="{FE475AE8-5B5B-449E-9E46-76283F076D90}" srcOrd="0" destOrd="0" presId="urn:microsoft.com/office/officeart/2005/8/layout/process5"/>
    <dgm:cxn modelId="{D7EEC5D8-644F-4763-B5F4-041D82D8F043}" srcId="{6EF9AB82-7969-418C-93ED-8A4412825A20}" destId="{D10B9E80-ECAD-44A1-BFC5-3FB519C2AB1A}" srcOrd="2" destOrd="0" parTransId="{67F0266C-9A8D-4A19-B5D0-3CB8DB60300B}" sibTransId="{E219A23B-8200-4476-8AEE-36BEE40A6763}"/>
    <dgm:cxn modelId="{D9DC1BE0-54FF-47CE-9C02-C8AB64022B67}" type="presOf" srcId="{6EF9AB82-7969-418C-93ED-8A4412825A20}" destId="{05C3234A-F61A-4AAD-8E9B-8CA472394181}" srcOrd="0" destOrd="0" presId="urn:microsoft.com/office/officeart/2005/8/layout/process5"/>
    <dgm:cxn modelId="{2AF6C1E5-BB70-4E99-BEF9-8A09E1694CF0}" srcId="{6EF9AB82-7969-418C-93ED-8A4412825A20}" destId="{027998A3-B32A-419F-8EB9-9F866908D083}" srcOrd="7" destOrd="0" parTransId="{42FF6FB5-676A-4FB7-B2A2-C27547CD4330}" sibTransId="{AA22E332-41CB-4825-AFAE-12CFE532CFB0}"/>
    <dgm:cxn modelId="{FCBDACE6-AF05-41AD-8C80-650C8F6C6E66}" srcId="{6EF9AB82-7969-418C-93ED-8A4412825A20}" destId="{3512E823-92F4-4702-B29C-340391B0C837}" srcOrd="5" destOrd="0" parTransId="{24DD734D-7CD9-4C20-A7FB-CF4276BFDD9E}" sibTransId="{9BFF40CC-7D3F-4B15-8EC9-7BCA1647AE57}"/>
    <dgm:cxn modelId="{89CBB1E7-F4E1-4B65-AAFB-F4114F7820EB}" type="presOf" srcId="{1032BFBA-34D4-49D6-B306-EF948BA9BE48}" destId="{FECDB745-332B-4D5E-A40B-3FB638529EC4}" srcOrd="0" destOrd="0" presId="urn:microsoft.com/office/officeart/2005/8/layout/process5"/>
    <dgm:cxn modelId="{6430EDEE-8211-46D3-8FB7-06C97714A034}" type="presOf" srcId="{55FD89B3-D125-4EAA-BA67-2AC25FFD3AED}" destId="{336560CC-5445-45A9-84B4-B41F53E3DE4A}" srcOrd="0" destOrd="0" presId="urn:microsoft.com/office/officeart/2005/8/layout/process5"/>
    <dgm:cxn modelId="{C9400DF1-1212-477C-A155-0DF1ADC015A9}" type="presOf" srcId="{E219A23B-8200-4476-8AEE-36BEE40A6763}" destId="{53BD6706-0F24-44B7-953A-46A9DAE8B5A0}" srcOrd="1" destOrd="0" presId="urn:microsoft.com/office/officeart/2005/8/layout/process5"/>
    <dgm:cxn modelId="{37B9E8F3-5816-4852-8954-547083D1CDEE}" type="presOf" srcId="{AB1EA35B-510E-43F5-B0C9-807E0A7858DF}" destId="{12A52422-3516-4F84-A9F4-7C2224B90C89}" srcOrd="0" destOrd="0" presId="urn:microsoft.com/office/officeart/2005/8/layout/process5"/>
    <dgm:cxn modelId="{86ACD02C-F5BD-49E1-AB8D-8843D7DED5C5}" type="presParOf" srcId="{05C3234A-F61A-4AAD-8E9B-8CA472394181}" destId="{336560CC-5445-45A9-84B4-B41F53E3DE4A}" srcOrd="0" destOrd="0" presId="urn:microsoft.com/office/officeart/2005/8/layout/process5"/>
    <dgm:cxn modelId="{B470EF8B-5CB7-4201-93D1-A07718673C51}" type="presParOf" srcId="{05C3234A-F61A-4AAD-8E9B-8CA472394181}" destId="{FECDB745-332B-4D5E-A40B-3FB638529EC4}" srcOrd="1" destOrd="0" presId="urn:microsoft.com/office/officeart/2005/8/layout/process5"/>
    <dgm:cxn modelId="{A59A16F9-0336-4914-8ADF-497D65BC8501}" type="presParOf" srcId="{FECDB745-332B-4D5E-A40B-3FB638529EC4}" destId="{51FA4FEF-DF71-42DC-BDE7-FE68819887B0}" srcOrd="0" destOrd="0" presId="urn:microsoft.com/office/officeart/2005/8/layout/process5"/>
    <dgm:cxn modelId="{99F84AD7-0B1F-46AC-ABD5-53E08E786ED3}" type="presParOf" srcId="{05C3234A-F61A-4AAD-8E9B-8CA472394181}" destId="{C8AE8AB9-BD58-46CB-931A-0BEDB4C59627}" srcOrd="2" destOrd="0" presId="urn:microsoft.com/office/officeart/2005/8/layout/process5"/>
    <dgm:cxn modelId="{2DCEF13B-EAEA-400E-B4DA-94FD0CC47134}" type="presParOf" srcId="{05C3234A-F61A-4AAD-8E9B-8CA472394181}" destId="{A35B1B63-515D-4C1E-BCD5-93FC2ACC98A0}" srcOrd="3" destOrd="0" presId="urn:microsoft.com/office/officeart/2005/8/layout/process5"/>
    <dgm:cxn modelId="{9F53AE40-CBDC-4AC5-B3C4-A6C19CE505E2}" type="presParOf" srcId="{A35B1B63-515D-4C1E-BCD5-93FC2ACC98A0}" destId="{54EF1E4A-C8CA-4F19-AB83-3CFF78FAD7C5}" srcOrd="0" destOrd="0" presId="urn:microsoft.com/office/officeart/2005/8/layout/process5"/>
    <dgm:cxn modelId="{BE248961-BDA8-4C0A-B0AD-BB852E5620A5}" type="presParOf" srcId="{05C3234A-F61A-4AAD-8E9B-8CA472394181}" destId="{BB80B6F4-AFB6-4877-BE85-F5A18E6A67F2}" srcOrd="4" destOrd="0" presId="urn:microsoft.com/office/officeart/2005/8/layout/process5"/>
    <dgm:cxn modelId="{52AB9AC1-FC36-4494-8EF3-02C8A3D4B9D2}" type="presParOf" srcId="{05C3234A-F61A-4AAD-8E9B-8CA472394181}" destId="{F413B71A-366A-4D53-8FC2-0A95597451A4}" srcOrd="5" destOrd="0" presId="urn:microsoft.com/office/officeart/2005/8/layout/process5"/>
    <dgm:cxn modelId="{8180306E-B1CF-491A-A2A1-1E9969FA14F0}" type="presParOf" srcId="{F413B71A-366A-4D53-8FC2-0A95597451A4}" destId="{53BD6706-0F24-44B7-953A-46A9DAE8B5A0}" srcOrd="0" destOrd="0" presId="urn:microsoft.com/office/officeart/2005/8/layout/process5"/>
    <dgm:cxn modelId="{8992E903-64A9-49CC-B578-CE3E9C128D68}" type="presParOf" srcId="{05C3234A-F61A-4AAD-8E9B-8CA472394181}" destId="{C8854FA0-80E0-49C1-A5B4-1F998512B8AD}" srcOrd="6" destOrd="0" presId="urn:microsoft.com/office/officeart/2005/8/layout/process5"/>
    <dgm:cxn modelId="{B106D24F-7A0A-49F1-939B-6F33C02F8EF0}" type="presParOf" srcId="{05C3234A-F61A-4AAD-8E9B-8CA472394181}" destId="{57F7EBDD-DFC0-4E44-9E93-54E455AEEE1F}" srcOrd="7" destOrd="0" presId="urn:microsoft.com/office/officeart/2005/8/layout/process5"/>
    <dgm:cxn modelId="{6E86584E-B23E-48AC-BC1C-423940FE0F89}" type="presParOf" srcId="{57F7EBDD-DFC0-4E44-9E93-54E455AEEE1F}" destId="{6969D3AF-11D5-4ADC-A391-5BCE8C3E54AD}" srcOrd="0" destOrd="0" presId="urn:microsoft.com/office/officeart/2005/8/layout/process5"/>
    <dgm:cxn modelId="{4F10EC0B-08E5-4739-B90D-E50B05966A1A}" type="presParOf" srcId="{05C3234A-F61A-4AAD-8E9B-8CA472394181}" destId="{FE475AE8-5B5B-449E-9E46-76283F076D90}" srcOrd="8" destOrd="0" presId="urn:microsoft.com/office/officeart/2005/8/layout/process5"/>
    <dgm:cxn modelId="{6AB65021-36CF-43F4-907D-3DA65922F65E}" type="presParOf" srcId="{05C3234A-F61A-4AAD-8E9B-8CA472394181}" destId="{18B52F28-D63D-4B15-902A-B3533F21A681}" srcOrd="9" destOrd="0" presId="urn:microsoft.com/office/officeart/2005/8/layout/process5"/>
    <dgm:cxn modelId="{B258AB91-6331-45AB-A2C2-24D88CD93CC1}" type="presParOf" srcId="{18B52F28-D63D-4B15-902A-B3533F21A681}" destId="{A2F06E62-6AA8-4D10-B960-B43E712AE0D0}" srcOrd="0" destOrd="0" presId="urn:microsoft.com/office/officeart/2005/8/layout/process5"/>
    <dgm:cxn modelId="{3D11E4BF-8DED-4D66-96E2-57820BAFA620}" type="presParOf" srcId="{05C3234A-F61A-4AAD-8E9B-8CA472394181}" destId="{B9894F9C-84CF-47A3-9EDB-54525F11510E}" srcOrd="10" destOrd="0" presId="urn:microsoft.com/office/officeart/2005/8/layout/process5"/>
    <dgm:cxn modelId="{16C7D170-C122-41DF-95A4-D62E5D15D7DD}" type="presParOf" srcId="{05C3234A-F61A-4AAD-8E9B-8CA472394181}" destId="{2449E88E-8AAA-40DD-9C62-0CF42D11C5E2}" srcOrd="11" destOrd="0" presId="urn:microsoft.com/office/officeart/2005/8/layout/process5"/>
    <dgm:cxn modelId="{4BE6039C-BC8B-4716-8FE1-0D656E99E818}" type="presParOf" srcId="{2449E88E-8AAA-40DD-9C62-0CF42D11C5E2}" destId="{4598AB12-CD8D-4187-B14F-16479A4F7949}" srcOrd="0" destOrd="0" presId="urn:microsoft.com/office/officeart/2005/8/layout/process5"/>
    <dgm:cxn modelId="{4582FC76-B5A1-4941-8CC4-8C01DB3768D9}" type="presParOf" srcId="{05C3234A-F61A-4AAD-8E9B-8CA472394181}" destId="{4DC0FEEC-DB25-4FA5-ACCE-EE3C20CC9A79}" srcOrd="12" destOrd="0" presId="urn:microsoft.com/office/officeart/2005/8/layout/process5"/>
    <dgm:cxn modelId="{F6AE2F35-78C8-4772-B269-5FDA7054CD48}" type="presParOf" srcId="{05C3234A-F61A-4AAD-8E9B-8CA472394181}" destId="{F07527E0-7EE6-482A-9D33-8F8871AAA79B}" srcOrd="13" destOrd="0" presId="urn:microsoft.com/office/officeart/2005/8/layout/process5"/>
    <dgm:cxn modelId="{51736B33-E1ED-44E7-B78A-76B94AC3DEAA}" type="presParOf" srcId="{F07527E0-7EE6-482A-9D33-8F8871AAA79B}" destId="{43A8DF47-9E49-44EC-A6E7-9D8A81CDC64E}" srcOrd="0" destOrd="0" presId="urn:microsoft.com/office/officeart/2005/8/layout/process5"/>
    <dgm:cxn modelId="{8ADC3E97-06E6-4F3D-963E-1BF9E1F7576B}" type="presParOf" srcId="{05C3234A-F61A-4AAD-8E9B-8CA472394181}" destId="{F11D3826-EB68-4CC3-8558-9D85D1BFDFDA}" srcOrd="14" destOrd="0" presId="urn:microsoft.com/office/officeart/2005/8/layout/process5"/>
    <dgm:cxn modelId="{74BD4C4E-8281-4A45-AEB5-D10966F9070F}" type="presParOf" srcId="{05C3234A-F61A-4AAD-8E9B-8CA472394181}" destId="{C77DE672-6DCD-4D05-BE61-B4D848DFB37D}" srcOrd="15" destOrd="0" presId="urn:microsoft.com/office/officeart/2005/8/layout/process5"/>
    <dgm:cxn modelId="{F770D62D-80F1-49FD-B815-B880A8126B7B}" type="presParOf" srcId="{C77DE672-6DCD-4D05-BE61-B4D848DFB37D}" destId="{D01F4229-CEDC-4C9F-947B-EC2265102737}" srcOrd="0" destOrd="0" presId="urn:microsoft.com/office/officeart/2005/8/layout/process5"/>
    <dgm:cxn modelId="{1C0145E7-8A01-40C9-9E1D-42FE9A0008F4}" type="presParOf" srcId="{05C3234A-F61A-4AAD-8E9B-8CA472394181}" destId="{91D75439-FD0E-46DC-B530-5FCF045BE055}" srcOrd="16" destOrd="0" presId="urn:microsoft.com/office/officeart/2005/8/layout/process5"/>
    <dgm:cxn modelId="{46A355CB-6EC4-4457-955B-D20C3A87CBA6}" type="presParOf" srcId="{05C3234A-F61A-4AAD-8E9B-8CA472394181}" destId="{E3C0FC50-580D-4057-A295-1C1B6964ED77}" srcOrd="17" destOrd="0" presId="urn:microsoft.com/office/officeart/2005/8/layout/process5"/>
    <dgm:cxn modelId="{D4B625A8-8195-4E08-B820-5B969608F724}" type="presParOf" srcId="{E3C0FC50-580D-4057-A295-1C1B6964ED77}" destId="{0A1042D1-8E83-48C6-A708-7EA8F2139F05}" srcOrd="0" destOrd="0" presId="urn:microsoft.com/office/officeart/2005/8/layout/process5"/>
    <dgm:cxn modelId="{C0BDC443-CF89-40EC-B6E0-5470C17C3D15}" type="presParOf" srcId="{05C3234A-F61A-4AAD-8E9B-8CA472394181}" destId="{12A52422-3516-4F84-A9F4-7C2224B90C89}" srcOrd="18" destOrd="0" presId="urn:microsoft.com/office/officeart/2005/8/layout/process5"/>
    <dgm:cxn modelId="{C8BEDB97-903D-4DE8-BA63-016E772019F5}" type="presParOf" srcId="{05C3234A-F61A-4AAD-8E9B-8CA472394181}" destId="{2DB4E20A-5D9F-4F57-883E-09498E0BF98D}" srcOrd="19" destOrd="0" presId="urn:microsoft.com/office/officeart/2005/8/layout/process5"/>
    <dgm:cxn modelId="{4EE89CA2-537E-4531-ADE4-82B155A7B349}" type="presParOf" srcId="{2DB4E20A-5D9F-4F57-883E-09498E0BF98D}" destId="{F5551BB1-DAE5-4AFA-947E-5407DE9459B7}" srcOrd="0" destOrd="0" presId="urn:microsoft.com/office/officeart/2005/8/layout/process5"/>
    <dgm:cxn modelId="{4AF7D9BC-C11D-4FC2-BCB4-81BC89060590}" type="presParOf" srcId="{05C3234A-F61A-4AAD-8E9B-8CA472394181}" destId="{9B338826-4CFE-4202-B51C-7418AC869AF1}"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B4784-293D-4FF2-80FC-FC140738EA6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l-GR"/>
        </a:p>
      </dgm:t>
    </dgm:pt>
    <dgm:pt modelId="{1334DFDB-83A3-4CC6-8407-54DBF9DE2F6D}">
      <dgm:prSet custT="1"/>
      <dgm:spPr/>
      <dgm:t>
        <a:bodyPr/>
        <a:lstStyle/>
        <a:p>
          <a:r>
            <a:rPr lang="en-US" sz="1800" dirty="0"/>
            <a:t>Using sentences’ embeddings</a:t>
          </a:r>
          <a:endParaRPr lang="el-GR" sz="1800" dirty="0"/>
        </a:p>
      </dgm:t>
    </dgm:pt>
    <dgm:pt modelId="{32F84975-D8EA-4CCC-B3D0-345477B2D603}" type="parTrans" cxnId="{EFEDB4F5-F24C-48C7-9845-F4B0C595AED4}">
      <dgm:prSet/>
      <dgm:spPr/>
      <dgm:t>
        <a:bodyPr/>
        <a:lstStyle/>
        <a:p>
          <a:endParaRPr lang="el-GR"/>
        </a:p>
      </dgm:t>
    </dgm:pt>
    <dgm:pt modelId="{9C25C151-9997-419B-A5FC-523BD3760409}" type="sibTrans" cxnId="{EFEDB4F5-F24C-48C7-9845-F4B0C595AED4}">
      <dgm:prSet/>
      <dgm:spPr/>
      <dgm:t>
        <a:bodyPr/>
        <a:lstStyle/>
        <a:p>
          <a:endParaRPr lang="el-GR"/>
        </a:p>
      </dgm:t>
    </dgm:pt>
    <dgm:pt modelId="{00BD589F-7D3B-4EAD-8380-19DC0BCA731A}">
      <dgm:prSet custT="1"/>
      <dgm:spPr/>
      <dgm:t>
        <a:bodyPr/>
        <a:lstStyle/>
        <a:p>
          <a:r>
            <a:rPr lang="en-US" sz="1800" dirty="0"/>
            <a:t>Scientific abstracts utilize common words</a:t>
          </a:r>
          <a:endParaRPr lang="el-GR" sz="1800" dirty="0"/>
        </a:p>
      </dgm:t>
    </dgm:pt>
    <dgm:pt modelId="{C2F251FF-1A53-4785-B883-76BAEDF19C2D}" type="parTrans" cxnId="{6893E78C-3D71-4C11-A9B7-EB521702FD56}">
      <dgm:prSet/>
      <dgm:spPr/>
      <dgm:t>
        <a:bodyPr/>
        <a:lstStyle/>
        <a:p>
          <a:endParaRPr lang="el-GR"/>
        </a:p>
      </dgm:t>
    </dgm:pt>
    <dgm:pt modelId="{E3566E61-D5BA-4833-A6A3-94A475F883B0}" type="sibTrans" cxnId="{6893E78C-3D71-4C11-A9B7-EB521702FD56}">
      <dgm:prSet/>
      <dgm:spPr/>
      <dgm:t>
        <a:bodyPr/>
        <a:lstStyle/>
        <a:p>
          <a:endParaRPr lang="el-GR"/>
        </a:p>
      </dgm:t>
    </dgm:pt>
    <dgm:pt modelId="{940C3B7C-63E5-4D0D-83E1-2C0705B2A241}">
      <dgm:prSet/>
      <dgm:spPr/>
      <dgm:t>
        <a:bodyPr/>
        <a:lstStyle/>
        <a:p>
          <a:r>
            <a:rPr lang="en-US" dirty="0"/>
            <a:t>Difficult to discern which word goes in the correspondent bin</a:t>
          </a:r>
          <a:endParaRPr lang="el-GR" dirty="0"/>
        </a:p>
      </dgm:t>
    </dgm:pt>
    <dgm:pt modelId="{0E766C05-236F-4894-86FD-151EEE7B64DB}" type="parTrans" cxnId="{9B2A7D86-CB75-4EE2-96F4-F3484362D6A5}">
      <dgm:prSet/>
      <dgm:spPr/>
      <dgm:t>
        <a:bodyPr/>
        <a:lstStyle/>
        <a:p>
          <a:endParaRPr lang="el-GR"/>
        </a:p>
      </dgm:t>
    </dgm:pt>
    <dgm:pt modelId="{E75C4653-6FF2-4540-9FFF-92EAD1FBF0F0}" type="sibTrans" cxnId="{9B2A7D86-CB75-4EE2-96F4-F3484362D6A5}">
      <dgm:prSet/>
      <dgm:spPr/>
      <dgm:t>
        <a:bodyPr/>
        <a:lstStyle/>
        <a:p>
          <a:endParaRPr lang="el-GR"/>
        </a:p>
      </dgm:t>
    </dgm:pt>
    <dgm:pt modelId="{C81D4F9B-28D5-4F35-8853-A646CCC91D88}" type="pres">
      <dgm:prSet presAssocID="{DDDB4784-293D-4FF2-80FC-FC140738EA62}" presName="linearFlow" presStyleCnt="0">
        <dgm:presLayoutVars>
          <dgm:resizeHandles val="exact"/>
        </dgm:presLayoutVars>
      </dgm:prSet>
      <dgm:spPr/>
    </dgm:pt>
    <dgm:pt modelId="{AB063DD4-C1B8-496D-BB66-105B2AD9E6BC}" type="pres">
      <dgm:prSet presAssocID="{1334DFDB-83A3-4CC6-8407-54DBF9DE2F6D}" presName="node" presStyleLbl="node1" presStyleIdx="0" presStyleCnt="3">
        <dgm:presLayoutVars>
          <dgm:bulletEnabled val="1"/>
        </dgm:presLayoutVars>
      </dgm:prSet>
      <dgm:spPr/>
    </dgm:pt>
    <dgm:pt modelId="{63AEFF32-3C57-4A5A-B87A-04E195BED166}" type="pres">
      <dgm:prSet presAssocID="{9C25C151-9997-419B-A5FC-523BD3760409}" presName="sibTrans" presStyleLbl="sibTrans2D1" presStyleIdx="0" presStyleCnt="2"/>
      <dgm:spPr/>
    </dgm:pt>
    <dgm:pt modelId="{08297887-A1A0-49ED-856D-749FB6D96DFC}" type="pres">
      <dgm:prSet presAssocID="{9C25C151-9997-419B-A5FC-523BD3760409}" presName="connectorText" presStyleLbl="sibTrans2D1" presStyleIdx="0" presStyleCnt="2"/>
      <dgm:spPr/>
    </dgm:pt>
    <dgm:pt modelId="{C1F59ECC-3431-4562-9B93-0A49626E341D}" type="pres">
      <dgm:prSet presAssocID="{00BD589F-7D3B-4EAD-8380-19DC0BCA731A}" presName="node" presStyleLbl="node1" presStyleIdx="1" presStyleCnt="3">
        <dgm:presLayoutVars>
          <dgm:bulletEnabled val="1"/>
        </dgm:presLayoutVars>
      </dgm:prSet>
      <dgm:spPr/>
    </dgm:pt>
    <dgm:pt modelId="{330EC1ED-E621-4D8D-A551-FB1DE061D3CA}" type="pres">
      <dgm:prSet presAssocID="{E3566E61-D5BA-4833-A6A3-94A475F883B0}" presName="sibTrans" presStyleLbl="sibTrans2D1" presStyleIdx="1" presStyleCnt="2"/>
      <dgm:spPr/>
    </dgm:pt>
    <dgm:pt modelId="{7D7646F2-F306-4DDD-AEF9-428570DD571B}" type="pres">
      <dgm:prSet presAssocID="{E3566E61-D5BA-4833-A6A3-94A475F883B0}" presName="connectorText" presStyleLbl="sibTrans2D1" presStyleIdx="1" presStyleCnt="2"/>
      <dgm:spPr/>
    </dgm:pt>
    <dgm:pt modelId="{66FEB2DA-3238-4405-A515-81B36943FAFA}" type="pres">
      <dgm:prSet presAssocID="{940C3B7C-63E5-4D0D-83E1-2C0705B2A241}" presName="node" presStyleLbl="node1" presStyleIdx="2" presStyleCnt="3">
        <dgm:presLayoutVars>
          <dgm:bulletEnabled val="1"/>
        </dgm:presLayoutVars>
      </dgm:prSet>
      <dgm:spPr/>
    </dgm:pt>
  </dgm:ptLst>
  <dgm:cxnLst>
    <dgm:cxn modelId="{C5A6BC5E-81A0-4657-87A1-DF7B7DF0940B}" type="presOf" srcId="{9C25C151-9997-419B-A5FC-523BD3760409}" destId="{63AEFF32-3C57-4A5A-B87A-04E195BED166}" srcOrd="0" destOrd="0" presId="urn:microsoft.com/office/officeart/2005/8/layout/process2"/>
    <dgm:cxn modelId="{52DDC07A-5781-451E-B9A9-C661649031AD}" type="presOf" srcId="{1334DFDB-83A3-4CC6-8407-54DBF9DE2F6D}" destId="{AB063DD4-C1B8-496D-BB66-105B2AD9E6BC}" srcOrd="0" destOrd="0" presId="urn:microsoft.com/office/officeart/2005/8/layout/process2"/>
    <dgm:cxn modelId="{F452CF81-73D8-4769-8151-0F0F7BBCF580}" type="presOf" srcId="{E3566E61-D5BA-4833-A6A3-94A475F883B0}" destId="{7D7646F2-F306-4DDD-AEF9-428570DD571B}" srcOrd="1" destOrd="0" presId="urn:microsoft.com/office/officeart/2005/8/layout/process2"/>
    <dgm:cxn modelId="{EA35A682-15F0-42D5-A924-4F88797D724C}" type="presOf" srcId="{9C25C151-9997-419B-A5FC-523BD3760409}" destId="{08297887-A1A0-49ED-856D-749FB6D96DFC}" srcOrd="1" destOrd="0" presId="urn:microsoft.com/office/officeart/2005/8/layout/process2"/>
    <dgm:cxn modelId="{9B2A7D86-CB75-4EE2-96F4-F3484362D6A5}" srcId="{DDDB4784-293D-4FF2-80FC-FC140738EA62}" destId="{940C3B7C-63E5-4D0D-83E1-2C0705B2A241}" srcOrd="2" destOrd="0" parTransId="{0E766C05-236F-4894-86FD-151EEE7B64DB}" sibTransId="{E75C4653-6FF2-4540-9FFF-92EAD1FBF0F0}"/>
    <dgm:cxn modelId="{6893E78C-3D71-4C11-A9B7-EB521702FD56}" srcId="{DDDB4784-293D-4FF2-80FC-FC140738EA62}" destId="{00BD589F-7D3B-4EAD-8380-19DC0BCA731A}" srcOrd="1" destOrd="0" parTransId="{C2F251FF-1A53-4785-B883-76BAEDF19C2D}" sibTransId="{E3566E61-D5BA-4833-A6A3-94A475F883B0}"/>
    <dgm:cxn modelId="{6295B6AD-C10D-4B44-A23E-5F2A802877BE}" type="presOf" srcId="{E3566E61-D5BA-4833-A6A3-94A475F883B0}" destId="{330EC1ED-E621-4D8D-A551-FB1DE061D3CA}" srcOrd="0" destOrd="0" presId="urn:microsoft.com/office/officeart/2005/8/layout/process2"/>
    <dgm:cxn modelId="{EFF304CA-034E-485B-81F4-11E5D3219AC7}" type="presOf" srcId="{940C3B7C-63E5-4D0D-83E1-2C0705B2A241}" destId="{66FEB2DA-3238-4405-A515-81B36943FAFA}" srcOrd="0" destOrd="0" presId="urn:microsoft.com/office/officeart/2005/8/layout/process2"/>
    <dgm:cxn modelId="{4B1E16DB-150C-4F30-84EF-40ECC9E42544}" type="presOf" srcId="{00BD589F-7D3B-4EAD-8380-19DC0BCA731A}" destId="{C1F59ECC-3431-4562-9B93-0A49626E341D}" srcOrd="0" destOrd="0" presId="urn:microsoft.com/office/officeart/2005/8/layout/process2"/>
    <dgm:cxn modelId="{5D576EE7-5EE4-4527-AE7C-F1EFB06B72C4}" type="presOf" srcId="{DDDB4784-293D-4FF2-80FC-FC140738EA62}" destId="{C81D4F9B-28D5-4F35-8853-A646CCC91D88}" srcOrd="0" destOrd="0" presId="urn:microsoft.com/office/officeart/2005/8/layout/process2"/>
    <dgm:cxn modelId="{EFEDB4F5-F24C-48C7-9845-F4B0C595AED4}" srcId="{DDDB4784-293D-4FF2-80FC-FC140738EA62}" destId="{1334DFDB-83A3-4CC6-8407-54DBF9DE2F6D}" srcOrd="0" destOrd="0" parTransId="{32F84975-D8EA-4CCC-B3D0-345477B2D603}" sibTransId="{9C25C151-9997-419B-A5FC-523BD3760409}"/>
    <dgm:cxn modelId="{04EA2C5C-4267-4309-9FE8-66BAE71B9A07}" type="presParOf" srcId="{C81D4F9B-28D5-4F35-8853-A646CCC91D88}" destId="{AB063DD4-C1B8-496D-BB66-105B2AD9E6BC}" srcOrd="0" destOrd="0" presId="urn:microsoft.com/office/officeart/2005/8/layout/process2"/>
    <dgm:cxn modelId="{06182BFF-B452-428F-BB96-061123E0F002}" type="presParOf" srcId="{C81D4F9B-28D5-4F35-8853-A646CCC91D88}" destId="{63AEFF32-3C57-4A5A-B87A-04E195BED166}" srcOrd="1" destOrd="0" presId="urn:microsoft.com/office/officeart/2005/8/layout/process2"/>
    <dgm:cxn modelId="{19B637AC-63A7-4AC4-BD3E-A9C7E9E76962}" type="presParOf" srcId="{63AEFF32-3C57-4A5A-B87A-04E195BED166}" destId="{08297887-A1A0-49ED-856D-749FB6D96DFC}" srcOrd="0" destOrd="0" presId="urn:microsoft.com/office/officeart/2005/8/layout/process2"/>
    <dgm:cxn modelId="{CDDE224E-C9B5-41EC-8596-554471B9250C}" type="presParOf" srcId="{C81D4F9B-28D5-4F35-8853-A646CCC91D88}" destId="{C1F59ECC-3431-4562-9B93-0A49626E341D}" srcOrd="2" destOrd="0" presId="urn:microsoft.com/office/officeart/2005/8/layout/process2"/>
    <dgm:cxn modelId="{232E076F-60DF-452D-8C83-9DFBD0B40386}" type="presParOf" srcId="{C81D4F9B-28D5-4F35-8853-A646CCC91D88}" destId="{330EC1ED-E621-4D8D-A551-FB1DE061D3CA}" srcOrd="3" destOrd="0" presId="urn:microsoft.com/office/officeart/2005/8/layout/process2"/>
    <dgm:cxn modelId="{5D9E0C2D-803E-4572-862D-B6648502C169}" type="presParOf" srcId="{330EC1ED-E621-4D8D-A551-FB1DE061D3CA}" destId="{7D7646F2-F306-4DDD-AEF9-428570DD571B}" srcOrd="0" destOrd="0" presId="urn:microsoft.com/office/officeart/2005/8/layout/process2"/>
    <dgm:cxn modelId="{B6653BFA-6235-4E09-9F02-4EFA68CFE5AF}" type="presParOf" srcId="{C81D4F9B-28D5-4F35-8853-A646CCC91D88}" destId="{66FEB2DA-3238-4405-A515-81B36943FAF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0CDE6-2429-44AC-9097-0668E2BCAA3D}">
      <dsp:nvSpPr>
        <dsp:cNvPr id="0" name=""/>
        <dsp:cNvSpPr/>
      </dsp:nvSpPr>
      <dsp:spPr>
        <a:xfrm>
          <a:off x="754379" y="0"/>
          <a:ext cx="8549640" cy="376089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FC317-34AF-430E-B1F3-063A1A784C09}">
      <dsp:nvSpPr>
        <dsp:cNvPr id="0" name=""/>
        <dsp:cNvSpPr/>
      </dsp:nvSpPr>
      <dsp:spPr>
        <a:xfrm>
          <a:off x="4420"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Import json files</a:t>
          </a:r>
          <a:endParaRPr lang="el-GR" sz="1400" kern="1200" dirty="0"/>
        </a:p>
      </dsp:txBody>
      <dsp:txXfrm>
        <a:off x="77857" y="1201704"/>
        <a:ext cx="1785733" cy="1357482"/>
      </dsp:txXfrm>
    </dsp:sp>
    <dsp:sp modelId="{A943DBDC-BB0B-4CFA-98C6-541BF27EE83B}">
      <dsp:nvSpPr>
        <dsp:cNvPr id="0" name=""/>
        <dsp:cNvSpPr/>
      </dsp:nvSpPr>
      <dsp:spPr>
        <a:xfrm>
          <a:off x="2033658"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Create a </a:t>
          </a:r>
          <a:r>
            <a:rPr lang="en-US" sz="1400" kern="1200" dirty="0" err="1"/>
            <a:t>dataframe</a:t>
          </a:r>
          <a:r>
            <a:rPr lang="el-GR" sz="1400" kern="1200" dirty="0"/>
            <a:t> </a:t>
          </a:r>
          <a:r>
            <a:rPr lang="en-US" sz="1400" kern="1200" dirty="0"/>
            <a:t>in which assign the sentence column</a:t>
          </a:r>
          <a:endParaRPr lang="el-GR" sz="1400" kern="1200" dirty="0"/>
        </a:p>
      </dsp:txBody>
      <dsp:txXfrm>
        <a:off x="2107095" y="1201704"/>
        <a:ext cx="1785733" cy="1357482"/>
      </dsp:txXfrm>
    </dsp:sp>
    <dsp:sp modelId="{17BC3670-55EA-443C-B330-B0D0E7BBA346}">
      <dsp:nvSpPr>
        <dsp:cNvPr id="0" name=""/>
        <dsp:cNvSpPr/>
      </dsp:nvSpPr>
      <dsp:spPr>
        <a:xfrm>
          <a:off x="4062896"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Assign each row of sentence in a list</a:t>
          </a:r>
          <a:endParaRPr lang="el-GR" sz="1400" kern="1200" dirty="0"/>
        </a:p>
      </dsp:txBody>
      <dsp:txXfrm>
        <a:off x="4136333" y="1201704"/>
        <a:ext cx="1785733" cy="1357482"/>
      </dsp:txXfrm>
    </dsp:sp>
    <dsp:sp modelId="{EC4B469E-B0B7-4348-B3C3-DB15CF503C49}">
      <dsp:nvSpPr>
        <dsp:cNvPr id="0" name=""/>
        <dsp:cNvSpPr/>
      </dsp:nvSpPr>
      <dsp:spPr>
        <a:xfrm>
          <a:off x="6092134"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a:p>
          <a:pPr marL="0" lvl="0" indent="0" algn="ctr" defTabSz="622300">
            <a:lnSpc>
              <a:spcPct val="90000"/>
            </a:lnSpc>
            <a:spcBef>
              <a:spcPct val="0"/>
            </a:spcBef>
            <a:spcAft>
              <a:spcPct val="35000"/>
            </a:spcAft>
            <a:buNone/>
          </a:pPr>
          <a:r>
            <a:rPr lang="en-US" sz="1400" kern="1200" dirty="0"/>
            <a:t>Create a </a:t>
          </a:r>
          <a:r>
            <a:rPr lang="en-US" sz="1400" kern="1200" dirty="0" err="1"/>
            <a:t>dataframe</a:t>
          </a:r>
          <a:r>
            <a:rPr lang="en-US" sz="1400" kern="1200" dirty="0"/>
            <a:t> which contains each sentence with a correspondent document id</a:t>
          </a:r>
          <a:endParaRPr lang="el-GR" sz="1400" kern="1200" dirty="0"/>
        </a:p>
      </dsp:txBody>
      <dsp:txXfrm>
        <a:off x="6165571" y="1201704"/>
        <a:ext cx="1785733" cy="1357482"/>
      </dsp:txXfrm>
    </dsp:sp>
    <dsp:sp modelId="{09322EA2-9E12-40CE-944A-5A4DCA8C066B}">
      <dsp:nvSpPr>
        <dsp:cNvPr id="0" name=""/>
        <dsp:cNvSpPr/>
      </dsp:nvSpPr>
      <dsp:spPr>
        <a:xfrm>
          <a:off x="8121372" y="1128267"/>
          <a:ext cx="1932607" cy="150435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Same process to column labels and at the end a new data frame was prepared, named </a:t>
          </a:r>
          <a:r>
            <a:rPr lang="en-US" sz="1400" b="1" i="1" kern="1200" dirty="0" err="1"/>
            <a:t>datargument</a:t>
          </a:r>
          <a:r>
            <a:rPr lang="en-US" sz="1400" kern="1200" dirty="0"/>
            <a:t>, ready to be used.</a:t>
          </a:r>
          <a:endParaRPr lang="el-GR" sz="1400" kern="1200" dirty="0"/>
        </a:p>
      </dsp:txBody>
      <dsp:txXfrm>
        <a:off x="8194809" y="1201704"/>
        <a:ext cx="1785733" cy="1357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5D2CE-BF05-4EC3-B077-107B4E5D8017}">
      <dsp:nvSpPr>
        <dsp:cNvPr id="0" name=""/>
        <dsp:cNvSpPr/>
      </dsp:nvSpPr>
      <dsp:spPr>
        <a:xfrm>
          <a:off x="0" y="1112774"/>
          <a:ext cx="10058399" cy="14836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FADCF1-8456-4E93-8B00-93D48AB0E301}">
      <dsp:nvSpPr>
        <dsp:cNvPr id="0" name=""/>
        <dsp:cNvSpPr/>
      </dsp:nvSpPr>
      <dsp:spPr>
        <a:xfrm>
          <a:off x="3978"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We create a </a:t>
          </a:r>
          <a:r>
            <a:rPr lang="en-US" sz="1500" kern="1200" dirty="0" err="1"/>
            <a:t>dataframe</a:t>
          </a:r>
          <a:r>
            <a:rPr lang="en-US" sz="1500" kern="1200" dirty="0"/>
            <a:t> with one column containing all abstract’s words </a:t>
          </a:r>
          <a:endParaRPr lang="el-GR" sz="1500" kern="1200" dirty="0"/>
        </a:p>
      </dsp:txBody>
      <dsp:txXfrm>
        <a:off x="3978" y="0"/>
        <a:ext cx="1739346" cy="1483698"/>
      </dsp:txXfrm>
    </dsp:sp>
    <dsp:sp modelId="{FA1270CD-9FE9-4A8C-8974-D7493E4DD22E}">
      <dsp:nvSpPr>
        <dsp:cNvPr id="0" name=""/>
        <dsp:cNvSpPr/>
      </dsp:nvSpPr>
      <dsp:spPr>
        <a:xfrm>
          <a:off x="688189"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DFF7D-8C90-4988-8B5B-EC273EC22980}">
      <dsp:nvSpPr>
        <dsp:cNvPr id="0" name=""/>
        <dsp:cNvSpPr/>
      </dsp:nvSpPr>
      <dsp:spPr>
        <a:xfrm>
          <a:off x="1830292" y="2225548"/>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Eliminate the factor of lower case or upper case letters</a:t>
          </a:r>
          <a:endParaRPr lang="el-GR" sz="1500" kern="1200" dirty="0"/>
        </a:p>
      </dsp:txBody>
      <dsp:txXfrm>
        <a:off x="1830292" y="2225548"/>
        <a:ext cx="1739346" cy="1483698"/>
      </dsp:txXfrm>
    </dsp:sp>
    <dsp:sp modelId="{11A26BAE-0A33-48A8-BE98-E16F0B2B7C54}">
      <dsp:nvSpPr>
        <dsp:cNvPr id="0" name=""/>
        <dsp:cNvSpPr/>
      </dsp:nvSpPr>
      <dsp:spPr>
        <a:xfrm>
          <a:off x="2514503"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32A3D-9053-421C-86B8-EDDDD152BD7F}">
      <dsp:nvSpPr>
        <dsp:cNvPr id="0" name=""/>
        <dsp:cNvSpPr/>
      </dsp:nvSpPr>
      <dsp:spPr>
        <a:xfrm>
          <a:off x="3656606"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Delete special characters such as commas, points etc.</a:t>
          </a:r>
          <a:endParaRPr lang="el-GR" sz="1500" kern="1200" dirty="0"/>
        </a:p>
      </dsp:txBody>
      <dsp:txXfrm>
        <a:off x="3656606" y="0"/>
        <a:ext cx="1739346" cy="1483698"/>
      </dsp:txXfrm>
    </dsp:sp>
    <dsp:sp modelId="{86690D9B-1F4E-4C7A-A513-5ED3C04F2512}">
      <dsp:nvSpPr>
        <dsp:cNvPr id="0" name=""/>
        <dsp:cNvSpPr/>
      </dsp:nvSpPr>
      <dsp:spPr>
        <a:xfrm>
          <a:off x="4340817"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990CB-D2B7-4524-B238-84A91DB7D75C}">
      <dsp:nvSpPr>
        <dsp:cNvPr id="0" name=""/>
        <dsp:cNvSpPr/>
      </dsp:nvSpPr>
      <dsp:spPr>
        <a:xfrm>
          <a:off x="5482920" y="2225548"/>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dirty="0"/>
            <a:t>Dropping out all duplicates</a:t>
          </a:r>
          <a:endParaRPr lang="el-GR" sz="1500" kern="1200" dirty="0"/>
        </a:p>
      </dsp:txBody>
      <dsp:txXfrm>
        <a:off x="5482920" y="2225548"/>
        <a:ext cx="1739346" cy="1483698"/>
      </dsp:txXfrm>
    </dsp:sp>
    <dsp:sp modelId="{BF64DADE-0911-4641-A1C2-EE76416CE25A}">
      <dsp:nvSpPr>
        <dsp:cNvPr id="0" name=""/>
        <dsp:cNvSpPr/>
      </dsp:nvSpPr>
      <dsp:spPr>
        <a:xfrm>
          <a:off x="6167131"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4319DE-6D84-41FE-91B2-CEFE4CC3F0B7}">
      <dsp:nvSpPr>
        <dsp:cNvPr id="0" name=""/>
        <dsp:cNvSpPr/>
      </dsp:nvSpPr>
      <dsp:spPr>
        <a:xfrm>
          <a:off x="7309234" y="0"/>
          <a:ext cx="1739346" cy="1483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dirty="0"/>
            <a:t>Create the list that will use to check if the sentence of the abstract is containing one of them</a:t>
          </a:r>
          <a:endParaRPr lang="el-GR" sz="1500" kern="1200" dirty="0"/>
        </a:p>
      </dsp:txBody>
      <dsp:txXfrm>
        <a:off x="7309234" y="0"/>
        <a:ext cx="1739346" cy="1483698"/>
      </dsp:txXfrm>
    </dsp:sp>
    <dsp:sp modelId="{499BAFFD-BFA8-4170-95FF-8CFB5300CA70}">
      <dsp:nvSpPr>
        <dsp:cNvPr id="0" name=""/>
        <dsp:cNvSpPr/>
      </dsp:nvSpPr>
      <dsp:spPr>
        <a:xfrm>
          <a:off x="7993446" y="1669161"/>
          <a:ext cx="370924" cy="37092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560CC-5445-45A9-84B4-B41F53E3DE4A}">
      <dsp:nvSpPr>
        <dsp:cNvPr id="0" name=""/>
        <dsp:cNvSpPr/>
      </dsp:nvSpPr>
      <dsp:spPr>
        <a:xfrm>
          <a:off x="256125"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Loading our dataset </a:t>
          </a:r>
          <a:endParaRPr lang="el-GR" sz="1100" kern="1200"/>
        </a:p>
      </dsp:txBody>
      <dsp:txXfrm>
        <a:off x="281543" y="25561"/>
        <a:ext cx="1395550" cy="816995"/>
      </dsp:txXfrm>
    </dsp:sp>
    <dsp:sp modelId="{FECDB745-332B-4D5E-A40B-3FB638529EC4}">
      <dsp:nvSpPr>
        <dsp:cNvPr id="0" name=""/>
        <dsp:cNvSpPr/>
      </dsp:nvSpPr>
      <dsp:spPr>
        <a:xfrm>
          <a:off x="1829793"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1829793" y="326448"/>
        <a:ext cx="214643" cy="215221"/>
      </dsp:txXfrm>
    </dsp:sp>
    <dsp:sp modelId="{C8AE8AB9-BD58-46CB-931A-0BEDB4C59627}">
      <dsp:nvSpPr>
        <dsp:cNvPr id="0" name=""/>
        <dsp:cNvSpPr/>
      </dsp:nvSpPr>
      <dsp:spPr>
        <a:xfrm>
          <a:off x="2281066"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Seperate sentences and labels columns into two different variables</a:t>
          </a:r>
          <a:endParaRPr lang="el-GR" sz="1100" kern="1200"/>
        </a:p>
      </dsp:txBody>
      <dsp:txXfrm>
        <a:off x="2306484" y="25561"/>
        <a:ext cx="1395550" cy="816995"/>
      </dsp:txXfrm>
    </dsp:sp>
    <dsp:sp modelId="{A35B1B63-515D-4C1E-BCD5-93FC2ACC98A0}">
      <dsp:nvSpPr>
        <dsp:cNvPr id="0" name=""/>
        <dsp:cNvSpPr/>
      </dsp:nvSpPr>
      <dsp:spPr>
        <a:xfrm>
          <a:off x="3854734"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3854734" y="326448"/>
        <a:ext cx="214643" cy="215221"/>
      </dsp:txXfrm>
    </dsp:sp>
    <dsp:sp modelId="{BB80B6F4-AFB6-4877-BE85-F5A18E6A67F2}">
      <dsp:nvSpPr>
        <dsp:cNvPr id="0" name=""/>
        <dsp:cNvSpPr/>
      </dsp:nvSpPr>
      <dsp:spPr>
        <a:xfrm>
          <a:off x="4306006"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Create train-validation and test dataset </a:t>
          </a:r>
          <a:endParaRPr lang="el-GR" sz="1100" kern="1200"/>
        </a:p>
      </dsp:txBody>
      <dsp:txXfrm>
        <a:off x="4331424" y="25561"/>
        <a:ext cx="1395550" cy="816995"/>
      </dsp:txXfrm>
    </dsp:sp>
    <dsp:sp modelId="{F413B71A-366A-4D53-8FC2-0A95597451A4}">
      <dsp:nvSpPr>
        <dsp:cNvPr id="0" name=""/>
        <dsp:cNvSpPr/>
      </dsp:nvSpPr>
      <dsp:spPr>
        <a:xfrm>
          <a:off x="5879675"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5879675" y="326448"/>
        <a:ext cx="214643" cy="215221"/>
      </dsp:txXfrm>
    </dsp:sp>
    <dsp:sp modelId="{C8854FA0-80E0-49C1-A5B4-1F998512B8AD}">
      <dsp:nvSpPr>
        <dsp:cNvPr id="0" name=""/>
        <dsp:cNvSpPr/>
      </dsp:nvSpPr>
      <dsp:spPr>
        <a:xfrm>
          <a:off x="6330947"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Split train-validation into two separated datasets</a:t>
          </a:r>
          <a:endParaRPr lang="el-GR" sz="1100" kern="1200" dirty="0"/>
        </a:p>
      </dsp:txBody>
      <dsp:txXfrm>
        <a:off x="6356365" y="25561"/>
        <a:ext cx="1395550" cy="816995"/>
      </dsp:txXfrm>
    </dsp:sp>
    <dsp:sp modelId="{57F7EBDD-DFC0-4E44-9E93-54E455AEEE1F}">
      <dsp:nvSpPr>
        <dsp:cNvPr id="0" name=""/>
        <dsp:cNvSpPr/>
      </dsp:nvSpPr>
      <dsp:spPr>
        <a:xfrm>
          <a:off x="7904615" y="254707"/>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a:off x="7904615" y="326448"/>
        <a:ext cx="214643" cy="215221"/>
      </dsp:txXfrm>
    </dsp:sp>
    <dsp:sp modelId="{FE475AE8-5B5B-449E-9E46-76283F076D90}">
      <dsp:nvSpPr>
        <dsp:cNvPr id="0" name=""/>
        <dsp:cNvSpPr/>
      </dsp:nvSpPr>
      <dsp:spPr>
        <a:xfrm>
          <a:off x="8355888" y="143"/>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Label encoding, using OneHotEncoder</a:t>
          </a:r>
          <a:endParaRPr lang="el-GR" sz="1100" kern="1200"/>
        </a:p>
      </dsp:txBody>
      <dsp:txXfrm>
        <a:off x="8381306" y="25561"/>
        <a:ext cx="1395550" cy="816995"/>
      </dsp:txXfrm>
    </dsp:sp>
    <dsp:sp modelId="{18B52F28-D63D-4B15-902A-B3533F21A681}">
      <dsp:nvSpPr>
        <dsp:cNvPr id="0" name=""/>
        <dsp:cNvSpPr/>
      </dsp:nvSpPr>
      <dsp:spPr>
        <a:xfrm rot="5400000">
          <a:off x="8925764" y="969222"/>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5400000">
        <a:off x="8971470" y="995257"/>
        <a:ext cx="215221" cy="214643"/>
      </dsp:txXfrm>
    </dsp:sp>
    <dsp:sp modelId="{B9894F9C-84CF-47A3-9EDB-54525F11510E}">
      <dsp:nvSpPr>
        <dsp:cNvPr id="0" name=""/>
        <dsp:cNvSpPr/>
      </dsp:nvSpPr>
      <dsp:spPr>
        <a:xfrm>
          <a:off x="8355888"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Create embeddings with </a:t>
          </a:r>
          <a:r>
            <a:rPr lang="en-US" sz="1100" b="0" kern="1200"/>
            <a:t>CountVectorizer</a:t>
          </a:r>
          <a:endParaRPr lang="el-GR" sz="1100" kern="1200"/>
        </a:p>
      </dsp:txBody>
      <dsp:txXfrm>
        <a:off x="8381306" y="1471947"/>
        <a:ext cx="1395550" cy="816995"/>
      </dsp:txXfrm>
    </dsp:sp>
    <dsp:sp modelId="{2449E88E-8AAA-40DD-9C62-0CF42D11C5E2}">
      <dsp:nvSpPr>
        <dsp:cNvPr id="0" name=""/>
        <dsp:cNvSpPr/>
      </dsp:nvSpPr>
      <dsp:spPr>
        <a:xfrm rot="10800000">
          <a:off x="7921972"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8013962" y="1772834"/>
        <a:ext cx="214643" cy="215221"/>
      </dsp:txXfrm>
    </dsp:sp>
    <dsp:sp modelId="{4DC0FEEC-DB25-4FA5-ACCE-EE3C20CC9A79}">
      <dsp:nvSpPr>
        <dsp:cNvPr id="0" name=""/>
        <dsp:cNvSpPr/>
      </dsp:nvSpPr>
      <dsp:spPr>
        <a:xfrm>
          <a:off x="6330947"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Creation of tokens of the sentences </a:t>
          </a:r>
          <a:r>
            <a:rPr lang="en-US" sz="1100" b="0" i="0" kern="1200"/>
            <a:t>in order to count them and find the most frequent.</a:t>
          </a:r>
          <a:endParaRPr lang="el-GR" sz="1100" kern="1200"/>
        </a:p>
      </dsp:txBody>
      <dsp:txXfrm>
        <a:off x="6356365" y="1471947"/>
        <a:ext cx="1395550" cy="816995"/>
      </dsp:txXfrm>
    </dsp:sp>
    <dsp:sp modelId="{F07527E0-7EE6-482A-9D33-8F8871AAA79B}">
      <dsp:nvSpPr>
        <dsp:cNvPr id="0" name=""/>
        <dsp:cNvSpPr/>
      </dsp:nvSpPr>
      <dsp:spPr>
        <a:xfrm rot="10800000">
          <a:off x="5897031"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5989021" y="1772834"/>
        <a:ext cx="214643" cy="215221"/>
      </dsp:txXfrm>
    </dsp:sp>
    <dsp:sp modelId="{F11D3826-EB68-4CC3-8558-9D85D1BFDFDA}">
      <dsp:nvSpPr>
        <dsp:cNvPr id="0" name=""/>
        <dsp:cNvSpPr/>
      </dsp:nvSpPr>
      <dsp:spPr>
        <a:xfrm>
          <a:off x="4306006"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Remove the stop words from the list and create dictionary</a:t>
          </a:r>
          <a:endParaRPr lang="el-GR" sz="1100" kern="1200" dirty="0"/>
        </a:p>
      </dsp:txBody>
      <dsp:txXfrm>
        <a:off x="4331424" y="1471947"/>
        <a:ext cx="1395550" cy="816995"/>
      </dsp:txXfrm>
    </dsp:sp>
    <dsp:sp modelId="{C77DE672-6DCD-4D05-BE61-B4D848DFB37D}">
      <dsp:nvSpPr>
        <dsp:cNvPr id="0" name=""/>
        <dsp:cNvSpPr/>
      </dsp:nvSpPr>
      <dsp:spPr>
        <a:xfrm rot="10800000">
          <a:off x="3872091"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3964081" y="1772834"/>
        <a:ext cx="214643" cy="215221"/>
      </dsp:txXfrm>
    </dsp:sp>
    <dsp:sp modelId="{91D75439-FD0E-46DC-B530-5FCF045BE055}">
      <dsp:nvSpPr>
        <dsp:cNvPr id="0" name=""/>
        <dsp:cNvSpPr/>
      </dsp:nvSpPr>
      <dsp:spPr>
        <a:xfrm>
          <a:off x="2281066"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Fitting the </a:t>
          </a:r>
          <a:r>
            <a:rPr lang="en-US" sz="1100" b="0" i="0" kern="1200" dirty="0" err="1"/>
            <a:t>CountVectorizer</a:t>
          </a:r>
          <a:r>
            <a:rPr lang="en-US" sz="1100" b="0" i="0" kern="1200" dirty="0"/>
            <a:t> only on the Training Dataset</a:t>
          </a:r>
          <a:endParaRPr lang="el-GR" sz="1100" b="0" kern="1200" dirty="0"/>
        </a:p>
      </dsp:txBody>
      <dsp:txXfrm>
        <a:off x="2306484" y="1471947"/>
        <a:ext cx="1395550" cy="816995"/>
      </dsp:txXfrm>
    </dsp:sp>
    <dsp:sp modelId="{E3C0FC50-580D-4057-A295-1C1B6964ED77}">
      <dsp:nvSpPr>
        <dsp:cNvPr id="0" name=""/>
        <dsp:cNvSpPr/>
      </dsp:nvSpPr>
      <dsp:spPr>
        <a:xfrm rot="10800000">
          <a:off x="1847150" y="1701093"/>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10800000">
        <a:off x="1939140" y="1772834"/>
        <a:ext cx="214643" cy="215221"/>
      </dsp:txXfrm>
    </dsp:sp>
    <dsp:sp modelId="{12A52422-3516-4F84-A9F4-7C2224B90C89}">
      <dsp:nvSpPr>
        <dsp:cNvPr id="0" name=""/>
        <dsp:cNvSpPr/>
      </dsp:nvSpPr>
      <dsp:spPr>
        <a:xfrm>
          <a:off x="256125" y="1446529"/>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Train the model</a:t>
          </a:r>
          <a:endParaRPr lang="el-GR" sz="1100" kern="1200" dirty="0"/>
        </a:p>
      </dsp:txBody>
      <dsp:txXfrm>
        <a:off x="281543" y="1471947"/>
        <a:ext cx="1395550" cy="816995"/>
      </dsp:txXfrm>
    </dsp:sp>
    <dsp:sp modelId="{2DB4E20A-5D9F-4F57-883E-09498E0BF98D}">
      <dsp:nvSpPr>
        <dsp:cNvPr id="0" name=""/>
        <dsp:cNvSpPr/>
      </dsp:nvSpPr>
      <dsp:spPr>
        <a:xfrm rot="5400000">
          <a:off x="826001" y="2415608"/>
          <a:ext cx="306633" cy="3587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l-GR" sz="900" kern="1200"/>
        </a:p>
      </dsp:txBody>
      <dsp:txXfrm rot="-5400000">
        <a:off x="871707" y="2441643"/>
        <a:ext cx="215221" cy="214643"/>
      </dsp:txXfrm>
    </dsp:sp>
    <dsp:sp modelId="{9B338826-4CFE-4202-B51C-7418AC869AF1}">
      <dsp:nvSpPr>
        <dsp:cNvPr id="0" name=""/>
        <dsp:cNvSpPr/>
      </dsp:nvSpPr>
      <dsp:spPr>
        <a:xfrm>
          <a:off x="256125" y="2892915"/>
          <a:ext cx="1446386" cy="8678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Model Evaluation and Prediction using Test Dataset</a:t>
          </a:r>
          <a:endParaRPr lang="el-GR" sz="1100" kern="1200" dirty="0"/>
        </a:p>
      </dsp:txBody>
      <dsp:txXfrm>
        <a:off x="281543" y="2918333"/>
        <a:ext cx="1395550" cy="816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63DD4-C1B8-496D-BB66-105B2AD9E6BC}">
      <dsp:nvSpPr>
        <dsp:cNvPr id="0" name=""/>
        <dsp:cNvSpPr/>
      </dsp:nvSpPr>
      <dsp:spPr>
        <a:xfrm>
          <a:off x="3868919" y="0"/>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Using sentences’ embeddings</a:t>
          </a:r>
          <a:endParaRPr lang="el-GR" sz="1800" kern="1200" dirty="0"/>
        </a:p>
      </dsp:txBody>
      <dsp:txXfrm>
        <a:off x="3896456" y="27537"/>
        <a:ext cx="2265486" cy="885122"/>
      </dsp:txXfrm>
    </dsp:sp>
    <dsp:sp modelId="{63AEFF32-3C57-4A5A-B87A-04E195BED166}">
      <dsp:nvSpPr>
        <dsp:cNvPr id="0" name=""/>
        <dsp:cNvSpPr/>
      </dsp:nvSpPr>
      <dsp:spPr>
        <a:xfrm rot="5400000">
          <a:off x="4852913" y="963701"/>
          <a:ext cx="352573" cy="4230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rot="-5400000">
        <a:off x="4902274" y="998958"/>
        <a:ext cx="253852" cy="246801"/>
      </dsp:txXfrm>
    </dsp:sp>
    <dsp:sp modelId="{C1F59ECC-3431-4562-9B93-0A49626E341D}">
      <dsp:nvSpPr>
        <dsp:cNvPr id="0" name=""/>
        <dsp:cNvSpPr/>
      </dsp:nvSpPr>
      <dsp:spPr>
        <a:xfrm>
          <a:off x="3868919" y="1410295"/>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Scientific abstracts utilize common words</a:t>
          </a:r>
          <a:endParaRPr lang="el-GR" sz="1800" kern="1200" dirty="0"/>
        </a:p>
      </dsp:txBody>
      <dsp:txXfrm>
        <a:off x="3896456" y="1437832"/>
        <a:ext cx="2265486" cy="885122"/>
      </dsp:txXfrm>
    </dsp:sp>
    <dsp:sp modelId="{330EC1ED-E621-4D8D-A551-FB1DE061D3CA}">
      <dsp:nvSpPr>
        <dsp:cNvPr id="0" name=""/>
        <dsp:cNvSpPr/>
      </dsp:nvSpPr>
      <dsp:spPr>
        <a:xfrm rot="5400000">
          <a:off x="4852913" y="2373997"/>
          <a:ext cx="352573" cy="4230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rot="-5400000">
        <a:off x="4902274" y="2409254"/>
        <a:ext cx="253852" cy="246801"/>
      </dsp:txXfrm>
    </dsp:sp>
    <dsp:sp modelId="{66FEB2DA-3238-4405-A515-81B36943FAFA}">
      <dsp:nvSpPr>
        <dsp:cNvPr id="0" name=""/>
        <dsp:cNvSpPr/>
      </dsp:nvSpPr>
      <dsp:spPr>
        <a:xfrm>
          <a:off x="3868919" y="2820591"/>
          <a:ext cx="2320560" cy="9401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Difficult to discern which word goes in the correspondent bin</a:t>
          </a:r>
          <a:endParaRPr lang="el-GR" sz="1800" kern="1200" dirty="0"/>
        </a:p>
      </dsp:txBody>
      <dsp:txXfrm>
        <a:off x="3896456" y="2848128"/>
        <a:ext cx="2265486" cy="8851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961038-E69E-4522-97BB-EB99858856DE}" type="datetime1">
              <a:rPr lang="el-GR" smtClean="0"/>
              <a:t>19/9/2021</a:t>
            </a:fld>
            <a:endParaRPr lang="en-US" dirty="0"/>
          </a:p>
        </p:txBody>
      </p:sp>
      <p:sp>
        <p:nvSpPr>
          <p:cNvPr id="4" name="Θέση υποσέλιδου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Θέση αριθμού διαφάνειας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7126FDC-224F-40D9-BC14-B335420DDF09}" type="datetime1">
              <a:rPr lang="el-GR" smtClean="0"/>
              <a:t>19/9/2021</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
              <a:t>Κάντε κλικ για επεξεργασία των στυλ κειμένου του υποδείγματος</a:t>
            </a:r>
            <a:endParaRPr lang="en-US"/>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l-GR"/>
              <a:t>Κάντε κλικ για να επεξεργαστείτε τον τίτλο υποδείγματος</a:t>
            </a:r>
            <a:endParaRPr lang="en-US" dirty="0"/>
          </a:p>
        </p:txBody>
      </p:sp>
      <p:sp>
        <p:nvSpPr>
          <p:cNvPr id="3" name="Υπότιτλος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l-GR"/>
              <a:t>Κάντε κλικ για να επεξεργαστείτε τον υπότιτλο του υποδείγματος</a:t>
            </a:r>
            <a:endParaRPr lang="en-US" dirty="0"/>
          </a:p>
        </p:txBody>
      </p:sp>
      <p:cxnSp>
        <p:nvCxnSpPr>
          <p:cNvPr id="9" name="Ευθεία γραμμή σύνδεσης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Θέση ημερομηνίας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A1D63439-1CC6-4094-85D0-A1C74227DFA2}" type="datetime1">
              <a:rPr lang="el-GR" smtClean="0"/>
              <a:t>19/9/2021</a:t>
            </a:fld>
            <a:endParaRPr lang="en-US" dirty="0"/>
          </a:p>
        </p:txBody>
      </p:sp>
      <p:sp>
        <p:nvSpPr>
          <p:cNvPr id="5" name="Θέση υποσέλιδου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Θέση αριθμού διαφάνειας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B86170DA-EBCE-4415-B782-844B757DAABC}" type="datetime1">
              <a:rPr lang="el-GR" smtClean="0"/>
              <a:t>19/9/2021</a:t>
            </a:fld>
            <a:endParaRPr lang="en-US" dirty="0"/>
          </a:p>
        </p:txBody>
      </p:sp>
      <p:sp>
        <p:nvSpPr>
          <p:cNvPr id="8" name="Θέση υποσέλιδου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Θέση αριθμού διαφάνειας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Κατακόρυφος τίτλος 1"/>
          <p:cNvSpPr>
            <a:spLocks noGrp="1"/>
          </p:cNvSpPr>
          <p:nvPr>
            <p:ph type="title" orient="vert"/>
          </p:nvPr>
        </p:nvSpPr>
        <p:spPr>
          <a:xfrm>
            <a:off x="8724900" y="412302"/>
            <a:ext cx="2628900" cy="5759898"/>
          </a:xfrm>
        </p:spPr>
        <p:txBody>
          <a:bodyPr vert="eaVert" rtlCol="0"/>
          <a:lstStyle/>
          <a:p>
            <a:pPr rtl="0"/>
            <a:r>
              <a:rPr lang="el-GR"/>
              <a:t>Κάντε κλικ για να επεξεργαστείτε τον τίτλο υποδείγματος</a:t>
            </a:r>
            <a:endParaRPr lang="en-US" dirty="0"/>
          </a:p>
        </p:txBody>
      </p:sp>
      <p:sp>
        <p:nvSpPr>
          <p:cNvPr id="3" name="Θέση κατακόρυφου κειμένου 2"/>
          <p:cNvSpPr>
            <a:spLocks noGrp="1"/>
          </p:cNvSpPr>
          <p:nvPr>
            <p:ph type="body" orient="vert" idx="1"/>
          </p:nvPr>
        </p:nvSpPr>
        <p:spPr>
          <a:xfrm>
            <a:off x="838200" y="412302"/>
            <a:ext cx="7734300" cy="5759898"/>
          </a:xfrm>
        </p:spPr>
        <p:txBody>
          <a:bodyPr vert="eaVert" lIns="45720" tIns="0" rIns="45720" bIns="0"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80AA9FC3-E810-4E41-B008-8F840F53EEA3}" type="datetime1">
              <a:rPr lang="el-GR" smtClean="0"/>
              <a:t>19/9/2021</a:t>
            </a:fld>
            <a:endParaRPr lang="en-US" dirty="0"/>
          </a:p>
        </p:txBody>
      </p:sp>
      <p:sp>
        <p:nvSpPr>
          <p:cNvPr id="8" name="Θέση υποσέλιδου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Θέση αριθμού διαφάνειας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idx="1"/>
          </p:nvPr>
        </p:nvSpPr>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7" name="Θέση ημερομηνίας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D245FF9-7D03-49CA-B48F-5C3E6E4538BB}" type="datetime1">
              <a:rPr lang="el-GR" smtClean="0"/>
              <a:t>19/9/2021</a:t>
            </a:fld>
            <a:endParaRPr lang="en-US" dirty="0"/>
          </a:p>
        </p:txBody>
      </p:sp>
      <p:sp>
        <p:nvSpPr>
          <p:cNvPr id="8" name="Θέση υποσέλιδου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Θέση αριθμού διαφάνειας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Pr>
        <a:solidFill>
          <a:schemeClr val="bg1"/>
        </a:solidFill>
        <a:effectLst/>
      </p:bgPr>
    </p:bg>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l-GR"/>
              <a:t>Κάντε κλικ για να επεξεργαστείτε τον τίτλο υποδείγματος</a:t>
            </a:r>
            <a:endParaRPr lang="en-US" dirty="0"/>
          </a:p>
        </p:txBody>
      </p:sp>
      <p:sp>
        <p:nvSpPr>
          <p:cNvPr id="3" name="Θέση κειμένου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a:t>Στυλ κειμένου υποδείγματος</a:t>
            </a:r>
          </a:p>
        </p:txBody>
      </p:sp>
      <p:cxnSp>
        <p:nvCxnSpPr>
          <p:cNvPr id="9" name="Ευθεία γραμμή σύνδεσης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Θέση ημερομηνίας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9A35135B-71ED-4DAD-A0D4-F956DC504FD7}" type="datetime1">
              <a:rPr lang="el-GR" smtClean="0"/>
              <a:t>19/9/2021</a:t>
            </a:fld>
            <a:endParaRPr lang="en-US" dirty="0"/>
          </a:p>
        </p:txBody>
      </p:sp>
      <p:sp>
        <p:nvSpPr>
          <p:cNvPr id="8" name="Θέση υποσέλιδου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Θέση αριθμού διαφάνειας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ομένων">
    <p:spTree>
      <p:nvGrpSpPr>
        <p:cNvPr id="1" name=""/>
        <p:cNvGrpSpPr/>
        <p:nvPr/>
      </p:nvGrpSpPr>
      <p:grpSpPr>
        <a:xfrm>
          <a:off x="0" y="0"/>
          <a:ext cx="0" cy="0"/>
          <a:chOff x="0" y="0"/>
          <a:chExt cx="0" cy="0"/>
        </a:xfrm>
      </p:grpSpPr>
      <p:sp>
        <p:nvSpPr>
          <p:cNvPr id="8" name="Τίτλος 7"/>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dirty="0"/>
          </a:p>
        </p:txBody>
      </p:sp>
      <p:sp>
        <p:nvSpPr>
          <p:cNvPr id="3" name="Θέση περιεχομένου 2"/>
          <p:cNvSpPr>
            <a:spLocks noGrp="1"/>
          </p:cNvSpPr>
          <p:nvPr>
            <p:ph sz="half" idx="1"/>
          </p:nvPr>
        </p:nvSpPr>
        <p:spPr>
          <a:xfrm>
            <a:off x="1097280" y="2120900"/>
            <a:ext cx="4639736" cy="3748193"/>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περιεχομένου 3"/>
          <p:cNvSpPr>
            <a:spLocks noGrp="1"/>
          </p:cNvSpPr>
          <p:nvPr>
            <p:ph sz="half" idx="2"/>
          </p:nvPr>
        </p:nvSpPr>
        <p:spPr>
          <a:xfrm>
            <a:off x="6515944" y="2120900"/>
            <a:ext cx="4639736" cy="3748194"/>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2" name="Θέση ημερομηνίας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EA4A3C6-2769-4B8E-B4CD-8638D980537F}" type="datetime1">
              <a:rPr lang="el-GR" smtClean="0"/>
              <a:t>19/9/2021</a:t>
            </a:fld>
            <a:endParaRPr lang="en-US" dirty="0"/>
          </a:p>
        </p:txBody>
      </p:sp>
      <p:sp>
        <p:nvSpPr>
          <p:cNvPr id="9" name="Θέση υποσέλιδου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Θέση αριθμού διαφάνειας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Τίτλος 9"/>
          <p:cNvSpPr>
            <a:spLocks noGrp="1"/>
          </p:cNvSpPr>
          <p:nvPr>
            <p:ph type="title"/>
          </p:nvPr>
        </p:nvSpPr>
        <p:spPr>
          <a:xfrm>
            <a:off x="1097280" y="286603"/>
            <a:ext cx="10058400" cy="1450757"/>
          </a:xfrm>
        </p:spPr>
        <p:txBody>
          <a:bodyPr rtlCol="0"/>
          <a:lstStyle/>
          <a:p>
            <a:pPr rtl="0"/>
            <a:r>
              <a:rPr lang="el-GR"/>
              <a:t>Κάντε κλικ για να επεξεργαστείτε τον τίτλο υποδείγματος</a:t>
            </a:r>
            <a:endParaRPr lang="en-US" dirty="0"/>
          </a:p>
        </p:txBody>
      </p:sp>
      <p:sp>
        <p:nvSpPr>
          <p:cNvPr id="3" name="Θέση κειμένου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4" name="Θέση περιεχομένου 3"/>
          <p:cNvSpPr>
            <a:spLocks noGrp="1"/>
          </p:cNvSpPr>
          <p:nvPr>
            <p:ph sz="half" idx="2"/>
          </p:nvPr>
        </p:nvSpPr>
        <p:spPr>
          <a:xfrm>
            <a:off x="1097280" y="2958274"/>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5" name="Θέση κειμένου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a:t>Στυλ κειμένου υποδείγματος</a:t>
            </a:r>
          </a:p>
        </p:txBody>
      </p:sp>
      <p:sp>
        <p:nvSpPr>
          <p:cNvPr id="6" name="Θέση περιεχομένου 5"/>
          <p:cNvSpPr>
            <a:spLocks noGrp="1"/>
          </p:cNvSpPr>
          <p:nvPr>
            <p:ph sz="quarter" idx="4"/>
          </p:nvPr>
        </p:nvSpPr>
        <p:spPr>
          <a:xfrm>
            <a:off x="6515944" y="2958273"/>
            <a:ext cx="4639736" cy="2910821"/>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2" name="Θέση ημερομηνίας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11AFD62-81D8-460C-9A40-4B19744AFB4A}" type="datetime1">
              <a:rPr lang="el-GR" smtClean="0"/>
              <a:t>19/9/2021</a:t>
            </a:fld>
            <a:endParaRPr lang="en-US" dirty="0"/>
          </a:p>
        </p:txBody>
      </p:sp>
      <p:sp>
        <p:nvSpPr>
          <p:cNvPr id="11" name="Θέση υποσέλιδου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Θέση αριθμού διαφάνειας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a:t>Κάντε κλικ για να επεξεργαστείτε τον τίτλο υποδείγματος</a:t>
            </a:r>
            <a:endParaRPr lang="en-US" dirty="0"/>
          </a:p>
        </p:txBody>
      </p:sp>
      <p:sp>
        <p:nvSpPr>
          <p:cNvPr id="6" name="Θέση ημερομηνίας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32F9DDFC-3711-4385-89BD-93ACC588C7FA}" type="datetime1">
              <a:rPr lang="el-GR" smtClean="0"/>
              <a:t>19/9/2021</a:t>
            </a:fld>
            <a:endParaRPr lang="en-US" dirty="0"/>
          </a:p>
        </p:txBody>
      </p:sp>
      <p:sp>
        <p:nvSpPr>
          <p:cNvPr id="7" name="Θέση υποσέλιδου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Θέση αριθμού διαφάνειας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ό">
    <p:spTree>
      <p:nvGrpSpPr>
        <p:cNvPr id="1" name=""/>
        <p:cNvGrpSpPr/>
        <p:nvPr/>
      </p:nvGrpSpPr>
      <p:grpSpPr>
        <a:xfrm>
          <a:off x="0" y="0"/>
          <a:ext cx="0" cy="0"/>
          <a:chOff x="0" y="0"/>
          <a:chExt cx="0" cy="0"/>
        </a:xfrm>
      </p:grpSpPr>
      <p:sp>
        <p:nvSpPr>
          <p:cNvPr id="10" name="Ορθογώνιο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ημερομηνίας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0B6C2DE-AD7D-4301-AF66-F299BAC0F051}" type="datetime1">
              <a:rPr lang="el-GR" smtClean="0"/>
              <a:t>19/9/2021</a:t>
            </a:fld>
            <a:endParaRPr lang="en-US" dirty="0"/>
          </a:p>
        </p:txBody>
      </p:sp>
      <p:sp>
        <p:nvSpPr>
          <p:cNvPr id="3" name="Θέση υποσέλιδου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Θέση αριθμού διαφάνειας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hasCustomPrompt="1"/>
          </p:nvPr>
        </p:nvSpPr>
        <p:spPr>
          <a:xfrm>
            <a:off x="643466" y="786383"/>
            <a:ext cx="3517567" cy="2093975"/>
          </a:xfrm>
        </p:spPr>
        <p:txBody>
          <a:bodyPr rtlCol="0" anchor="b">
            <a:noAutofit/>
          </a:bodyPr>
          <a:lstStyle>
            <a:lvl1pPr>
              <a:lnSpc>
                <a:spcPct val="90000"/>
              </a:lnSpc>
              <a:defRPr sz="3200" b="0">
                <a:solidFill>
                  <a:srgbClr val="FFFFFF"/>
                </a:solidFill>
              </a:defRPr>
            </a:lvl1pPr>
          </a:lstStyle>
          <a:p>
            <a:pPr rtl="0"/>
            <a:r>
              <a:rPr lang="el" dirty="0"/>
              <a:t>Κάντε κλικ για να</a:t>
            </a:r>
            <a:r>
              <a:rPr lang="en-US" dirty="0"/>
              <a:t> </a:t>
            </a:r>
            <a:r>
              <a:rPr lang="el" dirty="0"/>
              <a:t>επεξεργαστείτε το</a:t>
            </a:r>
            <a:r>
              <a:rPr lang="en-US" dirty="0"/>
              <a:t> </a:t>
            </a:r>
            <a:r>
              <a:rPr lang="el" dirty="0"/>
              <a:t>Στυλ κύριου τίτλου</a:t>
            </a:r>
            <a:endParaRPr lang="en-US" dirty="0"/>
          </a:p>
        </p:txBody>
      </p:sp>
      <p:sp>
        <p:nvSpPr>
          <p:cNvPr id="3" name="Θέση περιεχομένου 2"/>
          <p:cNvSpPr>
            <a:spLocks noGrp="1"/>
          </p:cNvSpPr>
          <p:nvPr>
            <p:ph idx="1"/>
          </p:nvPr>
        </p:nvSpPr>
        <p:spPr>
          <a:xfrm>
            <a:off x="5458984" y="812799"/>
            <a:ext cx="5928344" cy="5294757"/>
          </a:xfrm>
        </p:spPr>
        <p:txBody>
          <a:bodyPr rtlCol="0"/>
          <a:lstStyle/>
          <a:p>
            <a:pPr lvl="0" rtl="0"/>
            <a:r>
              <a:rPr lang="el-GR"/>
              <a:t>Στυλ κειμένου υποδείγματος</a:t>
            </a:r>
          </a:p>
          <a:p>
            <a:pPr lvl="1" rtl="0"/>
            <a:r>
              <a:rPr lang="el-GR"/>
              <a:t>Δεύτερο επίπεδο</a:t>
            </a:r>
          </a:p>
          <a:p>
            <a:pPr lvl="2" rtl="0"/>
            <a:r>
              <a:rPr lang="el-GR"/>
              <a:t>Τρίτο επίπεδο</a:t>
            </a:r>
          </a:p>
          <a:p>
            <a:pPr lvl="3" rtl="0"/>
            <a:r>
              <a:rPr lang="el-GR"/>
              <a:t>Τέταρτο επίπεδο</a:t>
            </a:r>
          </a:p>
          <a:p>
            <a:pPr lvl="4" rtl="0"/>
            <a:r>
              <a:rPr lang="el-GR"/>
              <a:t>Πέμπτο επίπεδο</a:t>
            </a:r>
            <a:endParaRPr lang="en-US" dirty="0"/>
          </a:p>
        </p:txBody>
      </p:sp>
      <p:sp>
        <p:nvSpPr>
          <p:cNvPr id="4" name="Θέση κειμένου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a:xfrm>
            <a:off x="643464" y="6446520"/>
            <a:ext cx="3517568" cy="365125"/>
          </a:xfrm>
        </p:spPr>
        <p:txBody>
          <a:bodyPr rtlCol="0"/>
          <a:lstStyle>
            <a:lvl1pPr algn="l">
              <a:defRPr/>
            </a:lvl1pPr>
          </a:lstStyle>
          <a:p>
            <a:pPr rtl="0"/>
            <a:fld id="{9934E474-51DB-4149-80D1-F3A9A7563EB9}" type="datetime1">
              <a:rPr lang="el-GR" smtClean="0"/>
              <a:t>19/9/2021</a:t>
            </a:fld>
            <a:endParaRPr lang="en-US" dirty="0"/>
          </a:p>
        </p:txBody>
      </p:sp>
      <p:sp>
        <p:nvSpPr>
          <p:cNvPr id="6" name="Θέση υποσέλιδου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Θέση αριθμού διαφάνειας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Ορθογώνιο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Θέση εικόνας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a:t>Κάντε κλικ στο εικονίδιο για να προσθέσετε εικόνα</a:t>
            </a:r>
            <a:endParaRPr lang="en-US" dirty="0"/>
          </a:p>
        </p:txBody>
      </p:sp>
      <p:sp>
        <p:nvSpPr>
          <p:cNvPr id="2" name="Τίτλος 1"/>
          <p:cNvSpPr>
            <a:spLocks noGrp="1"/>
          </p:cNvSpPr>
          <p:nvPr>
            <p:ph type="title"/>
          </p:nvPr>
        </p:nvSpPr>
        <p:spPr>
          <a:xfrm>
            <a:off x="1097279" y="4799362"/>
            <a:ext cx="10113645" cy="743682"/>
          </a:xfrm>
        </p:spPr>
        <p:txBody>
          <a:bodyPr tIns="0" bIns="0" rtlCol="0" anchor="b">
            <a:noAutofit/>
          </a:bodyPr>
          <a:lstStyle>
            <a:lvl1pPr>
              <a:defRPr sz="3100" b="0">
                <a:solidFill>
                  <a:srgbClr val="FFFFFF"/>
                </a:solidFill>
              </a:defRPr>
            </a:lvl1pPr>
          </a:lstStyle>
          <a:p>
            <a:pPr rtl="0"/>
            <a:r>
              <a:rPr lang="el-GR"/>
              <a:t>Κάντε κλικ για να επεξεργαστείτε τον τίτλο υποδείγματος</a:t>
            </a:r>
            <a:endParaRPr lang="en-US" dirty="0"/>
          </a:p>
        </p:txBody>
      </p:sp>
      <p:sp>
        <p:nvSpPr>
          <p:cNvPr id="4" name="Θέση κειμένου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a:t>Στυλ κειμένου υποδείγματος</a:t>
            </a:r>
          </a:p>
        </p:txBody>
      </p:sp>
      <p:sp>
        <p:nvSpPr>
          <p:cNvPr id="5" name="Θέση ημερομηνίας 4"/>
          <p:cNvSpPr>
            <a:spLocks noGrp="1"/>
          </p:cNvSpPr>
          <p:nvPr>
            <p:ph type="dt" sz="half" idx="10"/>
          </p:nvPr>
        </p:nvSpPr>
        <p:spPr/>
        <p:txBody>
          <a:bodyPr rtlCol="0"/>
          <a:lstStyle>
            <a:lvl1pPr>
              <a:defRPr/>
            </a:lvl1pPr>
          </a:lstStyle>
          <a:p>
            <a:pPr rtl="0"/>
            <a:fld id="{35900B07-A939-46A1-95E3-F4BF6E48AFB2}" type="datetime1">
              <a:rPr lang="el-GR" smtClean="0"/>
              <a:t>19/9/2021</a:t>
            </a:fld>
            <a:endParaRPr lang="en-US" dirty="0"/>
          </a:p>
        </p:txBody>
      </p:sp>
      <p:sp>
        <p:nvSpPr>
          <p:cNvPr id="6" name="Θέση υποσέλιδου 5"/>
          <p:cNvSpPr>
            <a:spLocks noGrp="1"/>
          </p:cNvSpPr>
          <p:nvPr>
            <p:ph type="ftr" sz="quarter" idx="11"/>
          </p:nvPr>
        </p:nvSpPr>
        <p:spPr>
          <a:xfrm>
            <a:off x="1097279" y="6446838"/>
            <a:ext cx="6818262" cy="365125"/>
          </a:xfrm>
        </p:spPr>
        <p:txBody>
          <a:bodyPr rtlCol="0"/>
          <a:lstStyle/>
          <a:p>
            <a:pPr algn="l" rtl="0"/>
            <a:endParaRPr lang="en-US" dirty="0"/>
          </a:p>
        </p:txBody>
      </p:sp>
      <p:sp>
        <p:nvSpPr>
          <p:cNvPr id="7" name="Θέση αριθμού διαφάνειας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Ορθογώνιο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Θέση τίτλου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l"/>
              <a:t>Κάντε κλικ για να επεξεργαστείτε το Στυλ κύριου τίτλου</a:t>
            </a:r>
            <a:endParaRPr lang="en-US" dirty="0"/>
          </a:p>
        </p:txBody>
      </p:sp>
      <p:sp>
        <p:nvSpPr>
          <p:cNvPr id="3" name="Θέση κειμένου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l"/>
              <a:t>Κάντε κλικ για επεξεργασία των στυλ κειμένου του υποδείγματος</a:t>
            </a:r>
          </a:p>
          <a:p>
            <a:pPr lvl="1" rtl="0"/>
            <a:r>
              <a:rPr lang="el"/>
              <a:t>Δεύτερου επιπέδου</a:t>
            </a:r>
          </a:p>
          <a:p>
            <a:pPr lvl="2" rtl="0"/>
            <a:r>
              <a:rPr lang="el"/>
              <a:t>Τρίτου επιπέδου</a:t>
            </a:r>
          </a:p>
          <a:p>
            <a:pPr lvl="3" rtl="0"/>
            <a:r>
              <a:rPr lang="el"/>
              <a:t>Τέταρτου επιπέδου</a:t>
            </a:r>
          </a:p>
          <a:p>
            <a:pPr lvl="4" rtl="0"/>
            <a:r>
              <a:rPr lang="el"/>
              <a:t>Πέμπτου επιπέδου</a:t>
            </a:r>
            <a:endParaRPr lang="en-US" dirty="0"/>
          </a:p>
        </p:txBody>
      </p:sp>
      <p:sp>
        <p:nvSpPr>
          <p:cNvPr id="4" name="Θέση ημερομηνίας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86D902E8-EFEB-49E0-A81E-5B9E8C2EA99F}" type="datetime1">
              <a:rPr lang="el-GR" smtClean="0"/>
              <a:t>19/9/2021</a:t>
            </a:fld>
            <a:endParaRPr lang="en-US" dirty="0"/>
          </a:p>
        </p:txBody>
      </p:sp>
      <p:sp>
        <p:nvSpPr>
          <p:cNvPr id="5" name="Θέση υποσέλιδου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Θέση αριθμού διαφάνειας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Ευθεία γραμμή σύνδεσης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Ορθογώνιο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Τίτλος 1">
            <a:extLst>
              <a:ext uri="{FF2B5EF4-FFF2-40B4-BE49-F238E27FC236}">
                <a16:creationId xmlns:a16="http://schemas.microsoft.com/office/drawing/2014/main" id="{78FD68DA-43BA-4508-8DE2-BA9BB7B2FA5B}"/>
              </a:ext>
            </a:extLst>
          </p:cNvPr>
          <p:cNvSpPr>
            <a:spLocks noGrp="1"/>
          </p:cNvSpPr>
          <p:nvPr>
            <p:ph type="ctrTitle"/>
          </p:nvPr>
        </p:nvSpPr>
        <p:spPr>
          <a:xfrm>
            <a:off x="5289754" y="390619"/>
            <a:ext cx="6253317" cy="3934494"/>
          </a:xfrm>
        </p:spPr>
        <p:txBody>
          <a:bodyPr rtlCol="0">
            <a:normAutofit fontScale="90000"/>
          </a:bodyPr>
          <a:lstStyle/>
          <a:p>
            <a:pPr rtl="0"/>
            <a:r>
              <a:rPr lang="en-US" sz="8000" dirty="0"/>
              <a:t>MACHINE LEARNING </a:t>
            </a:r>
            <a:r>
              <a:rPr lang="en-US" sz="4400" dirty="0"/>
              <a:t>&amp;</a:t>
            </a:r>
            <a:r>
              <a:rPr lang="en-US" sz="8000" dirty="0"/>
              <a:t> CONTENT ANALYTICS</a:t>
            </a:r>
            <a:endParaRPr lang="el" sz="8000" dirty="0"/>
          </a:p>
        </p:txBody>
      </p:sp>
      <p:sp>
        <p:nvSpPr>
          <p:cNvPr id="3" name="Υπότιτλος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275297"/>
          </a:xfrm>
        </p:spPr>
        <p:txBody>
          <a:bodyPr rtlCol="0">
            <a:normAutofit fontScale="85000" lnSpcReduction="20000"/>
          </a:bodyPr>
          <a:lstStyle/>
          <a:p>
            <a:pPr rtl="0"/>
            <a:r>
              <a:rPr lang="en-US" sz="2400" dirty="0">
                <a:solidFill>
                  <a:schemeClr val="tx1">
                    <a:lumMod val="85000"/>
                    <a:lumOff val="15000"/>
                  </a:schemeClr>
                </a:solidFill>
              </a:rPr>
              <a:t>ELESA VASILOPOULOU p2822028</a:t>
            </a:r>
          </a:p>
          <a:p>
            <a:pPr rtl="0"/>
            <a:r>
              <a:rPr lang="en-US" dirty="0">
                <a:solidFill>
                  <a:schemeClr val="tx1">
                    <a:lumMod val="85000"/>
                    <a:lumOff val="15000"/>
                  </a:schemeClr>
                </a:solidFill>
              </a:rPr>
              <a:t>Evangelia </a:t>
            </a:r>
            <a:r>
              <a:rPr lang="en-US" dirty="0" err="1">
                <a:solidFill>
                  <a:schemeClr val="tx1">
                    <a:lumMod val="85000"/>
                    <a:lumOff val="15000"/>
                  </a:schemeClr>
                </a:solidFill>
              </a:rPr>
              <a:t>vlachantoni</a:t>
            </a:r>
            <a:r>
              <a:rPr lang="en-US" dirty="0">
                <a:solidFill>
                  <a:schemeClr val="tx1">
                    <a:lumMod val="85000"/>
                    <a:lumOff val="15000"/>
                  </a:schemeClr>
                </a:solidFill>
              </a:rPr>
              <a:t> p2822002</a:t>
            </a:r>
          </a:p>
          <a:p>
            <a:pPr rtl="0"/>
            <a:r>
              <a:rPr lang="en-US" sz="2400" dirty="0" err="1">
                <a:solidFill>
                  <a:schemeClr val="tx1">
                    <a:lumMod val="85000"/>
                    <a:lumOff val="15000"/>
                  </a:schemeClr>
                </a:solidFill>
              </a:rPr>
              <a:t>Marilena</a:t>
            </a:r>
            <a:r>
              <a:rPr lang="en-US" sz="2400" dirty="0">
                <a:solidFill>
                  <a:schemeClr val="tx1">
                    <a:lumMod val="85000"/>
                    <a:lumOff val="15000"/>
                  </a:schemeClr>
                </a:solidFill>
              </a:rPr>
              <a:t> </a:t>
            </a:r>
            <a:r>
              <a:rPr lang="en-US" sz="2400" dirty="0" err="1">
                <a:solidFill>
                  <a:schemeClr val="tx1">
                    <a:lumMod val="85000"/>
                    <a:lumOff val="15000"/>
                  </a:schemeClr>
                </a:solidFill>
              </a:rPr>
              <a:t>gkotsi</a:t>
            </a:r>
            <a:r>
              <a:rPr lang="en-US" sz="2400" dirty="0">
                <a:solidFill>
                  <a:schemeClr val="tx1">
                    <a:lumMod val="85000"/>
                    <a:lumOff val="15000"/>
                  </a:schemeClr>
                </a:solidFill>
              </a:rPr>
              <a:t> p2822029</a:t>
            </a:r>
            <a:endParaRPr lang="el" sz="2400" dirty="0">
              <a:solidFill>
                <a:schemeClr val="tx1">
                  <a:lumMod val="85000"/>
                  <a:lumOff val="15000"/>
                </a:schemeClr>
              </a:solidFill>
            </a:endParaRPr>
          </a:p>
        </p:txBody>
      </p:sp>
      <p:pic>
        <p:nvPicPr>
          <p:cNvPr id="5" name="Εικόνα 4" descr="Μια εικόνα που περιέχει κτίριο, κάθισμα, παγκάκι, πλευρά&#10;&#10;Αυτόματη δημιουργία περιγραφής">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Ευθεία γραμμή σύνδεσης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E3152544-45F3-4B20-A134-8E67A31219ED}"/>
              </a:ext>
            </a:extLst>
          </p:cNvPr>
          <p:cNvSpPr>
            <a:spLocks noGrp="1"/>
          </p:cNvSpPr>
          <p:nvPr>
            <p:ph type="ctrTitle"/>
          </p:nvPr>
        </p:nvSpPr>
        <p:spPr/>
        <p:txBody>
          <a:bodyPr>
            <a:normAutofit/>
          </a:bodyPr>
          <a:lstStyle/>
          <a:p>
            <a:r>
              <a:rPr lang="en-US" sz="6600" dirty="0"/>
              <a:t>Experiments in Argument/Structure Prediction</a:t>
            </a:r>
            <a:endParaRPr lang="el-GR" sz="6600" dirty="0"/>
          </a:p>
        </p:txBody>
      </p:sp>
      <p:sp>
        <p:nvSpPr>
          <p:cNvPr id="6" name="Υπότιτλος 5">
            <a:extLst>
              <a:ext uri="{FF2B5EF4-FFF2-40B4-BE49-F238E27FC236}">
                <a16:creationId xmlns:a16="http://schemas.microsoft.com/office/drawing/2014/main" id="{0B4CA8B5-7625-4344-8068-8C5279C6524A}"/>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70CCD630-9862-43B0-A13A-3322559517BF}"/>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426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6D1DD7C-2C68-4BAA-A50B-39692ADAE86D}"/>
              </a:ext>
            </a:extLst>
          </p:cNvPr>
          <p:cNvSpPr>
            <a:spLocks noGrp="1"/>
          </p:cNvSpPr>
          <p:nvPr>
            <p:ph type="title"/>
          </p:nvPr>
        </p:nvSpPr>
        <p:spPr/>
        <p:txBody>
          <a:bodyPr/>
          <a:lstStyle/>
          <a:p>
            <a:r>
              <a:rPr lang="en-US" dirty="0"/>
              <a:t>Intuitive Baseline (1)</a:t>
            </a:r>
            <a:endParaRPr lang="el-GR" dirty="0"/>
          </a:p>
        </p:txBody>
      </p:sp>
      <p:graphicFrame>
        <p:nvGraphicFramePr>
          <p:cNvPr id="7" name="Θέση περιεχομένου 6">
            <a:extLst>
              <a:ext uri="{FF2B5EF4-FFF2-40B4-BE49-F238E27FC236}">
                <a16:creationId xmlns:a16="http://schemas.microsoft.com/office/drawing/2014/main" id="{526C9013-6A9C-43FF-A34A-772A549E8274}"/>
              </a:ext>
            </a:extLst>
          </p:cNvPr>
          <p:cNvGraphicFramePr>
            <a:graphicFrameLocks noGrp="1"/>
          </p:cNvGraphicFramePr>
          <p:nvPr>
            <p:ph idx="1"/>
            <p:extLst>
              <p:ext uri="{D42A27DB-BD31-4B8C-83A1-F6EECF244321}">
                <p14:modId xmlns:p14="http://schemas.microsoft.com/office/powerpoint/2010/main" val="4027162128"/>
              </p:ext>
            </p:extLst>
          </p:nvPr>
        </p:nvGraphicFramePr>
        <p:xfrm>
          <a:off x="1306830" y="2729092"/>
          <a:ext cx="10058400" cy="3709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E1020017-725B-45F3-887A-49A8FC257FA1}"/>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
        <p:nvSpPr>
          <p:cNvPr id="9" name="TextBox 8">
            <a:extLst>
              <a:ext uri="{FF2B5EF4-FFF2-40B4-BE49-F238E27FC236}">
                <a16:creationId xmlns:a16="http://schemas.microsoft.com/office/drawing/2014/main" id="{BB3FA5D1-283F-4A32-BAEE-F695A61D0DD1}"/>
              </a:ext>
            </a:extLst>
          </p:cNvPr>
          <p:cNvSpPr txBox="1"/>
          <p:nvPr/>
        </p:nvSpPr>
        <p:spPr>
          <a:xfrm>
            <a:off x="1097280" y="2048560"/>
            <a:ext cx="7680960" cy="369332"/>
          </a:xfrm>
          <a:prstGeom prst="rect">
            <a:avLst/>
          </a:prstGeom>
          <a:noFill/>
        </p:spPr>
        <p:txBody>
          <a:bodyPr wrap="square">
            <a:spAutoFit/>
          </a:bodyPr>
          <a:lstStyle/>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C</a:t>
            </a:r>
            <a:r>
              <a:rPr lang="en-US" sz="1800" dirty="0">
                <a:effectLst/>
                <a:latin typeface="Times New Roman" panose="02020603050405020304" pitchFamily="18" charset="0"/>
                <a:ea typeface="Calibri" panose="020F0502020204030204" pitchFamily="34" charset="0"/>
              </a:rPr>
              <a:t>reate a </a:t>
            </a:r>
            <a:r>
              <a:rPr lang="en-US" sz="1800" b="1" dirty="0">
                <a:effectLst/>
                <a:latin typeface="Times New Roman" panose="02020603050405020304" pitchFamily="18" charset="0"/>
                <a:ea typeface="Calibri" panose="020F0502020204030204" pitchFamily="34" charset="0"/>
              </a:rPr>
              <a:t>bug of keywords </a:t>
            </a:r>
            <a:r>
              <a:rPr lang="en-US" sz="1800" dirty="0">
                <a:effectLst/>
                <a:latin typeface="Times New Roman" panose="02020603050405020304" pitchFamily="18" charset="0"/>
                <a:ea typeface="Calibri" panose="020F0502020204030204" pitchFamily="34" charset="0"/>
              </a:rPr>
              <a:t>recently appeared in each argument label category</a:t>
            </a:r>
          </a:p>
        </p:txBody>
      </p:sp>
    </p:spTree>
    <p:extLst>
      <p:ext uri="{BB962C8B-B14F-4D97-AF65-F5344CB8AC3E}">
        <p14:creationId xmlns:p14="http://schemas.microsoft.com/office/powerpoint/2010/main" val="101530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8426D3-5DEB-44A9-B584-0F8A707F8A11}"/>
              </a:ext>
            </a:extLst>
          </p:cNvPr>
          <p:cNvSpPr>
            <a:spLocks noGrp="1"/>
          </p:cNvSpPr>
          <p:nvPr>
            <p:ph type="title"/>
          </p:nvPr>
        </p:nvSpPr>
        <p:spPr/>
        <p:txBody>
          <a:bodyPr/>
          <a:lstStyle/>
          <a:p>
            <a:r>
              <a:rPr lang="en-US" dirty="0"/>
              <a:t>Intuitive Baseline (2)</a:t>
            </a:r>
            <a:endParaRPr lang="el-GR" dirty="0"/>
          </a:p>
        </p:txBody>
      </p:sp>
      <p:sp>
        <p:nvSpPr>
          <p:cNvPr id="3" name="Θέση περιεχομένου 2">
            <a:extLst>
              <a:ext uri="{FF2B5EF4-FFF2-40B4-BE49-F238E27FC236}">
                <a16:creationId xmlns:a16="http://schemas.microsoft.com/office/drawing/2014/main" id="{A3F29213-8F2B-4315-9BF6-0B4D614AFD6F}"/>
              </a:ext>
            </a:extLst>
          </p:cNvPr>
          <p:cNvSpPr>
            <a:spLocks noGrp="1"/>
          </p:cNvSpPr>
          <p:nvPr>
            <p:ph idx="1"/>
          </p:nvPr>
        </p:nvSpPr>
        <p:spPr>
          <a:xfrm>
            <a:off x="1097280" y="2096771"/>
            <a:ext cx="10058400" cy="3760891"/>
          </a:xfrm>
        </p:spPr>
        <p:txBody>
          <a:bodyPr>
            <a:normAutofit/>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Baseline intuition will be applied in argument labels forming an iterative repetition in each sentence which will examine whether there is or not a keyword justifying whether the argument label belongs to claim or evidence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In case that one word included in the list exists also in the sentence, the corresponding label will be assigned</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From 954 sentences labeled as CLAIM we detected 443 correctly, but using the for loop 3997 were labeled as CLAIM, which means 3554 labels were wrongly appended </a:t>
            </a: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F</a:t>
            </a:r>
            <a:r>
              <a:rPr lang="en-US" sz="1800" dirty="0">
                <a:effectLst/>
                <a:latin typeface="Times New Roman" panose="02020603050405020304" pitchFamily="18" charset="0"/>
                <a:ea typeface="Calibri" panose="020F0502020204030204" pitchFamily="34" charset="0"/>
              </a:rPr>
              <a:t>rom 1578 sentences labeled as EVIDENCE we detected 1017 correctly, but using the for loop 5521 were labeled as EVIDENCE which means that 4330 were wrongly appended </a:t>
            </a:r>
          </a:p>
          <a:p>
            <a:pPr>
              <a:buFont typeface="Wingdings" panose="05000000000000000000" pitchFamily="2" charset="2"/>
              <a:buChar char="Ø"/>
            </a:pPr>
            <a:endParaRPr lang="el-GR" dirty="0"/>
          </a:p>
        </p:txBody>
      </p:sp>
      <p:sp>
        <p:nvSpPr>
          <p:cNvPr id="4" name="Θέση ημερομηνίας 3">
            <a:extLst>
              <a:ext uri="{FF2B5EF4-FFF2-40B4-BE49-F238E27FC236}">
                <a16:creationId xmlns:a16="http://schemas.microsoft.com/office/drawing/2014/main" id="{0790D074-BC65-42BE-9754-EEFA9A036A24}"/>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23378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38FBDB6-55D6-40CD-8BF2-64BDE1F59018}"/>
              </a:ext>
            </a:extLst>
          </p:cNvPr>
          <p:cNvSpPr>
            <a:spLocks noGrp="1"/>
          </p:cNvSpPr>
          <p:nvPr>
            <p:ph type="title"/>
          </p:nvPr>
        </p:nvSpPr>
        <p:spPr/>
        <p:txBody>
          <a:bodyPr/>
          <a:lstStyle/>
          <a:p>
            <a:r>
              <a:rPr lang="en-US" dirty="0"/>
              <a:t>Intuitive Baseline (3)</a:t>
            </a:r>
            <a:endParaRPr lang="el-GR" dirty="0"/>
          </a:p>
        </p:txBody>
      </p:sp>
      <p:sp>
        <p:nvSpPr>
          <p:cNvPr id="3" name="Θέση περιεχομένου 2">
            <a:extLst>
              <a:ext uri="{FF2B5EF4-FFF2-40B4-BE49-F238E27FC236}">
                <a16:creationId xmlns:a16="http://schemas.microsoft.com/office/drawing/2014/main" id="{683DE6ED-E927-4A35-9D48-CB214A0193C8}"/>
              </a:ext>
            </a:extLst>
          </p:cNvPr>
          <p:cNvSpPr>
            <a:spLocks noGrp="1"/>
          </p:cNvSpPr>
          <p:nvPr>
            <p:ph idx="1"/>
          </p:nvPr>
        </p:nvSpPr>
        <p:spPr/>
        <p:txBody>
          <a:bodyPr/>
          <a:lstStyle/>
          <a:p>
            <a:pPr>
              <a:buFont typeface="Wingdings" panose="05000000000000000000" pitchFamily="2" charset="2"/>
              <a:buChar char="Ø"/>
            </a:pPr>
            <a:r>
              <a:rPr lang="en-US" dirty="0"/>
              <a:t> </a:t>
            </a:r>
            <a:r>
              <a:rPr lang="en-US" sz="1800" dirty="0">
                <a:latin typeface="Times New Roman" panose="02020603050405020304" pitchFamily="18" charset="0"/>
                <a:ea typeface="Calibri" panose="020F0502020204030204" pitchFamily="34" charset="0"/>
              </a:rPr>
              <a:t>Due to the fact that the results obtained by the previous method were not very encouraging so we tried a different approach using as assumption that the last sentence is always the claim.</a:t>
            </a: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According to that method we correctly labeled 473 out of 954 sentences, minimizing the number of the wrongly appended labels</a:t>
            </a:r>
            <a:br>
              <a:rPr lang="en-US" sz="1800" dirty="0">
                <a:latin typeface="Times New Roman" panose="02020603050405020304" pitchFamily="18" charset="0"/>
                <a:ea typeface="Calibri" panose="020F0502020204030204" pitchFamily="34" charset="0"/>
              </a:rPr>
            </a:b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The second base rule to label the evidence sentences is based to the assumption that the evidence contain arithmetical results therefore arithmetic symbols</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This method found 921 Evidence sentences (total of 1578) and from them the 405 were assigned correctly. This method also minimized the wrongly appended labels</a:t>
            </a:r>
          </a:p>
        </p:txBody>
      </p:sp>
      <p:sp>
        <p:nvSpPr>
          <p:cNvPr id="4" name="Θέση ημερομηνίας 3">
            <a:extLst>
              <a:ext uri="{FF2B5EF4-FFF2-40B4-BE49-F238E27FC236}">
                <a16:creationId xmlns:a16="http://schemas.microsoft.com/office/drawing/2014/main" id="{71EF9C7A-589B-4EC2-B8C1-A4A39A48F0ED}"/>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98679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82F98DE7-345B-48A9-9F99-77570802C0E9}"/>
              </a:ext>
            </a:extLst>
          </p:cNvPr>
          <p:cNvSpPr>
            <a:spLocks noGrp="1"/>
          </p:cNvSpPr>
          <p:nvPr>
            <p:ph type="title"/>
          </p:nvPr>
        </p:nvSpPr>
        <p:spPr>
          <a:xfrm>
            <a:off x="643466" y="786384"/>
            <a:ext cx="3517567" cy="1184460"/>
          </a:xfrm>
        </p:spPr>
        <p:txBody>
          <a:bodyPr/>
          <a:lstStyle/>
          <a:p>
            <a:r>
              <a:rPr lang="en-US" dirty="0"/>
              <a:t>Feed Forward Network Method</a:t>
            </a:r>
            <a:endParaRPr lang="el-GR" dirty="0"/>
          </a:p>
        </p:txBody>
      </p:sp>
      <p:sp>
        <p:nvSpPr>
          <p:cNvPr id="7" name="Θέση κειμένου 6">
            <a:extLst>
              <a:ext uri="{FF2B5EF4-FFF2-40B4-BE49-F238E27FC236}">
                <a16:creationId xmlns:a16="http://schemas.microsoft.com/office/drawing/2014/main" id="{45798B7E-26F8-4D88-B409-DB55EE203CE4}"/>
              </a:ext>
            </a:extLst>
          </p:cNvPr>
          <p:cNvSpPr>
            <a:spLocks noGrp="1"/>
          </p:cNvSpPr>
          <p:nvPr>
            <p:ph type="body" sz="half" idx="2"/>
          </p:nvPr>
        </p:nvSpPr>
        <p:spPr>
          <a:xfrm>
            <a:off x="643465" y="2157274"/>
            <a:ext cx="3517567" cy="3950281"/>
          </a:xfrm>
        </p:spPr>
        <p:txBody>
          <a:bodyPr/>
          <a:lstStyle/>
          <a:p>
            <a:pPr marL="285750" indent="-285750">
              <a:buFont typeface="Wingdings" panose="05000000000000000000" pitchFamily="2" charset="2"/>
              <a:buChar char="Ø"/>
            </a:pPr>
            <a:r>
              <a:rPr lang="en-US"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information moves in only one direction—forward—from the input nodes, through the hidden nodes (if any) and to the output nodes. There are no cycles or loops in the network.</a:t>
            </a:r>
            <a:endParaRPr lang="el-GR" dirty="0"/>
          </a:p>
        </p:txBody>
      </p:sp>
      <p:sp>
        <p:nvSpPr>
          <p:cNvPr id="4" name="Θέση ημερομηνίας 3">
            <a:extLst>
              <a:ext uri="{FF2B5EF4-FFF2-40B4-BE49-F238E27FC236}">
                <a16:creationId xmlns:a16="http://schemas.microsoft.com/office/drawing/2014/main" id="{3F6855A2-0067-42C8-8E6E-401D2FB7366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8" name="Θέση περιεχομένου 7">
            <a:extLst>
              <a:ext uri="{FF2B5EF4-FFF2-40B4-BE49-F238E27FC236}">
                <a16:creationId xmlns:a16="http://schemas.microsoft.com/office/drawing/2014/main" id="{80417607-0B94-4010-A52C-EA693722A17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3525" y="1364456"/>
            <a:ext cx="3619500" cy="4191000"/>
          </a:xfrm>
          <a:prstGeom prst="rect">
            <a:avLst/>
          </a:prstGeom>
          <a:noFill/>
          <a:ln>
            <a:noFill/>
          </a:ln>
        </p:spPr>
      </p:pic>
    </p:spTree>
    <p:extLst>
      <p:ext uri="{BB962C8B-B14F-4D97-AF65-F5344CB8AC3E}">
        <p14:creationId xmlns:p14="http://schemas.microsoft.com/office/powerpoint/2010/main" val="22505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D82A09-BFD8-4AFF-8320-80816B7DBE58}"/>
              </a:ext>
            </a:extLst>
          </p:cNvPr>
          <p:cNvSpPr>
            <a:spLocks noGrp="1"/>
          </p:cNvSpPr>
          <p:nvPr>
            <p:ph type="title"/>
          </p:nvPr>
        </p:nvSpPr>
        <p:spPr/>
        <p:txBody>
          <a:bodyPr/>
          <a:lstStyle/>
          <a:p>
            <a:r>
              <a:rPr lang="en-US" dirty="0"/>
              <a:t>Argument and Structure Prediction</a:t>
            </a:r>
            <a:endParaRPr lang="el-GR" dirty="0"/>
          </a:p>
        </p:txBody>
      </p:sp>
      <p:graphicFrame>
        <p:nvGraphicFramePr>
          <p:cNvPr id="5" name="Θέση περιεχομένου 4">
            <a:extLst>
              <a:ext uri="{FF2B5EF4-FFF2-40B4-BE49-F238E27FC236}">
                <a16:creationId xmlns:a16="http://schemas.microsoft.com/office/drawing/2014/main" id="{26813113-66BF-450D-A51D-BC0D3F2FF82E}"/>
              </a:ext>
            </a:extLst>
          </p:cNvPr>
          <p:cNvGraphicFramePr>
            <a:graphicFrameLocks noGrp="1"/>
          </p:cNvGraphicFramePr>
          <p:nvPr>
            <p:ph idx="1"/>
            <p:extLst>
              <p:ext uri="{D42A27DB-BD31-4B8C-83A1-F6EECF244321}">
                <p14:modId xmlns:p14="http://schemas.microsoft.com/office/powerpoint/2010/main" val="2395110829"/>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F2FFF6E8-A9B5-4E66-81B4-8FDB75EBB17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50239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D08FBA-5966-4685-9A2A-E1F832624DD8}"/>
              </a:ext>
            </a:extLst>
          </p:cNvPr>
          <p:cNvSpPr>
            <a:spLocks noGrp="1"/>
          </p:cNvSpPr>
          <p:nvPr>
            <p:ph type="title"/>
          </p:nvPr>
        </p:nvSpPr>
        <p:spPr/>
        <p:txBody>
          <a:bodyPr>
            <a:normAutofit/>
          </a:bodyPr>
          <a:lstStyle/>
          <a:p>
            <a:r>
              <a:rPr lang="en-US" sz="3200" dirty="0"/>
              <a:t>Argument Loss - Accuracy</a:t>
            </a:r>
            <a:endParaRPr lang="el-GR" sz="3200" dirty="0"/>
          </a:p>
        </p:txBody>
      </p:sp>
      <p:sp>
        <p:nvSpPr>
          <p:cNvPr id="3" name="Θέση περιεχομένου 2">
            <a:extLst>
              <a:ext uri="{FF2B5EF4-FFF2-40B4-BE49-F238E27FC236}">
                <a16:creationId xmlns:a16="http://schemas.microsoft.com/office/drawing/2014/main" id="{06931CDF-EB0F-4412-BB8A-DC2B60F7154C}"/>
              </a:ext>
            </a:extLst>
          </p:cNvPr>
          <p:cNvSpPr>
            <a:spLocks noGrp="1"/>
          </p:cNvSpPr>
          <p:nvPr>
            <p:ph idx="1"/>
          </p:nvPr>
        </p:nvSpPr>
        <p:spPr/>
        <p:txBody>
          <a:bodyPr/>
          <a:lstStyle/>
          <a:p>
            <a:pPr marL="0" indent="0">
              <a:buNone/>
            </a:pPr>
            <a:endParaRPr lang="el-GR" dirty="0"/>
          </a:p>
        </p:txBody>
      </p:sp>
      <p:sp>
        <p:nvSpPr>
          <p:cNvPr id="4" name="Θέση ημερομηνίας 3">
            <a:extLst>
              <a:ext uri="{FF2B5EF4-FFF2-40B4-BE49-F238E27FC236}">
                <a16:creationId xmlns:a16="http://schemas.microsoft.com/office/drawing/2014/main" id="{1BD0B9D2-718F-4122-ADD2-069A0BC1165C}"/>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5" name="Εικόνα 4" descr="Εικόνα που περιέχει πίνακας&#10;&#10;Περιγραφή που δημιουργήθηκε αυτόματα">
            <a:extLst>
              <a:ext uri="{FF2B5EF4-FFF2-40B4-BE49-F238E27FC236}">
                <a16:creationId xmlns:a16="http://schemas.microsoft.com/office/drawing/2014/main" id="{050B5686-E6E5-4853-A9B9-30225E9DC1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8845" y="2236363"/>
            <a:ext cx="5274310" cy="3504565"/>
          </a:xfrm>
          <a:prstGeom prst="rect">
            <a:avLst/>
          </a:prstGeom>
          <a:noFill/>
          <a:ln>
            <a:noFill/>
          </a:ln>
        </p:spPr>
      </p:pic>
    </p:spTree>
    <p:extLst>
      <p:ext uri="{BB962C8B-B14F-4D97-AF65-F5344CB8AC3E}">
        <p14:creationId xmlns:p14="http://schemas.microsoft.com/office/powerpoint/2010/main" val="39879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B85AD4-6B25-4448-9B6B-430FB4485799}"/>
              </a:ext>
            </a:extLst>
          </p:cNvPr>
          <p:cNvSpPr>
            <a:spLocks noGrp="1"/>
          </p:cNvSpPr>
          <p:nvPr>
            <p:ph type="title"/>
          </p:nvPr>
        </p:nvSpPr>
        <p:spPr>
          <a:xfrm>
            <a:off x="643466" y="786383"/>
            <a:ext cx="3517567" cy="818581"/>
          </a:xfrm>
        </p:spPr>
        <p:txBody>
          <a:bodyPr/>
          <a:lstStyle/>
          <a:p>
            <a:r>
              <a:rPr lang="en-US" sz="2400" dirty="0">
                <a:latin typeface="Times New Roman" panose="02020603050405020304" pitchFamily="18" charset="0"/>
              </a:rPr>
              <a:t>Classification Report for Argument Prediction</a:t>
            </a:r>
            <a:endParaRPr lang="el-GR" sz="2400" dirty="0">
              <a:latin typeface="Times New Roman" panose="02020603050405020304" pitchFamily="18" charset="0"/>
            </a:endParaRPr>
          </a:p>
        </p:txBody>
      </p:sp>
      <p:sp>
        <p:nvSpPr>
          <p:cNvPr id="4" name="Θέση κειμένου 3">
            <a:extLst>
              <a:ext uri="{FF2B5EF4-FFF2-40B4-BE49-F238E27FC236}">
                <a16:creationId xmlns:a16="http://schemas.microsoft.com/office/drawing/2014/main" id="{D57286FA-F96B-433E-90C1-19463A8DE023}"/>
              </a:ext>
            </a:extLst>
          </p:cNvPr>
          <p:cNvSpPr>
            <a:spLocks noGrp="1"/>
          </p:cNvSpPr>
          <p:nvPr>
            <p:ph type="body" sz="half" idx="2"/>
          </p:nvPr>
        </p:nvSpPr>
        <p:spPr>
          <a:xfrm>
            <a:off x="643465" y="1781175"/>
            <a:ext cx="3517567" cy="4476749"/>
          </a:xfrm>
        </p:spPr>
        <p:txBody>
          <a:bodyPr>
            <a:normAutofit fontScale="85000" lnSpcReduction="10000"/>
          </a:bodyPr>
          <a:lstStyle/>
          <a:p>
            <a:r>
              <a:rPr lang="en-US" sz="1800" spc="-5" dirty="0">
                <a:solidFill>
                  <a:schemeClr val="bg1"/>
                </a:solidFill>
                <a:effectLst/>
                <a:latin typeface="Times New Roman" panose="02020603050405020304" pitchFamily="18" charset="0"/>
                <a:ea typeface="Calibri" panose="020F0502020204030204" pitchFamily="34" charset="0"/>
              </a:rPr>
              <a:t>The precision for claim is 0.17, for evidence, 0.24 and for neither 0.74 which means that the model predicts better the label “neither”</a:t>
            </a:r>
          </a:p>
          <a:p>
            <a:r>
              <a:rPr lang="en-US" spc="-5" dirty="0">
                <a:solidFill>
                  <a:schemeClr val="bg1"/>
                </a:solidFill>
                <a:latin typeface="Times New Roman" panose="02020603050405020304" pitchFamily="18" charset="0"/>
                <a:ea typeface="Calibri" panose="020F0502020204030204" pitchFamily="34" charset="0"/>
              </a:rPr>
              <a:t>T</a:t>
            </a:r>
            <a:r>
              <a:rPr lang="en-US" sz="1800" spc="-5" dirty="0">
                <a:solidFill>
                  <a:schemeClr val="bg1"/>
                </a:solidFill>
                <a:effectLst/>
                <a:latin typeface="Times New Roman" panose="02020603050405020304" pitchFamily="18" charset="0"/>
                <a:ea typeface="Calibri" panose="020F0502020204030204" pitchFamily="34" charset="0"/>
              </a:rPr>
              <a:t>he recall for claim is 0.03, for evidence 0.08 and for neither 0.93 which means that 93% were correct found positive</a:t>
            </a:r>
          </a:p>
          <a:p>
            <a:r>
              <a:rPr lang="en-US" sz="1800" spc="-5" dirty="0">
                <a:solidFill>
                  <a:schemeClr val="bg1"/>
                </a:solidFill>
                <a:effectLst/>
                <a:ea typeface="Calibri" panose="020F0502020204030204" pitchFamily="34" charset="0"/>
              </a:rPr>
              <a:t>The f1 for claim is 0.06, for evidence 0.12 and for neither 0.82. </a:t>
            </a:r>
          </a:p>
          <a:p>
            <a:r>
              <a:rPr lang="en-US" sz="1800" spc="-5" dirty="0">
                <a:solidFill>
                  <a:schemeClr val="bg1"/>
                </a:solidFill>
                <a:effectLst/>
                <a:latin typeface="Times New Roman" panose="02020603050405020304" pitchFamily="18" charset="0"/>
                <a:ea typeface="Calibri" panose="020F0502020204030204" pitchFamily="34" charset="0"/>
              </a:rPr>
              <a:t>Support is the number of actual occurrences of the class in the specified dataset.</a:t>
            </a:r>
          </a:p>
          <a:p>
            <a:r>
              <a:rPr lang="en-US" sz="1800" spc="-5" dirty="0">
                <a:solidFill>
                  <a:schemeClr val="bg1"/>
                </a:solidFill>
                <a:effectLst/>
                <a:latin typeface="Times New Roman" panose="02020603050405020304" pitchFamily="18" charset="0"/>
                <a:ea typeface="Calibri" panose="020F0502020204030204" pitchFamily="34" charset="0"/>
              </a:rPr>
              <a:t> Imbalanced support in the training data may indicate structural weaknesses in the reported scores of the classifier and could indicate the need for stratified sampling or rebalancing</a:t>
            </a:r>
            <a:r>
              <a:rPr lang="en-US" sz="1800" spc="-5" dirty="0">
                <a:solidFill>
                  <a:srgbClr val="292929"/>
                </a:solidFill>
                <a:effectLst/>
                <a:latin typeface="Times New Roman" panose="02020603050405020304" pitchFamily="18" charset="0"/>
                <a:ea typeface="Calibri" panose="020F0502020204030204" pitchFamily="34" charset="0"/>
              </a:rPr>
              <a:t>.</a:t>
            </a:r>
            <a:endParaRPr lang="el-GR" dirty="0">
              <a:solidFill>
                <a:schemeClr val="bg1"/>
              </a:solidFill>
            </a:endParaRPr>
          </a:p>
        </p:txBody>
      </p:sp>
      <p:sp>
        <p:nvSpPr>
          <p:cNvPr id="5" name="Θέση ημερομηνίας 4">
            <a:extLst>
              <a:ext uri="{FF2B5EF4-FFF2-40B4-BE49-F238E27FC236}">
                <a16:creationId xmlns:a16="http://schemas.microsoft.com/office/drawing/2014/main" id="{FE36A41D-72A1-42FF-AECD-434814345ABF}"/>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descr="Εικόνα που περιέχει κείμενο, απόδειξη&#10;&#10;Περιγραφή που δημιουργήθηκε αυτόματα">
            <a:extLst>
              <a:ext uri="{FF2B5EF4-FFF2-40B4-BE49-F238E27FC236}">
                <a16:creationId xmlns:a16="http://schemas.microsoft.com/office/drawing/2014/main" id="{C631C3D1-FE84-40F6-B0E2-7578192B6EF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10225" y="1604964"/>
            <a:ext cx="5626102" cy="3709986"/>
          </a:xfrm>
          <a:prstGeom prst="rect">
            <a:avLst/>
          </a:prstGeom>
          <a:noFill/>
          <a:ln>
            <a:noFill/>
          </a:ln>
        </p:spPr>
      </p:pic>
    </p:spTree>
    <p:extLst>
      <p:ext uri="{BB962C8B-B14F-4D97-AF65-F5344CB8AC3E}">
        <p14:creationId xmlns:p14="http://schemas.microsoft.com/office/powerpoint/2010/main" val="249594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1852F57-DFC6-4516-BE1E-9B36A2C11BD9}"/>
              </a:ext>
            </a:extLst>
          </p:cNvPr>
          <p:cNvSpPr>
            <a:spLocks noGrp="1"/>
          </p:cNvSpPr>
          <p:nvPr>
            <p:ph type="title"/>
          </p:nvPr>
        </p:nvSpPr>
        <p:spPr/>
        <p:txBody>
          <a:bodyPr/>
          <a:lstStyle/>
          <a:p>
            <a:r>
              <a:rPr lang="en-US" sz="3200" dirty="0"/>
              <a:t>Structure</a:t>
            </a:r>
            <a:r>
              <a:rPr lang="en-US" sz="4800" dirty="0"/>
              <a:t> </a:t>
            </a:r>
            <a:r>
              <a:rPr lang="en-US" sz="3200" dirty="0"/>
              <a:t>Loss - Accuracy</a:t>
            </a:r>
            <a:endParaRPr lang="el-GR" sz="3200" dirty="0"/>
          </a:p>
        </p:txBody>
      </p:sp>
      <p:sp>
        <p:nvSpPr>
          <p:cNvPr id="4" name="Θέση ημερομηνίας 3">
            <a:extLst>
              <a:ext uri="{FF2B5EF4-FFF2-40B4-BE49-F238E27FC236}">
                <a16:creationId xmlns:a16="http://schemas.microsoft.com/office/drawing/2014/main" id="{69FF9E99-520D-4888-8432-01B348903457}"/>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pic>
        <p:nvPicPr>
          <p:cNvPr id="5" name="Θέση περιεχομένου 4" descr="Εικόνα που περιέχει πίνακας&#10;&#10;Περιγραφή που δημιουργήθηκε αυτόματα">
            <a:extLst>
              <a:ext uri="{FF2B5EF4-FFF2-40B4-BE49-F238E27FC236}">
                <a16:creationId xmlns:a16="http://schemas.microsoft.com/office/drawing/2014/main" id="{7BE97598-09F2-4029-AF5A-292AB4908F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2897" y="2108200"/>
            <a:ext cx="5466531" cy="3760788"/>
          </a:xfrm>
          <a:prstGeom prst="rect">
            <a:avLst/>
          </a:prstGeom>
          <a:noFill/>
          <a:ln>
            <a:noFill/>
          </a:ln>
        </p:spPr>
      </p:pic>
    </p:spTree>
    <p:extLst>
      <p:ext uri="{BB962C8B-B14F-4D97-AF65-F5344CB8AC3E}">
        <p14:creationId xmlns:p14="http://schemas.microsoft.com/office/powerpoint/2010/main" val="301461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001115-BDCB-47BF-951D-1DA949B81891}"/>
              </a:ext>
            </a:extLst>
          </p:cNvPr>
          <p:cNvSpPr>
            <a:spLocks noGrp="1"/>
          </p:cNvSpPr>
          <p:nvPr>
            <p:ph type="title"/>
          </p:nvPr>
        </p:nvSpPr>
        <p:spPr>
          <a:xfrm>
            <a:off x="643466" y="786384"/>
            <a:ext cx="3517567" cy="1397524"/>
          </a:xfrm>
        </p:spPr>
        <p:txBody>
          <a:bodyPr/>
          <a:lstStyle/>
          <a:p>
            <a:r>
              <a:rPr lang="en-US" sz="2400" dirty="0">
                <a:effectLst/>
                <a:latin typeface="Times New Roman" panose="02020603050405020304" pitchFamily="18" charset="0"/>
                <a:ea typeface="Calibri" panose="020F0502020204030204" pitchFamily="34" charset="0"/>
              </a:rPr>
              <a:t>Classification Report for Structure Prediction</a:t>
            </a:r>
            <a:endParaRPr lang="el-GR" sz="2400" dirty="0"/>
          </a:p>
        </p:txBody>
      </p:sp>
      <p:sp>
        <p:nvSpPr>
          <p:cNvPr id="4" name="Θέση κειμένου 3">
            <a:extLst>
              <a:ext uri="{FF2B5EF4-FFF2-40B4-BE49-F238E27FC236}">
                <a16:creationId xmlns:a16="http://schemas.microsoft.com/office/drawing/2014/main" id="{795F99AF-557B-47ED-8FEE-09DC990D7F97}"/>
              </a:ext>
            </a:extLst>
          </p:cNvPr>
          <p:cNvSpPr>
            <a:spLocks noGrp="1"/>
          </p:cNvSpPr>
          <p:nvPr>
            <p:ph type="body" sz="half" idx="2"/>
          </p:nvPr>
        </p:nvSpPr>
        <p:spPr>
          <a:xfrm>
            <a:off x="643465" y="2521258"/>
            <a:ext cx="3517567" cy="3586297"/>
          </a:xfrm>
        </p:spPr>
        <p:txBody>
          <a:bodyPr>
            <a:normAutofit/>
          </a:bodyPr>
          <a:lstStyle/>
          <a:p>
            <a:r>
              <a:rPr lang="en-US" sz="1800" dirty="0">
                <a:effectLst/>
                <a:latin typeface="Times New Roman" panose="02020603050405020304" pitchFamily="18" charset="0"/>
                <a:ea typeface="Calibri" panose="020F0502020204030204" pitchFamily="34" charset="0"/>
              </a:rPr>
              <a:t>Structure prediction model provided slightly better results in the prediction of result objective and result label in comparison to other labels but still with many errors. This claim it is identified also by the recall ratio where the 31% for objective is predicted correctly and the 47% for result is predicted correctly as well.</a:t>
            </a:r>
            <a:endParaRPr lang="el-GR" dirty="0"/>
          </a:p>
        </p:txBody>
      </p:sp>
      <p:sp>
        <p:nvSpPr>
          <p:cNvPr id="5" name="Θέση ημερομηνίας 4">
            <a:extLst>
              <a:ext uri="{FF2B5EF4-FFF2-40B4-BE49-F238E27FC236}">
                <a16:creationId xmlns:a16="http://schemas.microsoft.com/office/drawing/2014/main" id="{C38122B1-B0E7-43DA-A7D8-910F52F138E1}"/>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9" name="Θέση περιεχομένου 8" descr="Εικόνα που περιέχει πίνακας&#10;&#10;Περιγραφή που δημιουργήθηκε αυτόματα">
            <a:extLst>
              <a:ext uri="{FF2B5EF4-FFF2-40B4-BE49-F238E27FC236}">
                <a16:creationId xmlns:a16="http://schemas.microsoft.com/office/drawing/2014/main" id="{F386C2E2-BE82-44FC-8BA5-EA53D4EF67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92090" y="1637213"/>
            <a:ext cx="6262370" cy="3645488"/>
          </a:xfrm>
          <a:prstGeom prst="rect">
            <a:avLst/>
          </a:prstGeom>
          <a:noFill/>
          <a:ln>
            <a:noFill/>
          </a:ln>
        </p:spPr>
      </p:pic>
    </p:spTree>
    <p:extLst>
      <p:ext uri="{BB962C8B-B14F-4D97-AF65-F5344CB8AC3E}">
        <p14:creationId xmlns:p14="http://schemas.microsoft.com/office/powerpoint/2010/main" val="277300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9EC76FC-4512-46D5-8E81-305405D3B265}"/>
              </a:ext>
            </a:extLst>
          </p:cNvPr>
          <p:cNvSpPr>
            <a:spLocks noGrp="1"/>
          </p:cNvSpPr>
          <p:nvPr>
            <p:ph type="title"/>
          </p:nvPr>
        </p:nvSpPr>
        <p:spPr/>
        <p:txBody>
          <a:bodyPr/>
          <a:lstStyle/>
          <a:p>
            <a:r>
              <a:rPr lang="en-US" dirty="0"/>
              <a:t>Main Idea </a:t>
            </a:r>
            <a:endParaRPr lang="el-GR" dirty="0"/>
          </a:p>
        </p:txBody>
      </p:sp>
      <p:sp>
        <p:nvSpPr>
          <p:cNvPr id="3" name="Θέση περιεχομένου 2">
            <a:extLst>
              <a:ext uri="{FF2B5EF4-FFF2-40B4-BE49-F238E27FC236}">
                <a16:creationId xmlns:a16="http://schemas.microsoft.com/office/drawing/2014/main" id="{9DDB14B2-8947-473A-98DF-52ED752B3664}"/>
              </a:ext>
            </a:extLst>
          </p:cNvPr>
          <p:cNvSpPr>
            <a:spLocks noGrp="1"/>
          </p:cNvSpPr>
          <p:nvPr>
            <p:ph idx="1"/>
          </p:nvPr>
        </p:nvSpPr>
        <p:spPr>
          <a:xfrm>
            <a:off x="1097280" y="2476871"/>
            <a:ext cx="10058400" cy="3392222"/>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Creating a baseline intuition that will classify each line of abstract to a specific argument label.</a:t>
            </a:r>
          </a:p>
          <a:p>
            <a:pPr marL="0" indent="0">
              <a:buNone/>
            </a:pP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Then, using neural networks will try to create a model that predicts argument and structure labels.</a:t>
            </a:r>
            <a:endParaRPr lang="el-GR"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l-GR" dirty="0"/>
          </a:p>
          <a:p>
            <a:pPr>
              <a:buFont typeface="Wingdings" panose="05000000000000000000" pitchFamily="2" charset="2"/>
              <a:buChar char="Ø"/>
            </a:pPr>
            <a:r>
              <a:rPr lang="en-US" sz="1800" dirty="0">
                <a:latin typeface="Times New Roman" panose="02020603050405020304" pitchFamily="18" charset="0"/>
              </a:rPr>
              <a:t>Finally, try to detect cluster abstracts with themselves and with specific features as well.</a:t>
            </a:r>
            <a:endParaRPr lang="el-GR" sz="1800" dirty="0">
              <a:latin typeface="Times New Roman" panose="02020603050405020304" pitchFamily="18" charset="0"/>
            </a:endParaRPr>
          </a:p>
          <a:p>
            <a:pPr marL="0" indent="0">
              <a:buNone/>
            </a:pPr>
            <a:endParaRPr lang="el-GR" dirty="0"/>
          </a:p>
        </p:txBody>
      </p:sp>
      <p:sp>
        <p:nvSpPr>
          <p:cNvPr id="4" name="Θέση ημερομηνίας 3">
            <a:extLst>
              <a:ext uri="{FF2B5EF4-FFF2-40B4-BE49-F238E27FC236}">
                <a16:creationId xmlns:a16="http://schemas.microsoft.com/office/drawing/2014/main" id="{497E6AB6-22B7-4665-B9F3-1E75BABCE11D}"/>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9548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83D0FF-FAB0-42EE-920B-08752C9C18E5}"/>
              </a:ext>
            </a:extLst>
          </p:cNvPr>
          <p:cNvSpPr>
            <a:spLocks noGrp="1"/>
          </p:cNvSpPr>
          <p:nvPr>
            <p:ph type="ctrTitle"/>
          </p:nvPr>
        </p:nvSpPr>
        <p:spPr/>
        <p:txBody>
          <a:bodyPr/>
          <a:lstStyle/>
          <a:p>
            <a:r>
              <a:rPr lang="en-US" sz="4700" dirty="0">
                <a:solidFill>
                  <a:schemeClr val="tx1">
                    <a:lumMod val="75000"/>
                    <a:lumOff val="25000"/>
                  </a:schemeClr>
                </a:solidFill>
              </a:rPr>
              <a:t>Abstract Clustering</a:t>
            </a:r>
            <a:endParaRPr lang="el-GR" sz="4700" dirty="0">
              <a:solidFill>
                <a:schemeClr val="tx1">
                  <a:lumMod val="75000"/>
                  <a:lumOff val="25000"/>
                </a:schemeClr>
              </a:solidFill>
            </a:endParaRPr>
          </a:p>
        </p:txBody>
      </p:sp>
      <p:sp>
        <p:nvSpPr>
          <p:cNvPr id="3" name="Υπότιτλος 2">
            <a:extLst>
              <a:ext uri="{FF2B5EF4-FFF2-40B4-BE49-F238E27FC236}">
                <a16:creationId xmlns:a16="http://schemas.microsoft.com/office/drawing/2014/main" id="{9377A961-81ED-4015-BA09-C305F94724E5}"/>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9562C0AF-E64A-4522-9060-471A5AD9FFEE}"/>
              </a:ext>
            </a:extLst>
          </p:cNvPr>
          <p:cNvSpPr>
            <a:spLocks noGrp="1"/>
          </p:cNvSpPr>
          <p:nvPr>
            <p:ph type="dt" sz="half" idx="10"/>
          </p:nvPr>
        </p:nvSpPr>
        <p:spPr/>
        <p:txBody>
          <a:bodyPr/>
          <a:lstStyle/>
          <a:p>
            <a:pPr rtl="0"/>
            <a:fld id="{A1D63439-1CC6-4094-85D0-A1C74227DFA2}" type="datetime1">
              <a:rPr lang="el-GR" smtClean="0"/>
              <a:t>19/9/2021</a:t>
            </a:fld>
            <a:endParaRPr lang="en-US" dirty="0"/>
          </a:p>
        </p:txBody>
      </p:sp>
    </p:spTree>
    <p:extLst>
      <p:ext uri="{BB962C8B-B14F-4D97-AF65-F5344CB8AC3E}">
        <p14:creationId xmlns:p14="http://schemas.microsoft.com/office/powerpoint/2010/main" val="392509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FA2C8FB-4133-4F40-A4C2-3A18499EB8D2}"/>
              </a:ext>
            </a:extLst>
          </p:cNvPr>
          <p:cNvSpPr>
            <a:spLocks noGrp="1"/>
          </p:cNvSpPr>
          <p:nvPr>
            <p:ph type="title"/>
          </p:nvPr>
        </p:nvSpPr>
        <p:spPr/>
        <p:txBody>
          <a:bodyPr/>
          <a:lstStyle/>
          <a:p>
            <a:r>
              <a:rPr lang="en-US" dirty="0"/>
              <a:t>K-means</a:t>
            </a:r>
            <a:endParaRPr lang="el-GR" dirty="0"/>
          </a:p>
        </p:txBody>
      </p:sp>
      <p:sp>
        <p:nvSpPr>
          <p:cNvPr id="3" name="Θέση περιεχομένου 2">
            <a:extLst>
              <a:ext uri="{FF2B5EF4-FFF2-40B4-BE49-F238E27FC236}">
                <a16:creationId xmlns:a16="http://schemas.microsoft.com/office/drawing/2014/main" id="{1A117451-68BD-439E-AA16-F691B66C8471}"/>
              </a:ext>
            </a:extLst>
          </p:cNvPr>
          <p:cNvSpPr>
            <a:spLocks noGrp="1"/>
          </p:cNvSpPr>
          <p:nvPr>
            <p:ph idx="1"/>
          </p:nvPr>
        </p:nvSpPr>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aim is to use any of the embeddings created for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Abstract </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Project objective (each abstract belongs to a project) </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EU Call (each project belongs to an EU call)</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Claim only or Claim and Evidence </a:t>
            </a:r>
          </a:p>
          <a:p>
            <a:pPr marL="201168" lvl="1" indent="0">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 create clusters using embeddings from the abstract or a combination of features of any of the above-mentioned categories.</a:t>
            </a:r>
            <a:endParaRPr lang="el-GR"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l-GR" dirty="0"/>
          </a:p>
        </p:txBody>
      </p:sp>
      <p:sp>
        <p:nvSpPr>
          <p:cNvPr id="4" name="Θέση ημερομηνίας 3">
            <a:extLst>
              <a:ext uri="{FF2B5EF4-FFF2-40B4-BE49-F238E27FC236}">
                <a16:creationId xmlns:a16="http://schemas.microsoft.com/office/drawing/2014/main" id="{2A8B8A50-6D68-4906-B84E-0F99EDBC9052}"/>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48417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5D789496-692D-436C-91C1-F35C30B5E95B}"/>
              </a:ext>
            </a:extLst>
          </p:cNvPr>
          <p:cNvSpPr>
            <a:spLocks noGrp="1"/>
          </p:cNvSpPr>
          <p:nvPr>
            <p:ph type="ctrTitle"/>
          </p:nvPr>
        </p:nvSpPr>
        <p:spPr/>
        <p:txBody>
          <a:bodyPr/>
          <a:lstStyle/>
          <a:p>
            <a:r>
              <a:rPr lang="en-US" dirty="0"/>
              <a:t>Elbow method</a:t>
            </a:r>
            <a:endParaRPr lang="el-GR" dirty="0"/>
          </a:p>
        </p:txBody>
      </p:sp>
      <p:sp>
        <p:nvSpPr>
          <p:cNvPr id="6" name="Υπότιτλος 5">
            <a:extLst>
              <a:ext uri="{FF2B5EF4-FFF2-40B4-BE49-F238E27FC236}">
                <a16:creationId xmlns:a16="http://schemas.microsoft.com/office/drawing/2014/main" id="{20C0B7AB-C8EF-46DA-88DA-5E5BDD20EAC8}"/>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8FD2BCC9-A218-4453-A83C-77FEC6C873A7}"/>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339877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4851D73F-F2E3-4B7C-91B7-648154DFE96B}"/>
              </a:ext>
            </a:extLst>
          </p:cNvPr>
          <p:cNvSpPr>
            <a:spLocks noGrp="1"/>
          </p:cNvSpPr>
          <p:nvPr>
            <p:ph type="body" sz="half" idx="2"/>
          </p:nvPr>
        </p:nvSpPr>
        <p:spPr>
          <a:xfrm>
            <a:off x="643465" y="790113"/>
            <a:ext cx="3517567" cy="5317443"/>
          </a:xfrm>
        </p:spPr>
        <p:txBody>
          <a:bodyPr/>
          <a:lstStyle/>
          <a:p>
            <a:r>
              <a:rPr lang="en-US" sz="1800" dirty="0">
                <a:effectLst/>
                <a:latin typeface="Times New Roman" panose="02020603050405020304" pitchFamily="18" charset="0"/>
                <a:ea typeface="Calibri" panose="020F0502020204030204" pitchFamily="34" charset="0"/>
              </a:rPr>
              <a:t>Elbow method for abstract embeddings</a:t>
            </a:r>
            <a:endParaRPr lang="el-GR" dirty="0"/>
          </a:p>
          <a:p>
            <a:endParaRPr lang="en-US" dirty="0"/>
          </a:p>
          <a:p>
            <a:endParaRPr lang="en-US" dirty="0"/>
          </a:p>
          <a:p>
            <a:endParaRPr lang="en-US" dirty="0"/>
          </a:p>
          <a:p>
            <a:r>
              <a:rPr lang="en-US" sz="1800" dirty="0">
                <a:effectLst/>
                <a:latin typeface="Times New Roman" panose="02020603050405020304" pitchFamily="18" charset="0"/>
                <a:ea typeface="Calibri" panose="020F0502020204030204" pitchFamily="34" charset="0"/>
              </a:rPr>
              <a:t>Elbow method with </a:t>
            </a:r>
            <a:r>
              <a:rPr lang="en-US" sz="1800" dirty="0" err="1">
                <a:effectLst/>
                <a:latin typeface="Times New Roman" panose="02020603050405020304" pitchFamily="18" charset="0"/>
                <a:ea typeface="Calibri" panose="020F0502020204030204" pitchFamily="34" charset="0"/>
              </a:rPr>
              <a:t>eu_call</a:t>
            </a:r>
            <a:r>
              <a:rPr lang="en-US" sz="1800" dirty="0">
                <a:effectLst/>
                <a:latin typeface="Times New Roman" panose="02020603050405020304" pitchFamily="18" charset="0"/>
                <a:ea typeface="Calibri" panose="020F0502020204030204" pitchFamily="34" charset="0"/>
              </a:rPr>
              <a:t> embeddings</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r>
              <a:rPr lang="en-US" dirty="0">
                <a:latin typeface="Times New Roman" panose="02020603050405020304" pitchFamily="18" charset="0"/>
              </a:rPr>
              <a:t>Elbow method with all document embeddings and claim</a:t>
            </a:r>
            <a:endParaRPr lang="el-GR" dirty="0">
              <a:latin typeface="Times New Roman" panose="02020603050405020304" pitchFamily="18" charset="0"/>
            </a:endParaRPr>
          </a:p>
          <a:p>
            <a:endParaRPr lang="en-US" dirty="0">
              <a:latin typeface="Times New Roman" panose="02020603050405020304" pitchFamily="18" charset="0"/>
            </a:endParaRPr>
          </a:p>
        </p:txBody>
      </p:sp>
      <p:sp>
        <p:nvSpPr>
          <p:cNvPr id="5" name="Θέση ημερομηνίας 4">
            <a:extLst>
              <a:ext uri="{FF2B5EF4-FFF2-40B4-BE49-F238E27FC236}">
                <a16:creationId xmlns:a16="http://schemas.microsoft.com/office/drawing/2014/main" id="{583D9A50-DF58-45A2-8ABC-64C536F73065}"/>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DADE4F4B-152C-4BD7-8AD4-87605086486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3033" y="170109"/>
            <a:ext cx="4400182" cy="1933899"/>
          </a:xfrm>
          <a:prstGeom prst="rect">
            <a:avLst/>
          </a:prstGeom>
          <a:noFill/>
          <a:ln>
            <a:noFill/>
          </a:ln>
        </p:spPr>
      </p:pic>
      <p:pic>
        <p:nvPicPr>
          <p:cNvPr id="7" name="Εικόνα 6">
            <a:extLst>
              <a:ext uri="{FF2B5EF4-FFF2-40B4-BE49-F238E27FC236}">
                <a16:creationId xmlns:a16="http://schemas.microsoft.com/office/drawing/2014/main" id="{C1ABF09D-1AC5-427C-BEC4-6EADB583972D}"/>
              </a:ext>
            </a:extLst>
          </p:cNvPr>
          <p:cNvPicPr>
            <a:picLocks noChangeAspect="1"/>
          </p:cNvPicPr>
          <p:nvPr/>
        </p:nvPicPr>
        <p:blipFill>
          <a:blip r:embed="rId3"/>
          <a:stretch>
            <a:fillRect/>
          </a:stretch>
        </p:blipFill>
        <p:spPr>
          <a:xfrm>
            <a:off x="5743033" y="2392531"/>
            <a:ext cx="4400182" cy="2152834"/>
          </a:xfrm>
          <a:prstGeom prst="rect">
            <a:avLst/>
          </a:prstGeom>
        </p:spPr>
      </p:pic>
      <p:pic>
        <p:nvPicPr>
          <p:cNvPr id="8" name="Εικόνα 7">
            <a:extLst>
              <a:ext uri="{FF2B5EF4-FFF2-40B4-BE49-F238E27FC236}">
                <a16:creationId xmlns:a16="http://schemas.microsoft.com/office/drawing/2014/main" id="{802FBF03-A827-45A0-9945-14870438BA6A}"/>
              </a:ext>
            </a:extLst>
          </p:cNvPr>
          <p:cNvPicPr>
            <a:picLocks noChangeAspect="1"/>
          </p:cNvPicPr>
          <p:nvPr/>
        </p:nvPicPr>
        <p:blipFill>
          <a:blip r:embed="rId3"/>
          <a:stretch>
            <a:fillRect/>
          </a:stretch>
        </p:blipFill>
        <p:spPr>
          <a:xfrm>
            <a:off x="5750980" y="4714043"/>
            <a:ext cx="4400182" cy="2152834"/>
          </a:xfrm>
          <a:prstGeom prst="rect">
            <a:avLst/>
          </a:prstGeom>
        </p:spPr>
      </p:pic>
    </p:spTree>
    <p:extLst>
      <p:ext uri="{BB962C8B-B14F-4D97-AF65-F5344CB8AC3E}">
        <p14:creationId xmlns:p14="http://schemas.microsoft.com/office/powerpoint/2010/main" val="10307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additive="base">
                                        <p:cTn id="1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A5B1E766-655E-4217-A276-AC532A19AF0B}"/>
              </a:ext>
            </a:extLst>
          </p:cNvPr>
          <p:cNvSpPr>
            <a:spLocks noGrp="1"/>
          </p:cNvSpPr>
          <p:nvPr>
            <p:ph type="body" sz="half" idx="2"/>
          </p:nvPr>
        </p:nvSpPr>
        <p:spPr>
          <a:xfrm>
            <a:off x="643465" y="504826"/>
            <a:ext cx="3517567" cy="5602730"/>
          </a:xfrm>
        </p:spPr>
        <p:txBody>
          <a:bodyPr/>
          <a:lstStyle/>
          <a:p>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Elbow method with all document embeddings and </a:t>
            </a:r>
            <a:r>
              <a:rPr lang="en-US" sz="1800" dirty="0" err="1">
                <a:effectLst/>
                <a:latin typeface="Times New Roman" panose="02020603050405020304" pitchFamily="18" charset="0"/>
                <a:ea typeface="Calibri" panose="020F0502020204030204" pitchFamily="34" charset="0"/>
              </a:rPr>
              <a:t>claim_evidence</a:t>
            </a:r>
            <a:endParaRPr lang="el-GR" dirty="0"/>
          </a:p>
        </p:txBody>
      </p:sp>
      <p:sp>
        <p:nvSpPr>
          <p:cNvPr id="5" name="Θέση ημερομηνίας 4">
            <a:extLst>
              <a:ext uri="{FF2B5EF4-FFF2-40B4-BE49-F238E27FC236}">
                <a16:creationId xmlns:a16="http://schemas.microsoft.com/office/drawing/2014/main" id="{668C37F2-13EE-4E7E-9F5A-D672DA755AA4}"/>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7" name="Θέση περιεχομένου 6">
            <a:extLst>
              <a:ext uri="{FF2B5EF4-FFF2-40B4-BE49-F238E27FC236}">
                <a16:creationId xmlns:a16="http://schemas.microsoft.com/office/drawing/2014/main" id="{D697F94F-5571-423A-ABA3-85540DB4558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6169" y="1944752"/>
            <a:ext cx="4869602" cy="3177815"/>
          </a:xfrm>
          <a:prstGeom prst="rect">
            <a:avLst/>
          </a:prstGeom>
          <a:noFill/>
          <a:ln>
            <a:noFill/>
          </a:ln>
        </p:spPr>
      </p:pic>
    </p:spTree>
    <p:extLst>
      <p:ext uri="{BB962C8B-B14F-4D97-AF65-F5344CB8AC3E}">
        <p14:creationId xmlns:p14="http://schemas.microsoft.com/office/powerpoint/2010/main" val="144802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E893679-247B-4997-950B-A242D0CEF80A}"/>
              </a:ext>
            </a:extLst>
          </p:cNvPr>
          <p:cNvSpPr>
            <a:spLocks noGrp="1"/>
          </p:cNvSpPr>
          <p:nvPr>
            <p:ph type="ctrTitle"/>
          </p:nvPr>
        </p:nvSpPr>
        <p:spPr/>
        <p:txBody>
          <a:bodyPr/>
          <a:lstStyle/>
          <a:p>
            <a:r>
              <a:rPr lang="en-US" dirty="0"/>
              <a:t>Silhouette method</a:t>
            </a:r>
            <a:endParaRPr lang="el-GR" dirty="0"/>
          </a:p>
        </p:txBody>
      </p:sp>
      <p:sp>
        <p:nvSpPr>
          <p:cNvPr id="3" name="Υπότιτλος 2">
            <a:extLst>
              <a:ext uri="{FF2B5EF4-FFF2-40B4-BE49-F238E27FC236}">
                <a16:creationId xmlns:a16="http://schemas.microsoft.com/office/drawing/2014/main" id="{530FD166-FAC3-4CA2-AF4D-AE950CBFFBF9}"/>
              </a:ext>
            </a:extLst>
          </p:cNvPr>
          <p:cNvSpPr>
            <a:spLocks noGrp="1"/>
          </p:cNvSpPr>
          <p:nvPr>
            <p:ph type="subTitle" idx="1"/>
          </p:nvPr>
        </p:nvSpPr>
        <p:spPr/>
        <p:txBody>
          <a:bodyPr/>
          <a:lstStyle/>
          <a:p>
            <a:endParaRPr lang="el-GR"/>
          </a:p>
        </p:txBody>
      </p:sp>
      <p:sp>
        <p:nvSpPr>
          <p:cNvPr id="4" name="Θέση ημερομηνίας 3">
            <a:extLst>
              <a:ext uri="{FF2B5EF4-FFF2-40B4-BE49-F238E27FC236}">
                <a16:creationId xmlns:a16="http://schemas.microsoft.com/office/drawing/2014/main" id="{E81DDC7B-E878-45E7-9387-29D146EBC908}"/>
              </a:ext>
            </a:extLst>
          </p:cNvPr>
          <p:cNvSpPr>
            <a:spLocks noGrp="1"/>
          </p:cNvSpPr>
          <p:nvPr>
            <p:ph type="dt" sz="half" idx="10"/>
          </p:nvPr>
        </p:nvSpPr>
        <p:spPr/>
        <p:txBody>
          <a:bodyPr/>
          <a:lstStyle/>
          <a:p>
            <a:pPr rtl="0"/>
            <a:fld id="{A1D63439-1CC6-4094-85D0-A1C74227DFA2}" type="datetime1">
              <a:rPr lang="el-GR" smtClean="0"/>
              <a:t>19/9/2021</a:t>
            </a:fld>
            <a:endParaRPr lang="en-US" dirty="0"/>
          </a:p>
        </p:txBody>
      </p:sp>
    </p:spTree>
    <p:extLst>
      <p:ext uri="{BB962C8B-B14F-4D97-AF65-F5344CB8AC3E}">
        <p14:creationId xmlns:p14="http://schemas.microsoft.com/office/powerpoint/2010/main" val="144665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2CC9ACCD-857D-4B40-BA92-2A9C9C9FBC65}"/>
              </a:ext>
            </a:extLst>
          </p:cNvPr>
          <p:cNvSpPr>
            <a:spLocks noGrp="1"/>
          </p:cNvSpPr>
          <p:nvPr>
            <p:ph type="body" sz="half" idx="2"/>
          </p:nvPr>
        </p:nvSpPr>
        <p:spPr>
          <a:xfrm>
            <a:off x="643465" y="812798"/>
            <a:ext cx="3517567" cy="5294757"/>
          </a:xfrm>
        </p:spPr>
        <p:txBody>
          <a:bodyPr/>
          <a:lstStyle/>
          <a:p>
            <a:r>
              <a:rPr lang="en-US" sz="1800" dirty="0">
                <a:effectLst/>
                <a:latin typeface="Times New Roman" panose="02020603050405020304" pitchFamily="18" charset="0"/>
                <a:ea typeface="Calibri" panose="020F0502020204030204" pitchFamily="34" charset="0"/>
              </a:rPr>
              <a:t>Silhouette method for abstract embeddings k=2</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Silhouette method for abstract embeddings k=4</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l-GR" dirty="0"/>
          </a:p>
        </p:txBody>
      </p:sp>
      <p:sp>
        <p:nvSpPr>
          <p:cNvPr id="5" name="Θέση ημερομηνίας 4">
            <a:extLst>
              <a:ext uri="{FF2B5EF4-FFF2-40B4-BE49-F238E27FC236}">
                <a16:creationId xmlns:a16="http://schemas.microsoft.com/office/drawing/2014/main" id="{AB72F4BD-19F4-468D-B645-53BF3C5A37C4}"/>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BB62F2F5-60C6-4B0F-9FF2-F4A2012015A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81575" y="101272"/>
            <a:ext cx="5402496" cy="2299028"/>
          </a:xfrm>
          <a:prstGeom prst="rect">
            <a:avLst/>
          </a:prstGeom>
          <a:noFill/>
          <a:ln>
            <a:noFill/>
          </a:ln>
        </p:spPr>
      </p:pic>
      <p:pic>
        <p:nvPicPr>
          <p:cNvPr id="7" name="Εικόνα 6">
            <a:extLst>
              <a:ext uri="{FF2B5EF4-FFF2-40B4-BE49-F238E27FC236}">
                <a16:creationId xmlns:a16="http://schemas.microsoft.com/office/drawing/2014/main" id="{1F8D6E28-D6B0-4D4F-AE4A-BA1F03544FD4}"/>
              </a:ext>
            </a:extLst>
          </p:cNvPr>
          <p:cNvPicPr>
            <a:picLocks noChangeAspect="1"/>
          </p:cNvPicPr>
          <p:nvPr/>
        </p:nvPicPr>
        <p:blipFill>
          <a:blip r:embed="rId3"/>
          <a:stretch>
            <a:fillRect/>
          </a:stretch>
        </p:blipFill>
        <p:spPr>
          <a:xfrm>
            <a:off x="4924367" y="2932960"/>
            <a:ext cx="5516912" cy="2538418"/>
          </a:xfrm>
          <a:prstGeom prst="rect">
            <a:avLst/>
          </a:prstGeom>
        </p:spPr>
      </p:pic>
    </p:spTree>
    <p:extLst>
      <p:ext uri="{BB962C8B-B14F-4D97-AF65-F5344CB8AC3E}">
        <p14:creationId xmlns:p14="http://schemas.microsoft.com/office/powerpoint/2010/main" val="263876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additive="base">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DD92360D-37A9-480F-8FCF-311955E9D8B9}"/>
              </a:ext>
            </a:extLst>
          </p:cNvPr>
          <p:cNvSpPr>
            <a:spLocks noGrp="1"/>
          </p:cNvSpPr>
          <p:nvPr>
            <p:ph type="body" sz="half" idx="2"/>
          </p:nvPr>
        </p:nvSpPr>
        <p:spPr>
          <a:xfrm>
            <a:off x="643465" y="812798"/>
            <a:ext cx="3517567" cy="5294757"/>
          </a:xfrm>
        </p:spPr>
        <p:txBody>
          <a:bodyPr/>
          <a:lstStyle/>
          <a:p>
            <a:endParaRPr lang="en-US" dirty="0"/>
          </a:p>
          <a:p>
            <a:r>
              <a:rPr lang="en-US" dirty="0">
                <a:latin typeface="Times New Roman" panose="02020603050405020304" pitchFamily="18" charset="0"/>
              </a:rPr>
              <a:t>Silhouette method for abstract embeddings k=6</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Silhouette method for abstract embeddings k=10</a:t>
            </a:r>
            <a:endParaRPr lang="el-GR" dirty="0">
              <a:latin typeface="Times New Roman" panose="02020603050405020304" pitchFamily="18" charset="0"/>
            </a:endParaRPr>
          </a:p>
          <a:p>
            <a:endParaRPr lang="el-GR" dirty="0"/>
          </a:p>
        </p:txBody>
      </p:sp>
      <p:sp>
        <p:nvSpPr>
          <p:cNvPr id="5" name="Θέση ημερομηνίας 4">
            <a:extLst>
              <a:ext uri="{FF2B5EF4-FFF2-40B4-BE49-F238E27FC236}">
                <a16:creationId xmlns:a16="http://schemas.microsoft.com/office/drawing/2014/main" id="{174A594A-8656-4DE5-AC42-A7FDCD09DECE}"/>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6BB6A672-B275-44C7-BFB9-ED76E27E304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067107" y="812798"/>
            <a:ext cx="5927725" cy="2694008"/>
          </a:xfrm>
          <a:prstGeom prst="rect">
            <a:avLst/>
          </a:prstGeom>
          <a:noFill/>
          <a:ln>
            <a:noFill/>
          </a:ln>
        </p:spPr>
      </p:pic>
      <p:pic>
        <p:nvPicPr>
          <p:cNvPr id="7" name="Εικόνα 6">
            <a:extLst>
              <a:ext uri="{FF2B5EF4-FFF2-40B4-BE49-F238E27FC236}">
                <a16:creationId xmlns:a16="http://schemas.microsoft.com/office/drawing/2014/main" id="{B2A14839-9051-4EC9-95C7-BE560D3F02FC}"/>
              </a:ext>
            </a:extLst>
          </p:cNvPr>
          <p:cNvPicPr>
            <a:picLocks noChangeAspect="1"/>
          </p:cNvPicPr>
          <p:nvPr/>
        </p:nvPicPr>
        <p:blipFill>
          <a:blip r:embed="rId3"/>
          <a:stretch>
            <a:fillRect/>
          </a:stretch>
        </p:blipFill>
        <p:spPr>
          <a:xfrm>
            <a:off x="5394220" y="3799064"/>
            <a:ext cx="5273497" cy="2420322"/>
          </a:xfrm>
          <a:prstGeom prst="rect">
            <a:avLst/>
          </a:prstGeom>
        </p:spPr>
      </p:pic>
    </p:spTree>
    <p:extLst>
      <p:ext uri="{BB962C8B-B14F-4D97-AF65-F5344CB8AC3E}">
        <p14:creationId xmlns:p14="http://schemas.microsoft.com/office/powerpoint/2010/main" val="419564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 calcmode="lin" valueType="num">
                                      <p:cBhvr additive="base">
                                        <p:cTn id="1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D0040FFA-3E30-45B1-92F7-32CF6BC12E32}"/>
              </a:ext>
            </a:extLst>
          </p:cNvPr>
          <p:cNvSpPr>
            <a:spLocks noGrp="1"/>
          </p:cNvSpPr>
          <p:nvPr>
            <p:ph type="body" sz="half" idx="2"/>
          </p:nvPr>
        </p:nvSpPr>
        <p:spPr>
          <a:xfrm>
            <a:off x="643465" y="812798"/>
            <a:ext cx="3517567" cy="5294757"/>
          </a:xfrm>
        </p:spPr>
        <p:txBody>
          <a:bodyPr/>
          <a:lstStyle/>
          <a:p>
            <a:r>
              <a:rPr lang="en-US" sz="1800" dirty="0">
                <a:effectLst/>
                <a:latin typeface="Times New Roman" panose="02020603050405020304" pitchFamily="18" charset="0"/>
                <a:ea typeface="Calibri" panose="020F0502020204030204" pitchFamily="34" charset="0"/>
              </a:rPr>
              <a:t>Silhouette Scores for the method for abstract embeddings and features</a:t>
            </a: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dirty="0">
              <a:latin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Silhouette method for abstract embeddings and features k=2</a:t>
            </a:r>
            <a:endParaRPr lang="el-GR" dirty="0"/>
          </a:p>
        </p:txBody>
      </p:sp>
      <p:sp>
        <p:nvSpPr>
          <p:cNvPr id="5" name="Θέση ημερομηνίας 4">
            <a:extLst>
              <a:ext uri="{FF2B5EF4-FFF2-40B4-BE49-F238E27FC236}">
                <a16:creationId xmlns:a16="http://schemas.microsoft.com/office/drawing/2014/main" id="{E23E134B-22A2-4EF6-9E6B-A8C2CDABF003}"/>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5">
            <a:extLst>
              <a:ext uri="{FF2B5EF4-FFF2-40B4-BE49-F238E27FC236}">
                <a16:creationId xmlns:a16="http://schemas.microsoft.com/office/drawing/2014/main" id="{E2AFECE1-0FEA-42B2-9E6D-C49BEC5B0CF5}"/>
              </a:ext>
            </a:extLst>
          </p:cNvPr>
          <p:cNvPicPr>
            <a:picLocks noGrp="1"/>
          </p:cNvPicPr>
          <p:nvPr>
            <p:ph idx="1"/>
          </p:nvPr>
        </p:nvPicPr>
        <p:blipFill>
          <a:blip r:embed="rId2"/>
          <a:stretch>
            <a:fillRect/>
          </a:stretch>
        </p:blipFill>
        <p:spPr>
          <a:xfrm>
            <a:off x="5412714" y="474541"/>
            <a:ext cx="5506218" cy="1638529"/>
          </a:xfrm>
          <a:prstGeom prst="rect">
            <a:avLst/>
          </a:prstGeom>
        </p:spPr>
      </p:pic>
      <p:pic>
        <p:nvPicPr>
          <p:cNvPr id="3" name="Εικόνα 2">
            <a:extLst>
              <a:ext uri="{FF2B5EF4-FFF2-40B4-BE49-F238E27FC236}">
                <a16:creationId xmlns:a16="http://schemas.microsoft.com/office/drawing/2014/main" id="{44797E38-7E9F-4BBF-BE6F-3BACF053D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811" y="2964905"/>
            <a:ext cx="6248023" cy="3016445"/>
          </a:xfrm>
          <a:prstGeom prst="rect">
            <a:avLst/>
          </a:prstGeom>
        </p:spPr>
      </p:pic>
    </p:spTree>
    <p:extLst>
      <p:ext uri="{BB962C8B-B14F-4D97-AF65-F5344CB8AC3E}">
        <p14:creationId xmlns:p14="http://schemas.microsoft.com/office/powerpoint/2010/main" val="342547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 calcmode="lin" valueType="num">
                                      <p:cBhvr additive="base">
                                        <p:cTn id="1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1852206C-D246-4715-93A8-4F1F3C33D550}"/>
              </a:ext>
            </a:extLst>
          </p:cNvPr>
          <p:cNvSpPr>
            <a:spLocks noGrp="1"/>
          </p:cNvSpPr>
          <p:nvPr>
            <p:ph type="ctrTitle"/>
          </p:nvPr>
        </p:nvSpPr>
        <p:spPr>
          <a:xfrm>
            <a:off x="1100051" y="768255"/>
            <a:ext cx="10058400" cy="3566160"/>
          </a:xfrm>
        </p:spPr>
        <p:txBody>
          <a:bodyPr/>
          <a:lstStyle/>
          <a:p>
            <a:pPr marL="342900" lvl="0" indent="-342900">
              <a:lnSpc>
                <a:spcPct val="107000"/>
              </a:lnSpc>
              <a:spcAft>
                <a:spcPts val="800"/>
              </a:spcAft>
            </a:pPr>
            <a:r>
              <a:rPr lang="en-US" sz="4700" dirty="0">
                <a:solidFill>
                  <a:schemeClr val="tx1">
                    <a:lumMod val="75000"/>
                    <a:lumOff val="25000"/>
                  </a:schemeClr>
                </a:solidFill>
              </a:rPr>
              <a:t>Results and </a:t>
            </a:r>
            <a:r>
              <a:rPr lang="en-US" sz="4700" dirty="0" err="1">
                <a:solidFill>
                  <a:schemeClr val="tx1">
                    <a:lumMod val="75000"/>
                    <a:lumOff val="25000"/>
                  </a:schemeClr>
                </a:solidFill>
              </a:rPr>
              <a:t>Quantitave</a:t>
            </a:r>
            <a:r>
              <a:rPr lang="en-US" sz="4700" dirty="0">
                <a:solidFill>
                  <a:schemeClr val="tx1">
                    <a:lumMod val="75000"/>
                    <a:lumOff val="25000"/>
                  </a:schemeClr>
                </a:solidFill>
              </a:rPr>
              <a:t> Analysis and Errors</a:t>
            </a:r>
            <a:endParaRPr lang="el-GR" sz="4700" dirty="0">
              <a:solidFill>
                <a:schemeClr val="tx1">
                  <a:lumMod val="75000"/>
                  <a:lumOff val="25000"/>
                </a:schemeClr>
              </a:solidFill>
            </a:endParaRPr>
          </a:p>
        </p:txBody>
      </p:sp>
      <p:sp>
        <p:nvSpPr>
          <p:cNvPr id="7" name="Υπότιτλος 6">
            <a:extLst>
              <a:ext uri="{FF2B5EF4-FFF2-40B4-BE49-F238E27FC236}">
                <a16:creationId xmlns:a16="http://schemas.microsoft.com/office/drawing/2014/main" id="{C64F8070-7D88-4E1F-832A-052066F8F025}"/>
              </a:ext>
            </a:extLst>
          </p:cNvPr>
          <p:cNvSpPr>
            <a:spLocks noGrp="1"/>
          </p:cNvSpPr>
          <p:nvPr>
            <p:ph type="subTitle" idx="1"/>
          </p:nvPr>
        </p:nvSpPr>
        <p:spPr/>
        <p:txBody>
          <a:bodyPr/>
          <a:lstStyle/>
          <a:p>
            <a:endParaRPr lang="el-GR"/>
          </a:p>
        </p:txBody>
      </p:sp>
      <p:sp>
        <p:nvSpPr>
          <p:cNvPr id="5" name="Θέση ημερομηνίας 4">
            <a:extLst>
              <a:ext uri="{FF2B5EF4-FFF2-40B4-BE49-F238E27FC236}">
                <a16:creationId xmlns:a16="http://schemas.microsoft.com/office/drawing/2014/main" id="{8D794BE1-60E2-4DAF-A10B-DFF0E9CC7F7A}"/>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spTree>
    <p:extLst>
      <p:ext uri="{BB962C8B-B14F-4D97-AF65-F5344CB8AC3E}">
        <p14:creationId xmlns:p14="http://schemas.microsoft.com/office/powerpoint/2010/main" val="62951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AA940B-83F9-4C7F-BDEB-B645BDE3BFF4}"/>
              </a:ext>
            </a:extLst>
          </p:cNvPr>
          <p:cNvSpPr>
            <a:spLocks noGrp="1"/>
          </p:cNvSpPr>
          <p:nvPr>
            <p:ph type="title"/>
          </p:nvPr>
        </p:nvSpPr>
        <p:spPr/>
        <p:txBody>
          <a:bodyPr/>
          <a:lstStyle/>
          <a:p>
            <a:r>
              <a:rPr lang="en-US" dirty="0"/>
              <a:t>Goals and Expectations</a:t>
            </a:r>
            <a:endParaRPr lang="el-GR" dirty="0"/>
          </a:p>
        </p:txBody>
      </p:sp>
      <p:sp>
        <p:nvSpPr>
          <p:cNvPr id="3" name="Θέση περιεχομένου 2">
            <a:extLst>
              <a:ext uri="{FF2B5EF4-FFF2-40B4-BE49-F238E27FC236}">
                <a16:creationId xmlns:a16="http://schemas.microsoft.com/office/drawing/2014/main" id="{7E541A7A-2681-4B10-85F7-94A94F6CC4F8}"/>
              </a:ext>
            </a:extLst>
          </p:cNvPr>
          <p:cNvSpPr>
            <a:spLocks noGrp="1"/>
          </p:cNvSpPr>
          <p:nvPr>
            <p:ph idx="1"/>
          </p:nvPr>
        </p:nvSpPr>
        <p:spPr/>
        <p:txBody>
          <a:bodyPr/>
          <a:lstStyle/>
          <a:p>
            <a:pPr>
              <a:buFont typeface="Wingdings" panose="05000000000000000000" pitchFamily="2" charset="2"/>
              <a:buChar char="Ø"/>
            </a:pPr>
            <a:r>
              <a:rPr lang="en-US" dirty="0"/>
              <a:t> </a:t>
            </a:r>
            <a:r>
              <a:rPr lang="en-US" sz="1800" dirty="0">
                <a:latin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rPr>
              <a:t>o discover the power of neural networks more specific the application on text recognition</a:t>
            </a:r>
          </a:p>
          <a:p>
            <a:pPr>
              <a:buFont typeface="Wingdings" panose="05000000000000000000" pitchFamily="2" charset="2"/>
              <a:buChar char="Ø"/>
            </a:pPr>
            <a:r>
              <a:rPr lang="en-US" sz="1800" dirty="0">
                <a:latin typeface="Times New Roman" panose="02020603050405020304" pitchFamily="18" charset="0"/>
              </a:rPr>
              <a:t> E</a:t>
            </a:r>
            <a:r>
              <a:rPr lang="en-US" sz="1800" dirty="0">
                <a:effectLst/>
                <a:latin typeface="Times New Roman" panose="02020603050405020304" pitchFamily="18" charset="0"/>
                <a:ea typeface="Calibri" panose="020F0502020204030204" pitchFamily="34" charset="0"/>
              </a:rPr>
              <a:t>nrich our skills in Python Programming language </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Create a model that predicts structure and argument labels accurately with low level of error</a:t>
            </a:r>
          </a:p>
          <a:p>
            <a:pPr>
              <a:buFont typeface="Wingdings" panose="05000000000000000000" pitchFamily="2" charset="2"/>
              <a:buChar char="Ø"/>
            </a:pPr>
            <a:r>
              <a:rPr lang="en-US" sz="1800" dirty="0">
                <a:latin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rPr>
              <a:t>ompare our results with our baseline intuition created as first step</a:t>
            </a:r>
            <a:endParaRPr lang="el-GR" dirty="0"/>
          </a:p>
        </p:txBody>
      </p:sp>
      <p:sp>
        <p:nvSpPr>
          <p:cNvPr id="4" name="Θέση ημερομηνίας 3">
            <a:extLst>
              <a:ext uri="{FF2B5EF4-FFF2-40B4-BE49-F238E27FC236}">
                <a16:creationId xmlns:a16="http://schemas.microsoft.com/office/drawing/2014/main" id="{4CF7A062-50FD-4028-8D04-6526FB69ADE1}"/>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33920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2A66AF2-594C-4757-9140-E89DC46A54A9}"/>
              </a:ext>
            </a:extLst>
          </p:cNvPr>
          <p:cNvSpPr>
            <a:spLocks noGrp="1"/>
          </p:cNvSpPr>
          <p:nvPr>
            <p:ph type="title"/>
          </p:nvPr>
        </p:nvSpPr>
        <p:spPr/>
        <p:txBody>
          <a:bodyPr/>
          <a:lstStyle/>
          <a:p>
            <a:r>
              <a:rPr lang="en-US" dirty="0" err="1">
                <a:solidFill>
                  <a:schemeClr val="tx1"/>
                </a:solidFill>
              </a:rPr>
              <a:t>Quantitave</a:t>
            </a:r>
            <a:r>
              <a:rPr lang="en-US" dirty="0">
                <a:solidFill>
                  <a:schemeClr val="tx1"/>
                </a:solidFill>
              </a:rPr>
              <a:t> Analysis and Errors</a:t>
            </a:r>
            <a:endParaRPr lang="el-GR" dirty="0">
              <a:solidFill>
                <a:schemeClr val="tx1"/>
              </a:solidFill>
            </a:endParaRPr>
          </a:p>
        </p:txBody>
      </p:sp>
      <p:sp>
        <p:nvSpPr>
          <p:cNvPr id="3" name="Θέση περιεχομένου 2">
            <a:extLst>
              <a:ext uri="{FF2B5EF4-FFF2-40B4-BE49-F238E27FC236}">
                <a16:creationId xmlns:a16="http://schemas.microsoft.com/office/drawing/2014/main" id="{6BB75EC9-0BF8-40A0-B4D8-E704DF08B5F3}"/>
              </a:ext>
            </a:extLst>
          </p:cNvPr>
          <p:cNvSpPr>
            <a:spLocks noGrp="1"/>
          </p:cNvSpPr>
          <p:nvPr>
            <p:ph idx="1"/>
          </p:nvPr>
        </p:nvSpPr>
        <p:spPr/>
        <p:txBody>
          <a:bodyPr/>
          <a:lstStyle/>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T</a:t>
            </a:r>
            <a:r>
              <a:rPr lang="en-US" sz="1800" dirty="0">
                <a:effectLst/>
                <a:latin typeface="Times New Roman" panose="02020603050405020304" pitchFamily="18" charset="0"/>
                <a:ea typeface="Calibri" panose="020F0502020204030204" pitchFamily="34" charset="0"/>
              </a:rPr>
              <a:t>he model for argument prediction could not predict well claim and evidence, in comparison to the neither label, the two first were predicted with errors</a:t>
            </a:r>
            <a:r>
              <a:rPr lang="el-GR" sz="1800" dirty="0">
                <a:effectLst/>
                <a:latin typeface="Times New Roman" panose="02020603050405020304" pitchFamily="18" charset="0"/>
                <a:ea typeface="Calibri" panose="020F0502020204030204" pitchFamily="34" charset="0"/>
              </a:rPr>
              <a:t>.</a:t>
            </a:r>
            <a:endParaRPr lang="en-US" sz="1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 reason that this event occurs, is because of the way the words were tokenized or combined with the previous and the words after</a:t>
            </a:r>
            <a:endParaRPr lang="en-US" sz="1800" dirty="0">
              <a:latin typeface="Times New Roman" panose="02020603050405020304" pitchFamily="18" charset="0"/>
              <a:ea typeface="Calibri" panose="020F0502020204030204" pitchFamily="34" charset="0"/>
            </a:endParaRP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Maybe there were key-phrases all over 105 abstracts that were repeated declaring claim or evidence and our model due to its performance on keywords could not increase his success rate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same explanation we give for structure prediction as well.</a:t>
            </a:r>
            <a:endParaRPr lang="en-US" sz="2000" dirty="0">
              <a:effectLst/>
              <a:latin typeface="Times New Roman" panose="02020603050405020304" pitchFamily="18" charset="0"/>
              <a:ea typeface="Calibri" panose="020F0502020204030204" pitchFamily="34" charset="0"/>
            </a:endParaRPr>
          </a:p>
        </p:txBody>
      </p:sp>
      <p:sp>
        <p:nvSpPr>
          <p:cNvPr id="4" name="Θέση ημερομηνίας 3">
            <a:extLst>
              <a:ext uri="{FF2B5EF4-FFF2-40B4-BE49-F238E27FC236}">
                <a16:creationId xmlns:a16="http://schemas.microsoft.com/office/drawing/2014/main" id="{37D38B58-9F99-40C1-8026-AB96E7D8197B}"/>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416659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7B05DA2-F640-4F8C-AC54-1A1817A7EDF3}"/>
              </a:ext>
            </a:extLst>
          </p:cNvPr>
          <p:cNvSpPr>
            <a:spLocks noGrp="1"/>
          </p:cNvSpPr>
          <p:nvPr>
            <p:ph type="title"/>
          </p:nvPr>
        </p:nvSpPr>
        <p:spPr/>
        <p:txBody>
          <a:bodyPr>
            <a:normAutofit/>
          </a:bodyPr>
          <a:lstStyle/>
          <a:p>
            <a:r>
              <a:rPr lang="en-US" sz="2800" dirty="0">
                <a:solidFill>
                  <a:schemeClr val="tx1"/>
                </a:solidFill>
                <a:effectLst/>
                <a:latin typeface="Times New Roman" panose="02020603050405020304" pitchFamily="18" charset="0"/>
                <a:ea typeface="Calibri" panose="020F0502020204030204" pitchFamily="34" charset="0"/>
              </a:rPr>
              <a:t>Regarding errors in Clustering</a:t>
            </a:r>
            <a:endParaRPr lang="el-GR" sz="2800" dirty="0">
              <a:solidFill>
                <a:schemeClr val="tx1"/>
              </a:solidFill>
            </a:endParaRPr>
          </a:p>
        </p:txBody>
      </p:sp>
      <p:sp>
        <p:nvSpPr>
          <p:cNvPr id="4" name="Θέση ημερομηνίας 3">
            <a:extLst>
              <a:ext uri="{FF2B5EF4-FFF2-40B4-BE49-F238E27FC236}">
                <a16:creationId xmlns:a16="http://schemas.microsoft.com/office/drawing/2014/main" id="{C8DAC4EE-AC2B-4848-BCB3-4747CF96FCB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graphicFrame>
        <p:nvGraphicFramePr>
          <p:cNvPr id="5" name="Θέση περιεχομένου 4">
            <a:extLst>
              <a:ext uri="{FF2B5EF4-FFF2-40B4-BE49-F238E27FC236}">
                <a16:creationId xmlns:a16="http://schemas.microsoft.com/office/drawing/2014/main" id="{A7574BFD-1445-41C9-8C24-C423DDF77CCC}"/>
              </a:ext>
            </a:extLst>
          </p:cNvPr>
          <p:cNvGraphicFramePr>
            <a:graphicFrameLocks noGrp="1"/>
          </p:cNvGraphicFramePr>
          <p:nvPr>
            <p:ph idx="1"/>
            <p:extLst>
              <p:ext uri="{D42A27DB-BD31-4B8C-83A1-F6EECF244321}">
                <p14:modId xmlns:p14="http://schemas.microsoft.com/office/powerpoint/2010/main" val="350559790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40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Ορθογώνιο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Τίτλος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algn="ctr">
              <a:lnSpc>
                <a:spcPct val="150000"/>
              </a:lnSpc>
              <a:spcAft>
                <a:spcPts val="80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This project gave us the chance to meet and understand the power of neural networks and clustering capabilities, but as always there is space for ameliorate a prediction’s model.</a:t>
            </a:r>
            <a:endParaRPr lang="el-GR" sz="2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Ορθογώνιο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Υπότιτλος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endParaRPr lang="el" dirty="0">
              <a:solidFill>
                <a:srgbClr val="FFFFFF"/>
              </a:solidFill>
            </a:endParaRPr>
          </a:p>
        </p:txBody>
      </p:sp>
    </p:spTree>
    <p:extLst>
      <p:ext uri="{BB962C8B-B14F-4D97-AF65-F5344CB8AC3E}">
        <p14:creationId xmlns:p14="http://schemas.microsoft.com/office/powerpoint/2010/main" val="1917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61E05993-2C8C-4534-BCED-275B36429976}"/>
              </a:ext>
            </a:extLst>
          </p:cNvPr>
          <p:cNvSpPr>
            <a:spLocks noGrp="1"/>
          </p:cNvSpPr>
          <p:nvPr>
            <p:ph type="dt" sz="half" idx="10"/>
          </p:nvPr>
        </p:nvSpPr>
        <p:spPr/>
        <p:txBody>
          <a:bodyPr/>
          <a:lstStyle/>
          <a:p>
            <a:pPr rtl="0"/>
            <a:fld id="{80B6C2DE-AD7D-4301-AF66-F299BAC0F051}" type="datetime1">
              <a:rPr lang="el-GR" smtClean="0"/>
              <a:t>19/9/2021</a:t>
            </a:fld>
            <a:endParaRPr lang="en-US" dirty="0"/>
          </a:p>
        </p:txBody>
      </p:sp>
      <p:pic>
        <p:nvPicPr>
          <p:cNvPr id="5" name="Εικόνα 4">
            <a:extLst>
              <a:ext uri="{FF2B5EF4-FFF2-40B4-BE49-F238E27FC236}">
                <a16:creationId xmlns:a16="http://schemas.microsoft.com/office/drawing/2014/main" id="{E20AE599-1E2B-4A7C-97F1-47586111C245}"/>
              </a:ext>
            </a:extLst>
          </p:cNvPr>
          <p:cNvPicPr>
            <a:picLocks noChangeAspect="1"/>
          </p:cNvPicPr>
          <p:nvPr/>
        </p:nvPicPr>
        <p:blipFill>
          <a:blip r:embed="rId2"/>
          <a:stretch>
            <a:fillRect/>
          </a:stretch>
        </p:blipFill>
        <p:spPr>
          <a:xfrm>
            <a:off x="0" y="-1302654"/>
            <a:ext cx="12192000" cy="7749492"/>
          </a:xfrm>
          <a:prstGeom prst="rect">
            <a:avLst/>
          </a:prstGeom>
        </p:spPr>
      </p:pic>
    </p:spTree>
    <p:extLst>
      <p:ext uri="{BB962C8B-B14F-4D97-AF65-F5344CB8AC3E}">
        <p14:creationId xmlns:p14="http://schemas.microsoft.com/office/powerpoint/2010/main" val="24614194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F5FB298F-4C0D-4A20-AA1B-0C8C7F0F9148}"/>
              </a:ext>
            </a:extLst>
          </p:cNvPr>
          <p:cNvSpPr>
            <a:spLocks noGrp="1"/>
          </p:cNvSpPr>
          <p:nvPr>
            <p:ph type="dt" sz="half" idx="10"/>
          </p:nvPr>
        </p:nvSpPr>
        <p:spPr/>
        <p:txBody>
          <a:bodyPr/>
          <a:lstStyle/>
          <a:p>
            <a:pPr rtl="0"/>
            <a:fld id="{80B6C2DE-AD7D-4301-AF66-F299BAC0F051}" type="datetime1">
              <a:rPr lang="el-GR" smtClean="0"/>
              <a:t>19/9/2021</a:t>
            </a:fld>
            <a:endParaRPr lang="en-US" dirty="0"/>
          </a:p>
        </p:txBody>
      </p:sp>
      <p:pic>
        <p:nvPicPr>
          <p:cNvPr id="3" name="Εικόνα 2">
            <a:extLst>
              <a:ext uri="{FF2B5EF4-FFF2-40B4-BE49-F238E27FC236}">
                <a16:creationId xmlns:a16="http://schemas.microsoft.com/office/drawing/2014/main" id="{94CCBC5E-73CA-4B95-B260-C805AD3C166C}"/>
              </a:ext>
            </a:extLst>
          </p:cNvPr>
          <p:cNvPicPr>
            <a:picLocks noChangeAspect="1"/>
          </p:cNvPicPr>
          <p:nvPr/>
        </p:nvPicPr>
        <p:blipFill>
          <a:blip r:embed="rId2"/>
          <a:stretch>
            <a:fillRect/>
          </a:stretch>
        </p:blipFill>
        <p:spPr>
          <a:xfrm>
            <a:off x="3195128" y="1208887"/>
            <a:ext cx="5091622" cy="3818717"/>
          </a:xfrm>
          <a:prstGeom prst="rect">
            <a:avLst/>
          </a:prstGeom>
        </p:spPr>
      </p:pic>
    </p:spTree>
    <p:extLst>
      <p:ext uri="{BB962C8B-B14F-4D97-AF65-F5344CB8AC3E}">
        <p14:creationId xmlns:p14="http://schemas.microsoft.com/office/powerpoint/2010/main" val="1234672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4EE0C155-0AB9-47E7-8D75-A98E1B79DB77}"/>
              </a:ext>
            </a:extLst>
          </p:cNvPr>
          <p:cNvSpPr>
            <a:spLocks noGrp="1"/>
          </p:cNvSpPr>
          <p:nvPr>
            <p:ph type="title"/>
          </p:nvPr>
        </p:nvSpPr>
        <p:spPr/>
        <p:txBody>
          <a:bodyPr>
            <a:normAutofit/>
          </a:bodyPr>
          <a:lstStyle/>
          <a:p>
            <a:r>
              <a:rPr lang="en-US" sz="6600" dirty="0"/>
              <a:t>Methodology</a:t>
            </a:r>
            <a:endParaRPr lang="el-GR" sz="6600" dirty="0"/>
          </a:p>
        </p:txBody>
      </p:sp>
      <p:sp>
        <p:nvSpPr>
          <p:cNvPr id="8" name="Θέση κειμένου 7">
            <a:extLst>
              <a:ext uri="{FF2B5EF4-FFF2-40B4-BE49-F238E27FC236}">
                <a16:creationId xmlns:a16="http://schemas.microsoft.com/office/drawing/2014/main" id="{30AFBF28-B1A8-4CD3-8625-65D5B2B7DDF1}"/>
              </a:ext>
            </a:extLst>
          </p:cNvPr>
          <p:cNvSpPr>
            <a:spLocks noGrp="1"/>
          </p:cNvSpPr>
          <p:nvPr>
            <p:ph type="body" idx="1"/>
          </p:nvPr>
        </p:nvSpPr>
        <p:spPr/>
        <p:txBody>
          <a:bodyPr/>
          <a:lstStyle/>
          <a:p>
            <a:endParaRPr lang="el-GR" dirty="0"/>
          </a:p>
        </p:txBody>
      </p:sp>
      <p:sp>
        <p:nvSpPr>
          <p:cNvPr id="4" name="Θέση ημερομηνίας 3">
            <a:extLst>
              <a:ext uri="{FF2B5EF4-FFF2-40B4-BE49-F238E27FC236}">
                <a16:creationId xmlns:a16="http://schemas.microsoft.com/office/drawing/2014/main" id="{1ADD0C01-D8CF-45FF-8EA8-7B9609E3BBD9}"/>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72419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4">
            <a:extLst>
              <a:ext uri="{FF2B5EF4-FFF2-40B4-BE49-F238E27FC236}">
                <a16:creationId xmlns:a16="http://schemas.microsoft.com/office/drawing/2014/main" id="{2B9BE312-5758-4177-A839-694353DD3F8E}"/>
              </a:ext>
            </a:extLst>
          </p:cNvPr>
          <p:cNvSpPr>
            <a:spLocks noGrp="1"/>
          </p:cNvSpPr>
          <p:nvPr>
            <p:ph type="title"/>
          </p:nvPr>
        </p:nvSpPr>
        <p:spPr/>
        <p:txBody>
          <a:bodyPr/>
          <a:lstStyle/>
          <a:p>
            <a:r>
              <a:rPr lang="en-US" dirty="0"/>
              <a:t>Data Collection</a:t>
            </a:r>
            <a:endParaRPr lang="el-GR" dirty="0"/>
          </a:p>
        </p:txBody>
      </p:sp>
      <p:sp>
        <p:nvSpPr>
          <p:cNvPr id="6" name="Θέση περιεχομένου 5">
            <a:extLst>
              <a:ext uri="{FF2B5EF4-FFF2-40B4-BE49-F238E27FC236}">
                <a16:creationId xmlns:a16="http://schemas.microsoft.com/office/drawing/2014/main" id="{9C02BFCF-AF0B-4B2F-AABB-080E8EB93744}"/>
              </a:ext>
            </a:extLst>
          </p:cNvPr>
          <p:cNvSpPr>
            <a:spLocks noGrp="1"/>
          </p:cNvSpPr>
          <p:nvPr>
            <p:ph idx="1"/>
          </p:nvPr>
        </p:nvSpPr>
        <p:spPr>
          <a:xfrm>
            <a:off x="1097280" y="2108201"/>
            <a:ext cx="10058400" cy="4091575"/>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We conducted annotation procedure in over 100 scientific abstracts without collaboration. This phase of methodology, was a necessary step in order to create our dataset in following steps.</a:t>
            </a:r>
          </a:p>
          <a:p>
            <a:pPr>
              <a:buFont typeface="Wingdings" panose="05000000000000000000" pitchFamily="2" charset="2"/>
              <a:buChar char="Ø"/>
            </a:pPr>
            <a:endParaRPr lang="en-US" sz="1800" dirty="0">
              <a:latin typeface="Times New Roman" panose="02020603050405020304" pitchFamily="18" charset="0"/>
            </a:endParaRPr>
          </a:p>
          <a:p>
            <a:pPr>
              <a:buFont typeface="Wingdings" panose="05000000000000000000" pitchFamily="2" charset="2"/>
              <a:buChar char="Ø"/>
            </a:pPr>
            <a:endParaRPr lang="el-GR" dirty="0"/>
          </a:p>
        </p:txBody>
      </p:sp>
      <p:sp>
        <p:nvSpPr>
          <p:cNvPr id="4" name="Θέση ημερομηνίας 3">
            <a:extLst>
              <a:ext uri="{FF2B5EF4-FFF2-40B4-BE49-F238E27FC236}">
                <a16:creationId xmlns:a16="http://schemas.microsoft.com/office/drawing/2014/main" id="{49A1D7F1-6735-439C-BCAC-9B5B1FAD6859}"/>
              </a:ext>
            </a:extLst>
          </p:cNvPr>
          <p:cNvSpPr>
            <a:spLocks noGrp="1"/>
          </p:cNvSpPr>
          <p:nvPr>
            <p:ph type="dt" sz="half" idx="10"/>
          </p:nvPr>
        </p:nvSpPr>
        <p:spPr/>
        <p:txBody>
          <a:bodyPr/>
          <a:lstStyle/>
          <a:p>
            <a:pPr rtl="0"/>
            <a:fld id="{9A35135B-71ED-4DAD-A0D4-F956DC504FD7}" type="datetime1">
              <a:rPr lang="el-GR" smtClean="0"/>
              <a:t>19/9/2021</a:t>
            </a:fld>
            <a:endParaRPr lang="en-US" dirty="0"/>
          </a:p>
        </p:txBody>
      </p:sp>
      <p:pic>
        <p:nvPicPr>
          <p:cNvPr id="7" name="Εικόνα 6" descr="Εικόνα που περιέχει κείμενο&#10;&#10;Περιγραφή που δημιουργήθηκε αυτόματα">
            <a:extLst>
              <a:ext uri="{FF2B5EF4-FFF2-40B4-BE49-F238E27FC236}">
                <a16:creationId xmlns:a16="http://schemas.microsoft.com/office/drawing/2014/main" id="{CBF4931B-FFE4-4066-A288-C735752D84C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6855" y="2796466"/>
            <a:ext cx="6692857" cy="3403310"/>
          </a:xfrm>
          <a:prstGeom prst="rect">
            <a:avLst/>
          </a:prstGeom>
          <a:noFill/>
          <a:ln>
            <a:noFill/>
          </a:ln>
        </p:spPr>
      </p:pic>
    </p:spTree>
    <p:extLst>
      <p:ext uri="{BB962C8B-B14F-4D97-AF65-F5344CB8AC3E}">
        <p14:creationId xmlns:p14="http://schemas.microsoft.com/office/powerpoint/2010/main" val="333009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455E3C-3C2F-4225-94CE-B4145D0A45DE}"/>
              </a:ext>
            </a:extLst>
          </p:cNvPr>
          <p:cNvSpPr>
            <a:spLocks noGrp="1"/>
          </p:cNvSpPr>
          <p:nvPr>
            <p:ph type="title"/>
          </p:nvPr>
        </p:nvSpPr>
        <p:spPr/>
        <p:txBody>
          <a:bodyPr/>
          <a:lstStyle/>
          <a:p>
            <a:r>
              <a:rPr lang="en-US" dirty="0"/>
              <a:t>Description of the Data (1)</a:t>
            </a:r>
            <a:endParaRPr lang="el-GR" dirty="0"/>
          </a:p>
        </p:txBody>
      </p:sp>
      <p:sp>
        <p:nvSpPr>
          <p:cNvPr id="3" name="Θέση περιεχομένου 2">
            <a:extLst>
              <a:ext uri="{FF2B5EF4-FFF2-40B4-BE49-F238E27FC236}">
                <a16:creationId xmlns:a16="http://schemas.microsoft.com/office/drawing/2014/main" id="{D4C50EB6-49E0-4BEB-9E40-E0104D1734FD}"/>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 </a:t>
            </a:r>
            <a:r>
              <a:rPr lang="en-US" sz="1800" dirty="0">
                <a:effectLst/>
                <a:latin typeface="Times New Roman" panose="02020603050405020304" pitchFamily="18" charset="0"/>
                <a:ea typeface="Calibri" panose="020F0502020204030204" pitchFamily="34" charset="0"/>
              </a:rPr>
              <a:t>All three datasets contain three columns named Document, Sentences and Labels.</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first column of each dataset contains the </a:t>
            </a:r>
            <a:r>
              <a:rPr lang="en-US" sz="1800" dirty="0" err="1">
                <a:effectLst/>
                <a:latin typeface="Times New Roman" panose="02020603050405020304" pitchFamily="18" charset="0"/>
                <a:ea typeface="Calibri" panose="020F0502020204030204" pitchFamily="34" charset="0"/>
              </a:rPr>
              <a:t>doi</a:t>
            </a:r>
            <a:r>
              <a:rPr lang="en-US" sz="1800" dirty="0">
                <a:effectLst/>
                <a:latin typeface="Times New Roman" panose="02020603050405020304" pitchFamily="18" charset="0"/>
                <a:ea typeface="Calibri" panose="020F0502020204030204" pitchFamily="34" charset="0"/>
              </a:rPr>
              <a:t> number of each abstract</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the second column contains the sentences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last column the labels of each category</a:t>
            </a: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 </a:t>
            </a:r>
            <a:r>
              <a:rPr lang="en-US" sz="1800" dirty="0">
                <a:latin typeface="Times New Roman" panose="02020603050405020304" pitchFamily="18" charset="0"/>
                <a:ea typeface="Calibri" panose="020F0502020204030204" pitchFamily="34" charset="0"/>
              </a:rPr>
              <a:t>T</a:t>
            </a:r>
            <a:r>
              <a:rPr lang="en-US" sz="1800" dirty="0">
                <a:effectLst/>
                <a:latin typeface="Times New Roman" panose="02020603050405020304" pitchFamily="18" charset="0"/>
                <a:ea typeface="Calibri" panose="020F0502020204030204" pitchFamily="34" charset="0"/>
              </a:rPr>
              <a:t>he labels of argument are divided into two subcategories:</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Claim</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Evidence</a:t>
            </a: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Structure’s labels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Background,</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Objective/Aim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Method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Result </a:t>
            </a:r>
          </a:p>
          <a:p>
            <a:pPr lvl="1">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Conclusion</a:t>
            </a:r>
          </a:p>
          <a:p>
            <a:pPr marL="0" indent="0">
              <a:buNone/>
            </a:pPr>
            <a:endParaRPr lang="en-US" sz="2000" dirty="0">
              <a:effectLst/>
              <a:latin typeface="Times New Roman" panose="02020603050405020304" pitchFamily="18" charset="0"/>
              <a:ea typeface="Calibri" panose="020F0502020204030204" pitchFamily="34" charset="0"/>
            </a:endParaRPr>
          </a:p>
        </p:txBody>
      </p:sp>
      <p:sp>
        <p:nvSpPr>
          <p:cNvPr id="4" name="Θέση ημερομηνίας 3">
            <a:extLst>
              <a:ext uri="{FF2B5EF4-FFF2-40B4-BE49-F238E27FC236}">
                <a16:creationId xmlns:a16="http://schemas.microsoft.com/office/drawing/2014/main" id="{7C6A713C-4113-42DE-91F3-BC25FAB11CFE}"/>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88448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27EBFC-C023-45C7-BAFC-1685441AB9D4}"/>
              </a:ext>
            </a:extLst>
          </p:cNvPr>
          <p:cNvSpPr>
            <a:spLocks noGrp="1"/>
          </p:cNvSpPr>
          <p:nvPr>
            <p:ph type="title"/>
          </p:nvPr>
        </p:nvSpPr>
        <p:spPr/>
        <p:txBody>
          <a:bodyPr/>
          <a:lstStyle/>
          <a:p>
            <a:r>
              <a:rPr lang="en-US" dirty="0"/>
              <a:t>Description of the Data (2)</a:t>
            </a:r>
            <a:endParaRPr lang="el-GR" dirty="0"/>
          </a:p>
        </p:txBody>
      </p:sp>
      <p:sp>
        <p:nvSpPr>
          <p:cNvPr id="3" name="Θέση περιεχομένου 2">
            <a:extLst>
              <a:ext uri="{FF2B5EF4-FFF2-40B4-BE49-F238E27FC236}">
                <a16:creationId xmlns:a16="http://schemas.microsoft.com/office/drawing/2014/main" id="{59966BCA-C579-4F0F-9405-C333B968873C}"/>
              </a:ext>
            </a:extLst>
          </p:cNvPr>
          <p:cNvSpPr>
            <a:spLocks noGrp="1"/>
          </p:cNvSpPr>
          <p:nvPr>
            <p:ph idx="1"/>
          </p:nvPr>
        </p:nvSpPr>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Citation labels are divided in four different categories:</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Positive</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Negative</a:t>
            </a:r>
          </a:p>
          <a:p>
            <a:pPr lvl="1">
              <a:buFont typeface="Wingdings" panose="05000000000000000000" pitchFamily="2" charset="2"/>
              <a:buChar char="Ø"/>
            </a:pPr>
            <a:r>
              <a:rPr lang="en-US" sz="1600" dirty="0">
                <a:effectLst/>
                <a:latin typeface="Times New Roman" panose="02020603050405020304" pitchFamily="18" charset="0"/>
                <a:ea typeface="Calibri" panose="020F0502020204030204" pitchFamily="34" charset="0"/>
              </a:rPr>
              <a:t> Neutral </a:t>
            </a:r>
          </a:p>
          <a:p>
            <a:pPr lvl="1">
              <a:buFont typeface="Wingdings" panose="05000000000000000000" pitchFamily="2" charset="2"/>
              <a:buChar char="Ø"/>
            </a:pPr>
            <a:r>
              <a:rPr lang="el-GR" sz="1600" dirty="0">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Irrelevant</a:t>
            </a:r>
            <a:endParaRPr lang="el-GR" dirty="0"/>
          </a:p>
        </p:txBody>
      </p:sp>
      <p:sp>
        <p:nvSpPr>
          <p:cNvPr id="4" name="Θέση ημερομηνίας 3">
            <a:extLst>
              <a:ext uri="{FF2B5EF4-FFF2-40B4-BE49-F238E27FC236}">
                <a16:creationId xmlns:a16="http://schemas.microsoft.com/office/drawing/2014/main" id="{D882EA0B-3264-4CBE-960A-2F8C886C2B6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231660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C4EEE2-3018-445B-9CA7-856A8AB08856}"/>
              </a:ext>
            </a:extLst>
          </p:cNvPr>
          <p:cNvSpPr>
            <a:spLocks noGrp="1"/>
          </p:cNvSpPr>
          <p:nvPr>
            <p:ph type="title"/>
          </p:nvPr>
        </p:nvSpPr>
        <p:spPr>
          <a:xfrm>
            <a:off x="643466" y="786383"/>
            <a:ext cx="3517567" cy="939547"/>
          </a:xfrm>
        </p:spPr>
        <p:txBody>
          <a:bodyPr/>
          <a:lstStyle/>
          <a:p>
            <a:r>
              <a:rPr lang="en-US" dirty="0"/>
              <a:t>Annotation</a:t>
            </a:r>
            <a:endParaRPr lang="el-GR" dirty="0"/>
          </a:p>
        </p:txBody>
      </p:sp>
      <p:sp>
        <p:nvSpPr>
          <p:cNvPr id="4" name="Θέση κειμένου 3">
            <a:extLst>
              <a:ext uri="{FF2B5EF4-FFF2-40B4-BE49-F238E27FC236}">
                <a16:creationId xmlns:a16="http://schemas.microsoft.com/office/drawing/2014/main" id="{AFF9EC7B-F934-4D9B-8A87-F490A329F820}"/>
              </a:ext>
            </a:extLst>
          </p:cNvPr>
          <p:cNvSpPr>
            <a:spLocks noGrp="1"/>
          </p:cNvSpPr>
          <p:nvPr>
            <p:ph type="body" sz="half" idx="2"/>
          </p:nvPr>
        </p:nvSpPr>
        <p:spPr>
          <a:xfrm>
            <a:off x="643465" y="2468880"/>
            <a:ext cx="3517567" cy="3638675"/>
          </a:xfrm>
        </p:spPr>
        <p:txBody>
          <a:bodyPr/>
          <a:lstStyle/>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Append the appropriate label according three categories:</a:t>
            </a: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structure label (background, objective/aim, method, results, conclusion)</a:t>
            </a:r>
            <a:endParaRPr lang="en-US" sz="1800" dirty="0">
              <a:solidFill>
                <a:schemeClr val="bg1"/>
              </a:solidFill>
              <a:latin typeface="Times New Roman" panose="02020603050405020304" pitchFamily="18" charset="0"/>
              <a:ea typeface="Calibri" panose="020F0502020204030204" pitchFamily="34" charset="0"/>
            </a:endParaRP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argument label (evidence, claim)</a:t>
            </a:r>
          </a:p>
          <a:p>
            <a:pPr lvl="1">
              <a:buFont typeface="Wingdings" panose="05000000000000000000" pitchFamily="2" charset="2"/>
              <a:buChar char="Ø"/>
            </a:pPr>
            <a:r>
              <a:rPr lang="en-US" sz="1800" dirty="0">
                <a:solidFill>
                  <a:schemeClr val="bg1"/>
                </a:solidFill>
                <a:effectLst/>
                <a:latin typeface="Times New Roman" panose="02020603050405020304" pitchFamily="18" charset="0"/>
                <a:ea typeface="Calibri" panose="020F0502020204030204" pitchFamily="34" charset="0"/>
              </a:rPr>
              <a:t> the citation’s label (positive, negative, neutral, irrelevant)</a:t>
            </a:r>
          </a:p>
          <a:p>
            <a:endParaRPr lang="el-GR" dirty="0"/>
          </a:p>
        </p:txBody>
      </p:sp>
      <p:sp>
        <p:nvSpPr>
          <p:cNvPr id="5" name="Θέση ημερομηνίας 4">
            <a:extLst>
              <a:ext uri="{FF2B5EF4-FFF2-40B4-BE49-F238E27FC236}">
                <a16:creationId xmlns:a16="http://schemas.microsoft.com/office/drawing/2014/main" id="{9CF1FC06-C35A-44EC-8580-0BF09D192201}"/>
              </a:ext>
            </a:extLst>
          </p:cNvPr>
          <p:cNvSpPr>
            <a:spLocks noGrp="1"/>
          </p:cNvSpPr>
          <p:nvPr>
            <p:ph type="dt" sz="half" idx="10"/>
          </p:nvPr>
        </p:nvSpPr>
        <p:spPr/>
        <p:txBody>
          <a:bodyPr/>
          <a:lstStyle/>
          <a:p>
            <a:pPr rtl="0"/>
            <a:fld id="{9934E474-51DB-4149-80D1-F3A9A7563EB9}" type="datetime1">
              <a:rPr lang="el-GR" smtClean="0"/>
              <a:t>19/9/2021</a:t>
            </a:fld>
            <a:endParaRPr lang="en-US" dirty="0"/>
          </a:p>
        </p:txBody>
      </p:sp>
      <p:pic>
        <p:nvPicPr>
          <p:cNvPr id="6" name="Θέση περιεχομένου 8" descr="Εικόνα που περιέχει κείμενο&#10;&#10;Περιγραφή που δημιουργήθηκε αυτόματα">
            <a:extLst>
              <a:ext uri="{FF2B5EF4-FFF2-40B4-BE49-F238E27FC236}">
                <a16:creationId xmlns:a16="http://schemas.microsoft.com/office/drawing/2014/main" id="{28E479CC-DB40-47B6-B34B-26559934E8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400" y="1187576"/>
            <a:ext cx="7232592" cy="5058728"/>
          </a:xfrm>
        </p:spPr>
      </p:pic>
    </p:spTree>
    <p:extLst>
      <p:ext uri="{BB962C8B-B14F-4D97-AF65-F5344CB8AC3E}">
        <p14:creationId xmlns:p14="http://schemas.microsoft.com/office/powerpoint/2010/main" val="388354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99400F-4CB4-4698-A32E-FAD6F8210A12}"/>
              </a:ext>
            </a:extLst>
          </p:cNvPr>
          <p:cNvSpPr>
            <a:spLocks noGrp="1"/>
          </p:cNvSpPr>
          <p:nvPr>
            <p:ph type="title"/>
          </p:nvPr>
        </p:nvSpPr>
        <p:spPr/>
        <p:txBody>
          <a:bodyPr/>
          <a:lstStyle/>
          <a:p>
            <a:r>
              <a:rPr lang="en-US" dirty="0"/>
              <a:t>Data Processing </a:t>
            </a:r>
            <a:endParaRPr lang="el-GR" dirty="0"/>
          </a:p>
        </p:txBody>
      </p:sp>
      <p:graphicFrame>
        <p:nvGraphicFramePr>
          <p:cNvPr id="5" name="Θέση περιεχομένου 4">
            <a:extLst>
              <a:ext uri="{FF2B5EF4-FFF2-40B4-BE49-F238E27FC236}">
                <a16:creationId xmlns:a16="http://schemas.microsoft.com/office/drawing/2014/main" id="{2BC7C01C-D265-4D9E-851E-C5163067CD6C}"/>
              </a:ext>
            </a:extLst>
          </p:cNvPr>
          <p:cNvGraphicFramePr>
            <a:graphicFrameLocks noGrp="1"/>
          </p:cNvGraphicFramePr>
          <p:nvPr>
            <p:ph idx="1"/>
            <p:extLst>
              <p:ext uri="{D42A27DB-BD31-4B8C-83A1-F6EECF244321}">
                <p14:modId xmlns:p14="http://schemas.microsoft.com/office/powerpoint/2010/main" val="941094962"/>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Θέση ημερομηνίας 3">
            <a:extLst>
              <a:ext uri="{FF2B5EF4-FFF2-40B4-BE49-F238E27FC236}">
                <a16:creationId xmlns:a16="http://schemas.microsoft.com/office/drawing/2014/main" id="{ABBA0A31-DB8C-4EAB-85C5-B6C303108390}"/>
              </a:ext>
            </a:extLst>
          </p:cNvPr>
          <p:cNvSpPr>
            <a:spLocks noGrp="1"/>
          </p:cNvSpPr>
          <p:nvPr>
            <p:ph type="dt" sz="half" idx="10"/>
          </p:nvPr>
        </p:nvSpPr>
        <p:spPr/>
        <p:txBody>
          <a:bodyPr/>
          <a:lstStyle/>
          <a:p>
            <a:pPr rtl="0"/>
            <a:fld id="{2D245FF9-7D03-49CA-B48F-5C3E6E4538BB}" type="datetime1">
              <a:rPr lang="el-GR" smtClean="0"/>
              <a:t>19/9/2021</a:t>
            </a:fld>
            <a:endParaRPr lang="en-US" dirty="0"/>
          </a:p>
        </p:txBody>
      </p:sp>
    </p:spTree>
    <p:extLst>
      <p:ext uri="{BB962C8B-B14F-4D97-AF65-F5344CB8AC3E}">
        <p14:creationId xmlns:p14="http://schemas.microsoft.com/office/powerpoint/2010/main" val="145842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00_TF56160789" id="{2C099BE8-CEDF-4507-9036-50B9C15B058F}" vid="{21C4C0AB-7B92-4CCE-8B51-2A204DA6E0EC}"/>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{2588AD31-F694-4BE0-8D1C-B2C81B329BDE}tf56160789_win32</Template>
  <TotalTime>8175</TotalTime>
  <Words>1315</Words>
  <Application>Microsoft Office PowerPoint</Application>
  <PresentationFormat>Ευρεία οθόνη</PresentationFormat>
  <Paragraphs>181</Paragraphs>
  <Slides>34</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34</vt:i4>
      </vt:variant>
    </vt:vector>
  </HeadingPairs>
  <TitlesOfParts>
    <vt:vector size="40" baseType="lpstr">
      <vt:lpstr>Bookman Old Style</vt:lpstr>
      <vt:lpstr>Calibri</vt:lpstr>
      <vt:lpstr>Franklin Gothic Book</vt:lpstr>
      <vt:lpstr>Times New Roman</vt:lpstr>
      <vt:lpstr>Wingdings</vt:lpstr>
      <vt:lpstr>1_RetrospectVTI</vt:lpstr>
      <vt:lpstr>MACHINE LEARNING &amp; CONTENT ANALYTICS</vt:lpstr>
      <vt:lpstr>Main Idea </vt:lpstr>
      <vt:lpstr>Goals and Expectations</vt:lpstr>
      <vt:lpstr>Methodology</vt:lpstr>
      <vt:lpstr>Data Collection</vt:lpstr>
      <vt:lpstr>Description of the Data (1)</vt:lpstr>
      <vt:lpstr>Description of the Data (2)</vt:lpstr>
      <vt:lpstr>Annotation</vt:lpstr>
      <vt:lpstr>Data Processing </vt:lpstr>
      <vt:lpstr>Experiments in Argument/Structure Prediction</vt:lpstr>
      <vt:lpstr>Intuitive Baseline (1)</vt:lpstr>
      <vt:lpstr>Intuitive Baseline (2)</vt:lpstr>
      <vt:lpstr>Intuitive Baseline (3)</vt:lpstr>
      <vt:lpstr>Feed Forward Network Method</vt:lpstr>
      <vt:lpstr>Argument and Structure Prediction</vt:lpstr>
      <vt:lpstr>Argument Loss - Accuracy</vt:lpstr>
      <vt:lpstr>Classification Report for Argument Prediction</vt:lpstr>
      <vt:lpstr>Structure Loss - Accuracy</vt:lpstr>
      <vt:lpstr>Classification Report for Structure Prediction</vt:lpstr>
      <vt:lpstr>Abstract Clustering</vt:lpstr>
      <vt:lpstr>K-means</vt:lpstr>
      <vt:lpstr>Elbow method</vt:lpstr>
      <vt:lpstr>Παρουσίαση του PowerPoint</vt:lpstr>
      <vt:lpstr>Παρουσίαση του PowerPoint</vt:lpstr>
      <vt:lpstr>Silhouette method</vt:lpstr>
      <vt:lpstr>Παρουσίαση του PowerPoint</vt:lpstr>
      <vt:lpstr>Παρουσίαση του PowerPoint</vt:lpstr>
      <vt:lpstr>Παρουσίαση του PowerPoint</vt:lpstr>
      <vt:lpstr>Results and Quantitave Analysis and Errors</vt:lpstr>
      <vt:lpstr>Quantitave Analysis and Errors</vt:lpstr>
      <vt:lpstr>Regarding errors in Clustering</vt:lpstr>
      <vt:lpstr>This project gave us the chance to meet and understand the power of neural networks and clustering capabilities, but as always there is space for ameliorate a prediction’s model.</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CONTENT ANALYTICS</dc:title>
  <dc:creator>MARIA-ELENI GKOTSI</dc:creator>
  <cp:lastModifiedBy>MARIA-ELENI GKOTSI</cp:lastModifiedBy>
  <cp:revision>58</cp:revision>
  <dcterms:created xsi:type="dcterms:W3CDTF">2021-09-11T08:01:59Z</dcterms:created>
  <dcterms:modified xsi:type="dcterms:W3CDTF">2021-09-19T18:35:37Z</dcterms:modified>
</cp:coreProperties>
</file>