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5143500" type="screen16x9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748" autoAdjust="0"/>
  </p:normalViewPr>
  <p:slideViewPr>
    <p:cSldViewPr>
      <p:cViewPr>
        <p:scale>
          <a:sx n="150" d="100"/>
          <a:sy n="150" d="100"/>
        </p:scale>
        <p:origin x="-516" y="-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11.05.2017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11.05.2017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11.05.2017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11.05.2017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11.05.2017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11.05.2017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11.05.2017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11.05.2017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11.05.2017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11.05.2017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11.05.2017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50D42-C9CD-4801-B293-61D1F53EC57E}" type="datetimeFigureOut">
              <a:rPr lang="de-DE" smtClean="0"/>
              <a:t>11.05.2017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eck 16"/>
          <p:cNvSpPr/>
          <p:nvPr/>
        </p:nvSpPr>
        <p:spPr>
          <a:xfrm>
            <a:off x="300698" y="1918170"/>
            <a:ext cx="3047166" cy="1491116"/>
          </a:xfrm>
          <a:prstGeom prst="rect">
            <a:avLst/>
          </a:prstGeom>
          <a:solidFill>
            <a:schemeClr val="accent1">
              <a:alpha val="2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8" name="Ellipse 17"/>
          <p:cNvSpPr/>
          <p:nvPr/>
        </p:nvSpPr>
        <p:spPr>
          <a:xfrm>
            <a:off x="483749" y="2740186"/>
            <a:ext cx="2679228" cy="3764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isa:concept</a:t>
            </a:r>
            <a:r>
              <a:rPr lang="en-US" sz="1200" dirty="0" smtClean="0"/>
              <a:t>/_Gmail_</a:t>
            </a:r>
            <a:endParaRPr lang="en-US" sz="1200" dirty="0"/>
          </a:p>
        </p:txBody>
      </p:sp>
      <p:sp>
        <p:nvSpPr>
          <p:cNvPr id="19" name="Ellipse 18"/>
          <p:cNvSpPr/>
          <p:nvPr/>
        </p:nvSpPr>
        <p:spPr>
          <a:xfrm>
            <a:off x="483749" y="2036534"/>
            <a:ext cx="2679228" cy="2875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isa:concept</a:t>
            </a:r>
            <a:r>
              <a:rPr lang="de-DE" sz="1200" dirty="0" smtClean="0"/>
              <a:t>/</a:t>
            </a:r>
            <a:r>
              <a:rPr lang="de-DE" sz="1200" dirty="0" err="1" smtClean="0"/>
              <a:t>Web_service</a:t>
            </a:r>
            <a:r>
              <a:rPr lang="de-DE" sz="1200" dirty="0" smtClean="0"/>
              <a:t>_</a:t>
            </a:r>
            <a:endParaRPr lang="en-US" sz="1200" dirty="0"/>
          </a:p>
        </p:txBody>
      </p:sp>
      <p:cxnSp>
        <p:nvCxnSpPr>
          <p:cNvPr id="20" name="Gerade Verbindung mit Pfeil 19"/>
          <p:cNvCxnSpPr>
            <a:stCxn id="18" idx="0"/>
            <a:endCxn id="19" idx="4"/>
          </p:cNvCxnSpPr>
          <p:nvPr/>
        </p:nvCxnSpPr>
        <p:spPr>
          <a:xfrm flipV="1">
            <a:off x="1823363" y="2324132"/>
            <a:ext cx="0" cy="4160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20"/>
          <p:cNvSpPr txBox="1"/>
          <p:nvPr/>
        </p:nvSpPr>
        <p:spPr>
          <a:xfrm>
            <a:off x="1777837" y="2393659"/>
            <a:ext cx="10772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 smtClean="0"/>
              <a:t>skos:broader</a:t>
            </a:r>
            <a:endParaRPr lang="en-US" sz="1200" dirty="0"/>
          </a:p>
        </p:txBody>
      </p:sp>
      <p:cxnSp>
        <p:nvCxnSpPr>
          <p:cNvPr id="25" name="Gerade Verbindung mit Pfeil 24"/>
          <p:cNvCxnSpPr>
            <a:endCxn id="44" idx="2"/>
          </p:cNvCxnSpPr>
          <p:nvPr/>
        </p:nvCxnSpPr>
        <p:spPr>
          <a:xfrm>
            <a:off x="3347865" y="2108435"/>
            <a:ext cx="121501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hteck 29"/>
          <p:cNvSpPr/>
          <p:nvPr/>
        </p:nvSpPr>
        <p:spPr>
          <a:xfrm>
            <a:off x="42759" y="1541195"/>
            <a:ext cx="1097703" cy="2700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„Web </a:t>
            </a:r>
            <a:r>
              <a:rPr lang="de-DE" sz="1200" dirty="0" err="1" smtClean="0"/>
              <a:t>service</a:t>
            </a:r>
            <a:r>
              <a:rPr lang="de-DE" sz="1200" dirty="0" smtClean="0"/>
              <a:t>“</a:t>
            </a:r>
            <a:endParaRPr lang="en-US" sz="1200" dirty="0"/>
          </a:p>
        </p:txBody>
      </p:sp>
      <p:sp>
        <p:nvSpPr>
          <p:cNvPr id="33" name="Textfeld 32"/>
          <p:cNvSpPr txBox="1"/>
          <p:nvPr/>
        </p:nvSpPr>
        <p:spPr>
          <a:xfrm>
            <a:off x="1266006" y="1454664"/>
            <a:ext cx="864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 smtClean="0"/>
              <a:t>rdfs:label</a:t>
            </a:r>
            <a:endParaRPr lang="en-US" sz="1200" dirty="0"/>
          </a:p>
        </p:txBody>
      </p:sp>
      <p:cxnSp>
        <p:nvCxnSpPr>
          <p:cNvPr id="35" name="Gerade Verbindung mit Pfeil 34"/>
          <p:cNvCxnSpPr>
            <a:endCxn id="30" idx="3"/>
          </p:cNvCxnSpPr>
          <p:nvPr/>
        </p:nvCxnSpPr>
        <p:spPr>
          <a:xfrm rot="10800000">
            <a:off x="1140462" y="1676210"/>
            <a:ext cx="876292" cy="241960"/>
          </a:xfrm>
          <a:prstGeom prst="bentConnector3">
            <a:avLst>
              <a:gd name="adj1" fmla="val -27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hteck 42"/>
          <p:cNvSpPr/>
          <p:nvPr/>
        </p:nvSpPr>
        <p:spPr>
          <a:xfrm>
            <a:off x="3299284" y="1807765"/>
            <a:ext cx="156074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err="1"/>
              <a:t>prov:wasDerivedFrom</a:t>
            </a:r>
            <a:endParaRPr lang="en-US" sz="1200" dirty="0"/>
          </a:p>
        </p:txBody>
      </p:sp>
      <p:sp>
        <p:nvSpPr>
          <p:cNvPr id="44" name="Ellipse 43"/>
          <p:cNvSpPr/>
          <p:nvPr/>
        </p:nvSpPr>
        <p:spPr>
          <a:xfrm>
            <a:off x="4562876" y="1986921"/>
            <a:ext cx="1892120" cy="2430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isa:116267695</a:t>
            </a:r>
            <a:endParaRPr lang="en-US" sz="1200" dirty="0"/>
          </a:p>
        </p:txBody>
      </p:sp>
      <p:sp>
        <p:nvSpPr>
          <p:cNvPr id="45" name="Textfeld 44"/>
          <p:cNvSpPr txBox="1"/>
          <p:nvPr/>
        </p:nvSpPr>
        <p:spPr>
          <a:xfrm>
            <a:off x="2924782" y="1507946"/>
            <a:ext cx="9844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 smtClean="0"/>
              <a:t>rdf:type</a:t>
            </a:r>
            <a:endParaRPr lang="en-US" sz="1200" dirty="0"/>
          </a:p>
        </p:txBody>
      </p:sp>
      <p:sp>
        <p:nvSpPr>
          <p:cNvPr id="54" name="Rechteck 53"/>
          <p:cNvSpPr/>
          <p:nvPr/>
        </p:nvSpPr>
        <p:spPr>
          <a:xfrm>
            <a:off x="6660232" y="1203598"/>
            <a:ext cx="1810883" cy="344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„</a:t>
            </a:r>
            <a:r>
              <a:rPr lang="en-US" sz="1200" dirty="0"/>
              <a:t>Still, people use Gmail and other Web services </a:t>
            </a:r>
            <a:r>
              <a:rPr lang="de-DE" sz="1200" dirty="0" smtClean="0"/>
              <a:t>“</a:t>
            </a:r>
            <a:endParaRPr lang="en-US" sz="1200" dirty="0"/>
          </a:p>
        </p:txBody>
      </p:sp>
      <p:sp>
        <p:nvSpPr>
          <p:cNvPr id="58" name="Textfeld 57"/>
          <p:cNvSpPr txBox="1"/>
          <p:nvPr/>
        </p:nvSpPr>
        <p:spPr>
          <a:xfrm>
            <a:off x="6074948" y="2139702"/>
            <a:ext cx="22146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prov:wasQuotedFrom</a:t>
            </a:r>
            <a:endParaRPr lang="en-US" sz="1200" dirty="0"/>
          </a:p>
        </p:txBody>
      </p:sp>
      <p:sp>
        <p:nvSpPr>
          <p:cNvPr id="66" name="Ellipse 65"/>
          <p:cNvSpPr/>
          <p:nvPr/>
        </p:nvSpPr>
        <p:spPr>
          <a:xfrm>
            <a:off x="4079658" y="2461235"/>
            <a:ext cx="3384376" cy="4049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isa:extract_p1_Activity</a:t>
            </a:r>
            <a:endParaRPr lang="en-US" sz="1200" dirty="0"/>
          </a:p>
        </p:txBody>
      </p:sp>
      <p:sp>
        <p:nvSpPr>
          <p:cNvPr id="67" name="Ellipse 66"/>
          <p:cNvSpPr/>
          <p:nvPr/>
        </p:nvSpPr>
        <p:spPr>
          <a:xfrm>
            <a:off x="7342101" y="2784786"/>
            <a:ext cx="1364702" cy="2745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prov:Activity</a:t>
            </a:r>
            <a:endParaRPr lang="en-US" sz="1200" dirty="0"/>
          </a:p>
        </p:txBody>
      </p:sp>
      <p:cxnSp>
        <p:nvCxnSpPr>
          <p:cNvPr id="70" name="Gerade Verbindung mit Pfeil 69"/>
          <p:cNvCxnSpPr>
            <a:stCxn id="66" idx="6"/>
          </p:cNvCxnSpPr>
          <p:nvPr/>
        </p:nvCxnSpPr>
        <p:spPr>
          <a:xfrm>
            <a:off x="7464034" y="2663728"/>
            <a:ext cx="204310" cy="1301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feld 70"/>
          <p:cNvSpPr txBox="1"/>
          <p:nvPr/>
        </p:nvSpPr>
        <p:spPr>
          <a:xfrm>
            <a:off x="7464034" y="2499742"/>
            <a:ext cx="9844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 smtClean="0"/>
              <a:t>rdf:type</a:t>
            </a:r>
            <a:endParaRPr lang="en-US" sz="1200" dirty="0"/>
          </a:p>
        </p:txBody>
      </p:sp>
      <p:sp>
        <p:nvSpPr>
          <p:cNvPr id="74" name="Textfeld 73"/>
          <p:cNvSpPr txBox="1"/>
          <p:nvPr/>
        </p:nvSpPr>
        <p:spPr>
          <a:xfrm>
            <a:off x="5785924" y="2875192"/>
            <a:ext cx="11322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prov:used</a:t>
            </a:r>
            <a:endParaRPr lang="en-US" sz="1200" dirty="0"/>
          </a:p>
        </p:txBody>
      </p:sp>
      <p:cxnSp>
        <p:nvCxnSpPr>
          <p:cNvPr id="75" name="Gerade Verbindung mit Pfeil 74"/>
          <p:cNvCxnSpPr>
            <a:stCxn id="66" idx="4"/>
            <a:endCxn id="81" idx="0"/>
          </p:cNvCxnSpPr>
          <p:nvPr/>
        </p:nvCxnSpPr>
        <p:spPr>
          <a:xfrm>
            <a:off x="5771846" y="2866220"/>
            <a:ext cx="8458" cy="3418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hteck 79"/>
          <p:cNvSpPr/>
          <p:nvPr/>
        </p:nvSpPr>
        <p:spPr>
          <a:xfrm>
            <a:off x="6587703" y="4062373"/>
            <a:ext cx="1896910" cy="2700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„</a:t>
            </a:r>
            <a:r>
              <a:rPr lang="en-US" sz="1200" dirty="0" err="1"/>
              <a:t>NPi</a:t>
            </a:r>
            <a:r>
              <a:rPr lang="en-US" sz="1200" dirty="0"/>
              <a:t> and other </a:t>
            </a:r>
            <a:r>
              <a:rPr lang="en-US" sz="1200" dirty="0" err="1" smtClean="0"/>
              <a:t>NPc</a:t>
            </a:r>
            <a:r>
              <a:rPr lang="de-DE" sz="1200" dirty="0" smtClean="0"/>
              <a:t>“</a:t>
            </a:r>
            <a:endParaRPr lang="en-US" sz="1200" dirty="0"/>
          </a:p>
        </p:txBody>
      </p:sp>
      <p:sp>
        <p:nvSpPr>
          <p:cNvPr id="81" name="Ellipse 80"/>
          <p:cNvSpPr/>
          <p:nvPr/>
        </p:nvSpPr>
        <p:spPr>
          <a:xfrm>
            <a:off x="4723582" y="3208092"/>
            <a:ext cx="2113443" cy="3181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isa:p1_Pattern</a:t>
            </a:r>
            <a:endParaRPr lang="en-US" sz="1200" dirty="0"/>
          </a:p>
        </p:txBody>
      </p:sp>
      <p:cxnSp>
        <p:nvCxnSpPr>
          <p:cNvPr id="82" name="Gerade Verbindung mit Pfeil 81"/>
          <p:cNvCxnSpPr>
            <a:stCxn id="81" idx="6"/>
            <a:endCxn id="83" idx="2"/>
          </p:cNvCxnSpPr>
          <p:nvPr/>
        </p:nvCxnSpPr>
        <p:spPr>
          <a:xfrm>
            <a:off x="6837025" y="3367171"/>
            <a:ext cx="58356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Ellipse 82"/>
          <p:cNvSpPr/>
          <p:nvPr/>
        </p:nvSpPr>
        <p:spPr>
          <a:xfrm>
            <a:off x="7420593" y="3246482"/>
            <a:ext cx="1286210" cy="2413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prov:Entity</a:t>
            </a:r>
            <a:endParaRPr lang="en-US" sz="1200" dirty="0"/>
          </a:p>
        </p:txBody>
      </p:sp>
      <p:sp>
        <p:nvSpPr>
          <p:cNvPr id="84" name="Textfeld 83"/>
          <p:cNvSpPr txBox="1"/>
          <p:nvPr/>
        </p:nvSpPr>
        <p:spPr>
          <a:xfrm>
            <a:off x="6740962" y="3069592"/>
            <a:ext cx="9844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 smtClean="0"/>
              <a:t>rdf:type</a:t>
            </a:r>
            <a:endParaRPr lang="en-US" sz="1200" dirty="0"/>
          </a:p>
        </p:txBody>
      </p:sp>
      <p:cxnSp>
        <p:nvCxnSpPr>
          <p:cNvPr id="90" name="Gerade Verbindung mit Pfeil 89"/>
          <p:cNvCxnSpPr>
            <a:stCxn id="17" idx="3"/>
            <a:endCxn id="66" idx="2"/>
          </p:cNvCxnSpPr>
          <p:nvPr/>
        </p:nvCxnSpPr>
        <p:spPr>
          <a:xfrm>
            <a:off x="3347864" y="2663728"/>
            <a:ext cx="73179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feld 92"/>
          <p:cNvSpPr txBox="1"/>
          <p:nvPr/>
        </p:nvSpPr>
        <p:spPr>
          <a:xfrm>
            <a:off x="3299284" y="2243150"/>
            <a:ext cx="1811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prov:wasGeneratedBy</a:t>
            </a:r>
            <a:endParaRPr lang="en-US" sz="1200" dirty="0"/>
          </a:p>
        </p:txBody>
      </p:sp>
      <p:sp>
        <p:nvSpPr>
          <p:cNvPr id="98" name="Rechteck 97"/>
          <p:cNvSpPr/>
          <p:nvPr/>
        </p:nvSpPr>
        <p:spPr>
          <a:xfrm>
            <a:off x="5525561" y="3939902"/>
            <a:ext cx="106266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err="1"/>
              <a:t>r</a:t>
            </a:r>
            <a:r>
              <a:rPr lang="en-US" sz="1200" dirty="0" err="1" smtClean="0"/>
              <a:t>dfs:comment</a:t>
            </a:r>
            <a:endParaRPr lang="en-US" sz="1200" dirty="0"/>
          </a:p>
        </p:txBody>
      </p:sp>
      <p:sp>
        <p:nvSpPr>
          <p:cNvPr id="99" name="Rechteck 98"/>
          <p:cNvSpPr/>
          <p:nvPr/>
        </p:nvSpPr>
        <p:spPr>
          <a:xfrm>
            <a:off x="5810082" y="3623922"/>
            <a:ext cx="76399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err="1" smtClean="0"/>
              <a:t>rdfs:label</a:t>
            </a:r>
            <a:endParaRPr lang="en-US" sz="1200" dirty="0"/>
          </a:p>
        </p:txBody>
      </p:sp>
      <p:sp>
        <p:nvSpPr>
          <p:cNvPr id="100" name="Rechteck 99"/>
          <p:cNvSpPr/>
          <p:nvPr/>
        </p:nvSpPr>
        <p:spPr>
          <a:xfrm>
            <a:off x="6587703" y="3748696"/>
            <a:ext cx="1896910" cy="2700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„P1 </a:t>
            </a:r>
            <a:r>
              <a:rPr lang="de-DE" sz="1200" dirty="0" err="1" smtClean="0"/>
              <a:t>pattern</a:t>
            </a:r>
            <a:r>
              <a:rPr lang="en-US" sz="1200" dirty="0" smtClean="0"/>
              <a:t> </a:t>
            </a:r>
            <a:r>
              <a:rPr lang="de-DE" sz="1200" dirty="0" smtClean="0"/>
              <a:t>“</a:t>
            </a:r>
            <a:endParaRPr lang="en-US" sz="1200" dirty="0"/>
          </a:p>
        </p:txBody>
      </p:sp>
      <p:cxnSp>
        <p:nvCxnSpPr>
          <p:cNvPr id="101" name="Gerade Verbindung mit Pfeil 100"/>
          <p:cNvCxnSpPr>
            <a:endCxn id="100" idx="1"/>
          </p:cNvCxnSpPr>
          <p:nvPr/>
        </p:nvCxnSpPr>
        <p:spPr>
          <a:xfrm>
            <a:off x="5580112" y="3526349"/>
            <a:ext cx="1007591" cy="357362"/>
          </a:xfrm>
          <a:prstGeom prst="bentConnector3">
            <a:avLst>
              <a:gd name="adj1" fmla="val 13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Gerade Verbindung mit Pfeil 110"/>
          <p:cNvCxnSpPr>
            <a:endCxn id="117" idx="1"/>
          </p:cNvCxnSpPr>
          <p:nvPr/>
        </p:nvCxnSpPr>
        <p:spPr>
          <a:xfrm>
            <a:off x="611560" y="3409287"/>
            <a:ext cx="1504661" cy="343518"/>
          </a:xfrm>
          <a:prstGeom prst="bentConnector3">
            <a:avLst>
              <a:gd name="adj1" fmla="val 14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feld 114"/>
          <p:cNvSpPr txBox="1"/>
          <p:nvPr/>
        </p:nvSpPr>
        <p:spPr>
          <a:xfrm>
            <a:off x="746606" y="3893693"/>
            <a:ext cx="19503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 smtClean="0"/>
              <a:t>isa:hasP</a:t>
            </a:r>
            <a:r>
              <a:rPr lang="en-US" sz="1200" dirty="0" err="1" smtClean="0"/>
              <a:t>idSpread</a:t>
            </a:r>
            <a:endParaRPr lang="en-US" sz="1200" dirty="0"/>
          </a:p>
        </p:txBody>
      </p:sp>
      <p:sp>
        <p:nvSpPr>
          <p:cNvPr id="117" name="Rechteck 116"/>
          <p:cNvSpPr/>
          <p:nvPr/>
        </p:nvSpPr>
        <p:spPr>
          <a:xfrm>
            <a:off x="2116221" y="3617790"/>
            <a:ext cx="455748" cy="2700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69</a:t>
            </a:r>
            <a:endParaRPr lang="en-US" sz="1200" dirty="0"/>
          </a:p>
        </p:txBody>
      </p:sp>
      <p:sp>
        <p:nvSpPr>
          <p:cNvPr id="118" name="Rechteck 117"/>
          <p:cNvSpPr/>
          <p:nvPr/>
        </p:nvSpPr>
        <p:spPr>
          <a:xfrm>
            <a:off x="777760" y="4216887"/>
            <a:ext cx="123899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err="1" smtClean="0"/>
              <a:t>isa:hasPldSpread</a:t>
            </a:r>
            <a:endParaRPr lang="en-US" sz="1200" dirty="0"/>
          </a:p>
        </p:txBody>
      </p:sp>
      <p:sp>
        <p:nvSpPr>
          <p:cNvPr id="124" name="Rechteck 123"/>
          <p:cNvSpPr/>
          <p:nvPr/>
        </p:nvSpPr>
        <p:spPr>
          <a:xfrm>
            <a:off x="764936" y="3526349"/>
            <a:ext cx="126143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err="1" smtClean="0"/>
              <a:t>isa:hasFrequency</a:t>
            </a:r>
            <a:endParaRPr lang="en-US" sz="1200" dirty="0"/>
          </a:p>
        </p:txBody>
      </p:sp>
      <p:sp>
        <p:nvSpPr>
          <p:cNvPr id="127" name="Textfeld 126"/>
          <p:cNvSpPr txBox="1"/>
          <p:nvPr/>
        </p:nvSpPr>
        <p:spPr>
          <a:xfrm>
            <a:off x="813887" y="384298"/>
            <a:ext cx="15514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 smtClean="0"/>
              <a:t>isa:has</a:t>
            </a:r>
            <a:r>
              <a:rPr lang="en-US" sz="1200" dirty="0" err="1" smtClean="0"/>
              <a:t>PreModifier</a:t>
            </a:r>
            <a:endParaRPr lang="en-US" sz="1200" dirty="0"/>
          </a:p>
        </p:txBody>
      </p:sp>
      <p:sp>
        <p:nvSpPr>
          <p:cNvPr id="128" name="Textfeld 127"/>
          <p:cNvSpPr txBox="1"/>
          <p:nvPr/>
        </p:nvSpPr>
        <p:spPr>
          <a:xfrm>
            <a:off x="820282" y="1107408"/>
            <a:ext cx="14816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 smtClean="0"/>
              <a:t>isa:has</a:t>
            </a:r>
            <a:r>
              <a:rPr lang="en-US" sz="1200" dirty="0" err="1" smtClean="0"/>
              <a:t>PostModifier</a:t>
            </a:r>
            <a:endParaRPr lang="en-US" sz="1200" dirty="0"/>
          </a:p>
        </p:txBody>
      </p:sp>
      <p:sp>
        <p:nvSpPr>
          <p:cNvPr id="136" name="Textfeld 135"/>
          <p:cNvSpPr txBox="1"/>
          <p:nvPr/>
        </p:nvSpPr>
        <p:spPr>
          <a:xfrm>
            <a:off x="836710" y="748719"/>
            <a:ext cx="12162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 smtClean="0"/>
              <a:t>isa:has</a:t>
            </a:r>
            <a:r>
              <a:rPr lang="en-US" sz="1200" dirty="0" smtClean="0"/>
              <a:t>Head</a:t>
            </a:r>
            <a:endParaRPr lang="en-US" sz="1200" dirty="0"/>
          </a:p>
        </p:txBody>
      </p:sp>
      <p:sp>
        <p:nvSpPr>
          <p:cNvPr id="129" name="Rechteck 128"/>
          <p:cNvSpPr/>
          <p:nvPr/>
        </p:nvSpPr>
        <p:spPr>
          <a:xfrm>
            <a:off x="1847527" y="3203858"/>
            <a:ext cx="1500338" cy="202591"/>
          </a:xfrm>
          <a:prstGeom prst="rect">
            <a:avLst/>
          </a:prstGeom>
          <a:solidFill>
            <a:schemeClr val="accent1">
              <a:alpha val="2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>
                <a:solidFill>
                  <a:schemeClr val="tx1"/>
                </a:solidFill>
              </a:rPr>
              <a:t>isa:prov</a:t>
            </a:r>
            <a:r>
              <a:rPr lang="de-DE" sz="1200" dirty="0">
                <a:solidFill>
                  <a:schemeClr val="tx1"/>
                </a:solidFill>
              </a:rPr>
              <a:t>/319282439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72" name="Gerade Verbindung mit Pfeil 84"/>
          <p:cNvCxnSpPr>
            <a:endCxn id="78" idx="3"/>
          </p:cNvCxnSpPr>
          <p:nvPr/>
        </p:nvCxnSpPr>
        <p:spPr>
          <a:xfrm rot="10800000">
            <a:off x="827585" y="630811"/>
            <a:ext cx="1481606" cy="1287363"/>
          </a:xfrm>
          <a:prstGeom prst="bentConnector3">
            <a:avLst>
              <a:gd name="adj1" fmla="val 1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hteck 77"/>
          <p:cNvSpPr/>
          <p:nvPr/>
        </p:nvSpPr>
        <p:spPr>
          <a:xfrm>
            <a:off x="30235" y="495795"/>
            <a:ext cx="797350" cy="2700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„Web“</a:t>
            </a:r>
            <a:endParaRPr lang="en-US" sz="1200" dirty="0"/>
          </a:p>
        </p:txBody>
      </p:sp>
      <p:cxnSp>
        <p:nvCxnSpPr>
          <p:cNvPr id="86" name="Gerade Verbindung mit Pfeil 85"/>
          <p:cNvCxnSpPr/>
          <p:nvPr/>
        </p:nvCxnSpPr>
        <p:spPr>
          <a:xfrm flipV="1">
            <a:off x="2894605" y="1396246"/>
            <a:ext cx="0" cy="5330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hteck 86"/>
          <p:cNvSpPr/>
          <p:nvPr/>
        </p:nvSpPr>
        <p:spPr>
          <a:xfrm>
            <a:off x="42762" y="841653"/>
            <a:ext cx="784824" cy="2700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„</a:t>
            </a:r>
            <a:r>
              <a:rPr lang="de-DE" sz="1200" dirty="0" err="1" smtClean="0"/>
              <a:t>service</a:t>
            </a:r>
            <a:r>
              <a:rPr lang="de-DE" sz="1200" dirty="0" smtClean="0"/>
              <a:t>“</a:t>
            </a:r>
            <a:endParaRPr lang="en-US" sz="1200" dirty="0"/>
          </a:p>
        </p:txBody>
      </p:sp>
      <p:cxnSp>
        <p:nvCxnSpPr>
          <p:cNvPr id="88" name="Gerade Verbindung mit Pfeil 84"/>
          <p:cNvCxnSpPr>
            <a:endCxn id="87" idx="3"/>
          </p:cNvCxnSpPr>
          <p:nvPr/>
        </p:nvCxnSpPr>
        <p:spPr>
          <a:xfrm rot="10800000">
            <a:off x="827587" y="976669"/>
            <a:ext cx="1386155" cy="941503"/>
          </a:xfrm>
          <a:prstGeom prst="bentConnector3">
            <a:avLst>
              <a:gd name="adj1" fmla="val -16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hteck 90"/>
          <p:cNvSpPr/>
          <p:nvPr/>
        </p:nvSpPr>
        <p:spPr>
          <a:xfrm>
            <a:off x="42761" y="1214767"/>
            <a:ext cx="784824" cy="2700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96" name="Gerade Verbindung mit Pfeil 84"/>
          <p:cNvCxnSpPr>
            <a:endCxn id="91" idx="3"/>
          </p:cNvCxnSpPr>
          <p:nvPr/>
        </p:nvCxnSpPr>
        <p:spPr>
          <a:xfrm rot="10800000">
            <a:off x="827586" y="1349782"/>
            <a:ext cx="1302517" cy="568388"/>
          </a:xfrm>
          <a:prstGeom prst="bentConnector3">
            <a:avLst>
              <a:gd name="adj1" fmla="val 9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Gerade Verbindung mit Pfeil 110"/>
          <p:cNvCxnSpPr/>
          <p:nvPr/>
        </p:nvCxnSpPr>
        <p:spPr>
          <a:xfrm>
            <a:off x="550641" y="3409287"/>
            <a:ext cx="1561998" cy="712675"/>
          </a:xfrm>
          <a:prstGeom prst="bentConnector3">
            <a:avLst>
              <a:gd name="adj1" fmla="val -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hteck 112"/>
          <p:cNvSpPr/>
          <p:nvPr/>
        </p:nvSpPr>
        <p:spPr>
          <a:xfrm>
            <a:off x="2116221" y="3971216"/>
            <a:ext cx="455748" cy="2700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8</a:t>
            </a:r>
            <a:endParaRPr lang="en-US" sz="1200" dirty="0"/>
          </a:p>
        </p:txBody>
      </p:sp>
      <p:cxnSp>
        <p:nvCxnSpPr>
          <p:cNvPr id="121" name="Gerade Verbindung mit Pfeil 110"/>
          <p:cNvCxnSpPr>
            <a:endCxn id="122" idx="1"/>
          </p:cNvCxnSpPr>
          <p:nvPr/>
        </p:nvCxnSpPr>
        <p:spPr>
          <a:xfrm>
            <a:off x="467544" y="3409287"/>
            <a:ext cx="1661263" cy="1025083"/>
          </a:xfrm>
          <a:prstGeom prst="bentConnector3">
            <a:avLst>
              <a:gd name="adj1" fmla="val 11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hteck 121"/>
          <p:cNvSpPr/>
          <p:nvPr/>
        </p:nvSpPr>
        <p:spPr>
          <a:xfrm>
            <a:off x="2128807" y="4299355"/>
            <a:ext cx="455748" cy="2700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57</a:t>
            </a:r>
            <a:endParaRPr lang="en-US" sz="1200" dirty="0"/>
          </a:p>
        </p:txBody>
      </p:sp>
      <p:sp>
        <p:nvSpPr>
          <p:cNvPr id="123" name="Rechteck 122"/>
          <p:cNvSpPr/>
          <p:nvPr/>
        </p:nvSpPr>
        <p:spPr>
          <a:xfrm>
            <a:off x="2128807" y="4628475"/>
            <a:ext cx="455748" cy="2700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0.92</a:t>
            </a:r>
            <a:endParaRPr lang="en-US" sz="1200" dirty="0"/>
          </a:p>
        </p:txBody>
      </p:sp>
      <p:cxnSp>
        <p:nvCxnSpPr>
          <p:cNvPr id="130" name="Gerade Verbindung mit Pfeil 110"/>
          <p:cNvCxnSpPr>
            <a:endCxn id="123" idx="1"/>
          </p:cNvCxnSpPr>
          <p:nvPr/>
        </p:nvCxnSpPr>
        <p:spPr>
          <a:xfrm rot="16200000" flipH="1">
            <a:off x="570382" y="3205065"/>
            <a:ext cx="1354203" cy="176264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Rechteck 130"/>
          <p:cNvSpPr/>
          <p:nvPr/>
        </p:nvSpPr>
        <p:spPr>
          <a:xfrm>
            <a:off x="777760" y="4526999"/>
            <a:ext cx="13154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err="1" smtClean="0"/>
              <a:t>isa:hasConfidence</a:t>
            </a:r>
            <a:endParaRPr lang="en-US" sz="1200" dirty="0"/>
          </a:p>
        </p:txBody>
      </p:sp>
      <p:sp>
        <p:nvSpPr>
          <p:cNvPr id="134" name="Ellipse 133"/>
          <p:cNvSpPr/>
          <p:nvPr/>
        </p:nvSpPr>
        <p:spPr>
          <a:xfrm>
            <a:off x="4797518" y="1424413"/>
            <a:ext cx="1358658" cy="2120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prov:Entity</a:t>
            </a:r>
            <a:endParaRPr lang="en-US" sz="1200" dirty="0"/>
          </a:p>
        </p:txBody>
      </p:sp>
      <p:sp>
        <p:nvSpPr>
          <p:cNvPr id="135" name="Textfeld 134"/>
          <p:cNvSpPr txBox="1"/>
          <p:nvPr/>
        </p:nvSpPr>
        <p:spPr>
          <a:xfrm>
            <a:off x="5323755" y="1695615"/>
            <a:ext cx="9844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 smtClean="0"/>
              <a:t>rdf:type</a:t>
            </a:r>
            <a:endParaRPr lang="en-US" sz="1200" dirty="0"/>
          </a:p>
        </p:txBody>
      </p:sp>
      <p:cxnSp>
        <p:nvCxnSpPr>
          <p:cNvPr id="138" name="Gerade Verbindung mit Pfeil 137"/>
          <p:cNvCxnSpPr/>
          <p:nvPr/>
        </p:nvCxnSpPr>
        <p:spPr>
          <a:xfrm flipV="1">
            <a:off x="5374551" y="1641765"/>
            <a:ext cx="0" cy="3389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Ellipse 138"/>
          <p:cNvSpPr/>
          <p:nvPr/>
        </p:nvSpPr>
        <p:spPr>
          <a:xfrm>
            <a:off x="2348823" y="1184168"/>
            <a:ext cx="1358658" cy="2120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prov:Entity</a:t>
            </a:r>
            <a:endParaRPr lang="en-US" sz="1200" dirty="0"/>
          </a:p>
        </p:txBody>
      </p:sp>
      <p:cxnSp>
        <p:nvCxnSpPr>
          <p:cNvPr id="140" name="Gerade Verbindung mit Pfeil 139"/>
          <p:cNvCxnSpPr>
            <a:stCxn id="44" idx="6"/>
          </p:cNvCxnSpPr>
          <p:nvPr/>
        </p:nvCxnSpPr>
        <p:spPr>
          <a:xfrm flipV="1">
            <a:off x="6454996" y="1548138"/>
            <a:ext cx="265415" cy="5602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feld 149"/>
          <p:cNvSpPr txBox="1"/>
          <p:nvPr/>
        </p:nvSpPr>
        <p:spPr>
          <a:xfrm>
            <a:off x="6606045" y="1650733"/>
            <a:ext cx="1371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prov:value</a:t>
            </a:r>
            <a:endParaRPr lang="en-US" sz="1200" dirty="0"/>
          </a:p>
        </p:txBody>
      </p:sp>
      <p:sp>
        <p:nvSpPr>
          <p:cNvPr id="152" name="Ellipse 151"/>
          <p:cNvSpPr/>
          <p:nvPr/>
        </p:nvSpPr>
        <p:spPr>
          <a:xfrm>
            <a:off x="6864725" y="1987132"/>
            <a:ext cx="1892120" cy="2430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piclist.com</a:t>
            </a:r>
            <a:endParaRPr lang="en-US" sz="1200" dirty="0"/>
          </a:p>
        </p:txBody>
      </p:sp>
      <p:cxnSp>
        <p:nvCxnSpPr>
          <p:cNvPr id="153" name="Gerade Verbindung mit Pfeil 152"/>
          <p:cNvCxnSpPr>
            <a:stCxn id="44" idx="6"/>
            <a:endCxn id="152" idx="2"/>
          </p:cNvCxnSpPr>
          <p:nvPr/>
        </p:nvCxnSpPr>
        <p:spPr>
          <a:xfrm>
            <a:off x="6454996" y="2108435"/>
            <a:ext cx="409729" cy="2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Rechteck 204"/>
          <p:cNvSpPr/>
          <p:nvPr/>
        </p:nvSpPr>
        <p:spPr>
          <a:xfrm>
            <a:off x="6597793" y="4397964"/>
            <a:ext cx="1896910" cy="2700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„(\p{L}|\d)[ </a:t>
            </a:r>
            <a:r>
              <a:rPr lang="de-DE" sz="1200" dirty="0" smtClean="0"/>
              <a:t>…“</a:t>
            </a:r>
            <a:endParaRPr lang="en-US" sz="1200" dirty="0"/>
          </a:p>
        </p:txBody>
      </p:sp>
      <p:cxnSp>
        <p:nvCxnSpPr>
          <p:cNvPr id="210" name="Gerade Verbindung mit Pfeil 100"/>
          <p:cNvCxnSpPr>
            <a:endCxn id="80" idx="1"/>
          </p:cNvCxnSpPr>
          <p:nvPr/>
        </p:nvCxnSpPr>
        <p:spPr>
          <a:xfrm>
            <a:off x="5476847" y="3526252"/>
            <a:ext cx="1110856" cy="671136"/>
          </a:xfrm>
          <a:prstGeom prst="bentConnector3">
            <a:avLst>
              <a:gd name="adj1" fmla="val -79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Gerade Verbindung mit Pfeil 100"/>
          <p:cNvCxnSpPr>
            <a:endCxn id="205" idx="1"/>
          </p:cNvCxnSpPr>
          <p:nvPr/>
        </p:nvCxnSpPr>
        <p:spPr>
          <a:xfrm>
            <a:off x="5323755" y="3526349"/>
            <a:ext cx="1274038" cy="1006630"/>
          </a:xfrm>
          <a:prstGeom prst="bentConnector3">
            <a:avLst>
              <a:gd name="adj1" fmla="val 62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Rechteck 228"/>
          <p:cNvSpPr/>
          <p:nvPr/>
        </p:nvSpPr>
        <p:spPr>
          <a:xfrm>
            <a:off x="5536602" y="4295870"/>
            <a:ext cx="98148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err="1" smtClean="0"/>
              <a:t>isa:hasRegex</a:t>
            </a:r>
            <a:endParaRPr lang="en-US" sz="1200" dirty="0"/>
          </a:p>
        </p:txBody>
      </p:sp>
      <p:sp>
        <p:nvSpPr>
          <p:cNvPr id="230" name="Ellipse 229"/>
          <p:cNvSpPr/>
          <p:nvPr/>
        </p:nvSpPr>
        <p:spPr>
          <a:xfrm>
            <a:off x="2996941" y="3940995"/>
            <a:ext cx="2113443" cy="3181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http://dx.doi.org/...</a:t>
            </a:r>
            <a:endParaRPr lang="en-US" sz="1200" dirty="0"/>
          </a:p>
        </p:txBody>
      </p:sp>
      <p:sp>
        <p:nvSpPr>
          <p:cNvPr id="233" name="Textfeld 232"/>
          <p:cNvSpPr txBox="1"/>
          <p:nvPr/>
        </p:nvSpPr>
        <p:spPr>
          <a:xfrm>
            <a:off x="3388209" y="3568744"/>
            <a:ext cx="16585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prov:wasDerivedFrom</a:t>
            </a:r>
            <a:endParaRPr lang="en-US" sz="1200" dirty="0"/>
          </a:p>
        </p:txBody>
      </p:sp>
      <p:cxnSp>
        <p:nvCxnSpPr>
          <p:cNvPr id="234" name="Gerade Verbindung mit Pfeil 233"/>
          <p:cNvCxnSpPr>
            <a:stCxn id="81" idx="3"/>
            <a:endCxn id="230" idx="7"/>
          </p:cNvCxnSpPr>
          <p:nvPr/>
        </p:nvCxnSpPr>
        <p:spPr>
          <a:xfrm flipH="1">
            <a:off x="4800877" y="3479657"/>
            <a:ext cx="232212" cy="5079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Rechteck 236"/>
          <p:cNvSpPr/>
          <p:nvPr/>
        </p:nvSpPr>
        <p:spPr>
          <a:xfrm>
            <a:off x="6611427" y="4723071"/>
            <a:ext cx="1896910" cy="2700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„</a:t>
            </a:r>
            <a:r>
              <a:rPr lang="de-DE" sz="1200" dirty="0" err="1" smtClean="0"/>
              <a:t>compact</a:t>
            </a:r>
            <a:r>
              <a:rPr lang="de-DE" sz="1200" dirty="0" smtClean="0"/>
              <a:t>“</a:t>
            </a:r>
            <a:endParaRPr lang="en-US" sz="1200" dirty="0"/>
          </a:p>
        </p:txBody>
      </p:sp>
      <p:cxnSp>
        <p:nvCxnSpPr>
          <p:cNvPr id="238" name="Gerade Verbindung mit Pfeil 100"/>
          <p:cNvCxnSpPr>
            <a:endCxn id="237" idx="1"/>
          </p:cNvCxnSpPr>
          <p:nvPr/>
        </p:nvCxnSpPr>
        <p:spPr>
          <a:xfrm>
            <a:off x="5220072" y="3519172"/>
            <a:ext cx="1391355" cy="1338914"/>
          </a:xfrm>
          <a:prstGeom prst="bentConnector3">
            <a:avLst>
              <a:gd name="adj1" fmla="val 12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Rechteck 241"/>
          <p:cNvSpPr/>
          <p:nvPr/>
        </p:nvSpPr>
        <p:spPr>
          <a:xfrm>
            <a:off x="5539009" y="4621506"/>
            <a:ext cx="90544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err="1" smtClean="0"/>
              <a:t>isa:hasType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79458632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90</Words>
  <Application>Microsoft Office PowerPoint</Application>
  <PresentationFormat>Bildschirmpräsentation (16:9)</PresentationFormat>
  <Paragraphs>47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Larissa-Design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Sven</dc:creator>
  <cp:lastModifiedBy>Sven</cp:lastModifiedBy>
  <cp:revision>14</cp:revision>
  <dcterms:created xsi:type="dcterms:W3CDTF">2017-04-26T11:35:53Z</dcterms:created>
  <dcterms:modified xsi:type="dcterms:W3CDTF">2017-05-11T15:01:46Z</dcterms:modified>
</cp:coreProperties>
</file>