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71" r:id="rId11"/>
    <p:sldId id="272" r:id="rId12"/>
    <p:sldId id="273" r:id="rId13"/>
    <p:sldId id="274" r:id="rId14"/>
    <p:sldId id="275" r:id="rId15"/>
    <p:sldId id="276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BC1FD6-30F1-4AAD-9523-10EC0ADA8772}" v="392" dt="2023-11-14T23:49:15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11/15/2023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5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0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5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11/15/2023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7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11/15/2023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9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11/15/2023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923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11/15/2023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8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6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11/15/2023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856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11/15/2023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228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11/15/2023</a:t>
            </a:fld>
            <a:endParaRPr lang="en-US" spc="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6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1225106"/>
            <a:ext cx="8132066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CC25F-B0B0-6385-4517-DD14E8AB0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3402" y="1841412"/>
            <a:ext cx="6406559" cy="2688020"/>
          </a:xfrm>
        </p:spPr>
        <p:txBody>
          <a:bodyPr>
            <a:normAutofit/>
          </a:bodyPr>
          <a:lstStyle/>
          <a:p>
            <a:pPr algn="l"/>
            <a:r>
              <a:rPr lang="el-GR" sz="6200" b="1" i="1" u="none" strike="noStrike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ΟΔΗΓΟΣ ΧΡΗΣΗΣ ΤΟΥ </a:t>
            </a:r>
            <a:r>
              <a:rPr lang="en-US" sz="6200" b="1" i="1" u="none" strike="noStrike">
                <a:solidFill>
                  <a:schemeClr val="bg1"/>
                </a:solidFill>
                <a:effectLst/>
                <a:latin typeface="Britannic Bold" panose="020B0903060703020204" pitchFamily="34" charset="0"/>
              </a:rPr>
              <a:t>VIVADO</a:t>
            </a:r>
            <a:endParaRPr lang="en-US" sz="620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5DF4511-A6A5-2ED7-782F-DDB124972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6436" y="5145738"/>
            <a:ext cx="6860956" cy="1084636"/>
          </a:xfrm>
        </p:spPr>
        <p:txBody>
          <a:bodyPr>
            <a:normAutofit/>
          </a:bodyPr>
          <a:lstStyle/>
          <a:p>
            <a:pPr algn="l"/>
            <a:r>
              <a:rPr lang="en-US" sz="1800" b="0" i="1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    </a:t>
            </a:r>
            <a:br>
              <a:rPr lang="en-US" sz="1800" b="0" i="1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en-US" sz="1800" b="0" i="1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     </a:t>
            </a:r>
            <a:r>
              <a:rPr lang="el-GR" sz="1800" b="0" i="1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ΑΦΟΥ ΕΧΟΥΜΕ ΚΑΝΕΙ ΤΙΣ ΑΠΑΡΑΙΤΗΤΕΣ ΕΝΕΡΓΕΙΕΣ ΓΙΑ</a:t>
            </a:r>
            <a:br>
              <a:rPr lang="en-US" sz="1800" b="0" i="1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el-GR" sz="1800" b="0" i="1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ΤΗΝ ΕΓΚΑΤΑΣΤΑΣΗ ΤΟΥ VIVADO, ΑΣ ΞΕΚΙΝΗΣΟΥΜΕ...</a:t>
            </a:r>
            <a:endParaRPr lang="en-US" i="1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527BDF-6870-2278-0EB1-631D33D8B9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" r="2" b="2"/>
          <a:stretch/>
        </p:blipFill>
        <p:spPr>
          <a:xfrm>
            <a:off x="20" y="1225106"/>
            <a:ext cx="4059915" cy="37889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19340DD-9450-7BC4-0456-B9582D346E92}"/>
              </a:ext>
            </a:extLst>
          </p:cNvPr>
          <p:cNvSpPr/>
          <p:nvPr/>
        </p:nvSpPr>
        <p:spPr>
          <a:xfrm>
            <a:off x="362880" y="6352162"/>
            <a:ext cx="11692647" cy="41828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ΠΑΡΟΥΣΙΑΖΟΥΝ</a:t>
            </a:r>
            <a:r>
              <a:rPr lang="en-US" dirty="0"/>
              <a:t>: </a:t>
            </a:r>
            <a:r>
              <a:rPr lang="el-GR" dirty="0"/>
              <a:t>ΜΑΡΙΑ ΣΠΥΡΙΔΟΥΛΑ ΚΑΡΑΒΙΑ</a:t>
            </a:r>
            <a:r>
              <a:rPr lang="en-US"/>
              <a:t> 2026202100049</a:t>
            </a:r>
            <a:r>
              <a:rPr lang="el-GR" dirty="0"/>
              <a:t>, ΕΥΦΡΟΣΥΝΗ ΣΑΜΑΚΟΒΛΗ</a:t>
            </a:r>
            <a:r>
              <a:rPr lang="en-US" dirty="0"/>
              <a:t> 2026202100142</a:t>
            </a:r>
          </a:p>
        </p:txBody>
      </p:sp>
    </p:spTree>
    <p:extLst>
      <p:ext uri="{BB962C8B-B14F-4D97-AF65-F5344CB8AC3E}">
        <p14:creationId xmlns:p14="http://schemas.microsoft.com/office/powerpoint/2010/main" val="4035515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build="p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81C2336-856A-71B8-C1D7-F45AE91D04DC}"/>
              </a:ext>
            </a:extLst>
          </p:cNvPr>
          <p:cNvSpPr/>
          <p:nvPr/>
        </p:nvSpPr>
        <p:spPr>
          <a:xfrm>
            <a:off x="1624519" y="2587557"/>
            <a:ext cx="8861898" cy="38716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57DF49-BACA-D189-99F6-4BC57E90E7C8}"/>
              </a:ext>
            </a:extLst>
          </p:cNvPr>
          <p:cNvSpPr/>
          <p:nvPr/>
        </p:nvSpPr>
        <p:spPr>
          <a:xfrm>
            <a:off x="223736" y="398832"/>
            <a:ext cx="11585642" cy="198444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ΠΑΤΑΜΕ ΣΤΟ </a:t>
            </a:r>
            <a:r>
              <a:rPr lang="en-US" sz="40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ambria" panose="02040503050406030204" pitchFamily="18" charset="0"/>
              </a:rPr>
              <a:t>Design</a:t>
            </a:r>
            <a:r>
              <a:rPr lang="el-GR" sz="40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40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ambria" panose="02040503050406030204" pitchFamily="18" charset="0"/>
              </a:rPr>
              <a:t>Sources</a:t>
            </a:r>
            <a:r>
              <a:rPr lang="el-GR" sz="40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l-GR" sz="40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ΤΟ ΑΡΧΕΙΟ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l-GR" sz="4000" dirty="0">
                <a:solidFill>
                  <a:schemeClr val="bg1"/>
                </a:solidFill>
                <a:latin typeface="Cambria" panose="02040503050406030204" pitchFamily="18" charset="0"/>
              </a:rPr>
              <a:t>ΜΑΣ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E22D136-4991-3D59-AC17-EA785921B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503" y="2683935"/>
            <a:ext cx="7747929" cy="351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2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7804A-BBD7-A406-0B93-60B3B616FC88}"/>
              </a:ext>
            </a:extLst>
          </p:cNvPr>
          <p:cNvSpPr txBox="1"/>
          <p:nvPr/>
        </p:nvSpPr>
        <p:spPr>
          <a:xfrm>
            <a:off x="-1" y="2616738"/>
            <a:ext cx="4824919" cy="1371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z="2800" b="0" i="0" spc="50" dirty="0">
                <a:solidFill>
                  <a:schemeClr val="bg1"/>
                </a:solidFill>
                <a:effectLst/>
                <a:latin typeface="+mj-lt"/>
              </a:rPr>
              <a:t>ΚΑΙ ΤΩΡΑ ΜΠΟΡΟΥΜΕ ΝΑ ΓΡΑΨΟΥΜΕ ΤΟΝ “ΚΩΔΙΚΑ” ΜΑΣ ΣΤΟ ΔΕΞΙ ΠΛΑΙΣΙΟ ΤΟΥ VIVADO! </a:t>
            </a:r>
            <a:endParaRPr lang="en-US" sz="2800" spc="5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96B2BF-D954-B5FA-C02B-BB2D7E6A2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884" y="1353508"/>
            <a:ext cx="6791199" cy="389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3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Rectangle 5133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36" name="Rectangle 5135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800D6F4-92D8-4DEB-C116-236C3739F1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5" b="229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8" name="Rectangle 5137">
            <a:extLst>
              <a:ext uri="{FF2B5EF4-FFF2-40B4-BE49-F238E27FC236}">
                <a16:creationId xmlns:a16="http://schemas.microsoft.com/office/drawing/2014/main" id="{1C2F3FA0-960A-435A-AC72-8ADCBF50F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139"/>
            <a:ext cx="12192000" cy="16445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1079F-6E46-B41B-3350-8DB2ED8F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675366"/>
            <a:ext cx="10268712" cy="8462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>
                <a:solidFill>
                  <a:srgbClr val="FFFFFF"/>
                </a:solidFill>
              </a:rPr>
              <a:t>ΑΦΟΥ ΤΕΛΕΙΩΣΟΥΜΕ ΜΕ ΤΙΣ ΕΝΤΟΛΕΣ ΜΑΣ...</a:t>
            </a:r>
          </a:p>
        </p:txBody>
      </p:sp>
    </p:spTree>
    <p:extLst>
      <p:ext uri="{BB962C8B-B14F-4D97-AF65-F5344CB8AC3E}">
        <p14:creationId xmlns:p14="http://schemas.microsoft.com/office/powerpoint/2010/main" val="148127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7" name="Rectangle 7186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88" name="Rectangle 718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9" name="Rectangle 7188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4432"/>
            <a:ext cx="6255757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EC932B-C2E9-1CE4-4564-0CFEE5BA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081" y="842817"/>
            <a:ext cx="4857751" cy="15639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b="0" i="0" u="none" strike="noStrike" kern="1200" cap="all" spc="120" baseline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ΣΤΟ </a:t>
            </a:r>
            <a:r>
              <a:rPr lang="en-US" sz="1700" b="0" i="0" u="none" strike="noStrike" kern="1200" cap="all" spc="120" baseline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rPr>
              <a:t>PROJECT MANAGER </a:t>
            </a:r>
            <a:r>
              <a:rPr lang="en-US" sz="1700" b="0" i="0" u="none" strike="noStrike" kern="1200" cap="all" spc="120" baseline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ΠΟΥ ΒΡΙΣΚΕΤΑΙ ΣΤΑ ΑΡΙΣΤΕΡΑ ΥΠΑΡΧΕΙ ΤΟ </a:t>
            </a:r>
            <a:r>
              <a:rPr lang="en-US" sz="1700" b="0" i="0" u="none" strike="noStrike" kern="1200" cap="all" spc="120" baseline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rPr>
              <a:t>RTL ANALYSIS</a:t>
            </a:r>
            <a:r>
              <a:rPr lang="en-US" sz="1700" b="0" i="0" u="none" strike="noStrike" kern="1200" cap="all" spc="120" baseline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, ΣΤΟ ΟΠΟΙΟ ΚΑΝΟΥΜΕ </a:t>
            </a:r>
            <a:r>
              <a:rPr lang="en-US" sz="1700" b="0" i="0" u="sng" strike="noStrike" kern="1200" cap="all" spc="120" baseline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rPr>
              <a:t>ΔΕΞΙ ΚΛΙΚ</a:t>
            </a:r>
            <a:r>
              <a:rPr lang="en-US" sz="1700" b="0" i="0" u="none" strike="noStrike" kern="1200" cap="all" spc="120" baseline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700" b="0" i="0" u="none" strike="noStrike" kern="1200" cap="all" spc="120" baseline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ΚΑΙ ΕΠΕΙΤΑ ΠΑΤΑΜΕ ΤΟ </a:t>
            </a:r>
            <a:r>
              <a:rPr lang="en-US" sz="1700" b="0" i="0" u="none" strike="noStrike" kern="1200" cap="all" spc="120" baseline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rPr>
              <a:t>New Elaborated Design</a:t>
            </a:r>
            <a:r>
              <a:rPr lang="en-US" sz="1700" b="0" i="0" u="none" strike="noStrike" kern="1200" cap="all" spc="120" baseline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. </a:t>
            </a:r>
            <a:br>
              <a:rPr lang="en-US" sz="1700" b="0" i="0" u="none" strike="noStrike" kern="1200" cap="all" spc="120" baseline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1700" kern="1200" cap="all" spc="120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011B6-353F-0FEA-E0C0-9A2D5BE801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half" idx="2"/>
          </p:nvPr>
        </p:nvSpPr>
        <p:spPr>
          <a:xfrm>
            <a:off x="-1142388" y="5154390"/>
            <a:ext cx="6606220" cy="243702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72DA68-12C9-32C8-C4BE-95E48B02DA95}"/>
              </a:ext>
            </a:extLst>
          </p:cNvPr>
          <p:cNvSpPr/>
          <p:nvPr/>
        </p:nvSpPr>
        <p:spPr>
          <a:xfrm>
            <a:off x="5155660" y="1663430"/>
            <a:ext cx="7036340" cy="46887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Εικόνα που περιέχει κείμενο, στιγμιότυπο οθόνης, γραμματοσειρά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891AACDB-F61C-F181-9157-7ADC13C76FC2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9" r="8149"/>
          <a:stretch>
            <a:fillRect/>
          </a:stretch>
        </p:blipFill>
        <p:spPr bwMode="auto">
          <a:xfrm>
            <a:off x="5571525" y="1877622"/>
            <a:ext cx="6014394" cy="420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632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0" name="Rectangle 822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32" name="Rectangle 823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A computer screen shot of a drawing&#10;&#10;Description automatically generated">
            <a:extLst>
              <a:ext uri="{FF2B5EF4-FFF2-40B4-BE49-F238E27FC236}">
                <a16:creationId xmlns:a16="http://schemas.microsoft.com/office/drawing/2014/main" id="{121CB139-D24E-9D22-9121-B600177F44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45182C3-9BF3-7600-98EE-B3EBB488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712" cy="3227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algn="ctr">
              <a:spcAft>
                <a:spcPts val="0"/>
              </a:spcAft>
            </a:pPr>
            <a:r>
              <a:rPr lang="en-US" sz="8800" b="0" i="0" u="none" strike="noStrike">
                <a:solidFill>
                  <a:schemeClr val="tx1"/>
                </a:solidFill>
                <a:effectLst/>
              </a:rPr>
              <a:t>ΚΑΙ ΕΜΦΑΝΙΖΕΤΑΙ ΤΟ ΣΧΗΜΑ ΜΑΣ… </a:t>
            </a:r>
            <a:endParaRPr lang="en-US" sz="880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B82AD-94B4-1D19-24AB-9FCF38453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0810" y="5933871"/>
            <a:ext cx="5927577" cy="247853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70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93593CA-AC86-4505-5FF4-F9B892A94D77}"/>
              </a:ext>
            </a:extLst>
          </p:cNvPr>
          <p:cNvSpPr/>
          <p:nvPr/>
        </p:nvSpPr>
        <p:spPr>
          <a:xfrm>
            <a:off x="307910" y="3676261"/>
            <a:ext cx="11728580" cy="30511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81012-C0AB-9BE4-F409-78EBAD018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1712" y="7287208"/>
            <a:ext cx="5638047" cy="587722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E955D7CE-9FC8-5F9E-F705-AA01A0B4B96D}"/>
              </a:ext>
            </a:extLst>
          </p:cNvPr>
          <p:cNvSpPr/>
          <p:nvPr/>
        </p:nvSpPr>
        <p:spPr>
          <a:xfrm>
            <a:off x="7718873" y="2591850"/>
            <a:ext cx="2799183" cy="837150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GENERATE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BITSTREAM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9DA645-30C3-D905-410F-A815A335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1800" b="0" i="0" u="none" strike="noStrike">
                <a:solidFill>
                  <a:srgbClr val="FFFFFF"/>
                </a:solidFill>
                <a:effectLst/>
                <a:latin typeface="Cambria" panose="02040503050406030204" pitchFamily="18" charset="0"/>
              </a:rPr>
              <a:t>ΓΙΑ ΝΑ ΦΤΑΣΟΥΜΕ ΣΤΟ ΣΗΜΕΙΟ ΤΟΥ </a:t>
            </a:r>
            <a:r>
              <a:rPr lang="el-GR" sz="1800" b="0" i="0" u="none" strike="noStrike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</a:rPr>
              <a:t>Bitstream</a:t>
            </a:r>
            <a:r>
              <a:rPr lang="el-GR" sz="1800" b="0" i="0" u="none" strike="noStrike">
                <a:solidFill>
                  <a:srgbClr val="FFFFFF"/>
                </a:solidFill>
                <a:effectLst/>
                <a:latin typeface="Cambria" panose="02040503050406030204" pitchFamily="18" charset="0"/>
              </a:rPr>
              <a:t>, ΠΗΓΑΙΝΟΥΜΕ ΞΑΝΑ ΣΤΟ ΑΡΙΣΤΕΡΟ ΠΛΑΙΣΙΟ,ΚΑΙ ΕΠΙΛΕΓΟΥΜΕ: </a:t>
            </a:r>
            <a:endParaRPr lang="en-US" sz="180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33675488-CE2B-41F4-2E5B-8813A4B3E890}"/>
              </a:ext>
            </a:extLst>
          </p:cNvPr>
          <p:cNvSpPr/>
          <p:nvPr/>
        </p:nvSpPr>
        <p:spPr>
          <a:xfrm>
            <a:off x="5684303" y="2591850"/>
            <a:ext cx="2724728" cy="83715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chemeClr val="tx1"/>
                </a:solidFill>
                <a:effectLst/>
                <a:latin typeface="Söhne"/>
              </a:rPr>
              <a:t>   RUN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     </a:t>
            </a:r>
            <a:r>
              <a:rPr lang="en-US" b="0" i="0">
                <a:solidFill>
                  <a:schemeClr val="tx1"/>
                </a:solidFill>
                <a:effectLst/>
                <a:latin typeface="Söhne"/>
              </a:rPr>
              <a:t>IMPLEMENTATION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BA2A965A-CAD3-2CE7-FDFC-04A9A1B73E96}"/>
              </a:ext>
            </a:extLst>
          </p:cNvPr>
          <p:cNvSpPr/>
          <p:nvPr/>
        </p:nvSpPr>
        <p:spPr>
          <a:xfrm>
            <a:off x="2713802" y="2591850"/>
            <a:ext cx="3382198" cy="837150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OPEN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SYNTHESIZED DESIGN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478BAC95-1D43-EB57-3AC4-299A908F22B5}"/>
              </a:ext>
            </a:extLst>
          </p:cNvPr>
          <p:cNvSpPr/>
          <p:nvPr/>
        </p:nvSpPr>
        <p:spPr>
          <a:xfrm>
            <a:off x="960120" y="2591850"/>
            <a:ext cx="2262909" cy="837150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SYNTHESIS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FC67F7-D80E-776D-7271-FA9E540F3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521" y="7035281"/>
            <a:ext cx="5789085" cy="73891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pic>
        <p:nvPicPr>
          <p:cNvPr id="9226" name="Picture 10" descr="Εικόνα που περιέχει κείμενο, στιγμιότυπο οθόνης, γραμματοσειρά, λογισμ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8AF99540-3125-F3FC-AB34-10252AC67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06" y="3815875"/>
            <a:ext cx="2230137" cy="172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>
            <a:extLst>
              <a:ext uri="{FF2B5EF4-FFF2-40B4-BE49-F238E27FC236}">
                <a16:creationId xmlns:a16="http://schemas.microsoft.com/office/drawing/2014/main" id="{E73D20E9-D5DA-4537-1379-AF52BE885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236" y="3736910"/>
            <a:ext cx="2995431" cy="294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Εικόνα που περιέχει κείμενο, ηλεκτρονικές συσκευές, στιγμιότυπο οθόνης, οθόνη&#10;&#10;Περιγραφή που δημιουργήθηκε αυτόματα">
            <a:extLst>
              <a:ext uri="{FF2B5EF4-FFF2-40B4-BE49-F238E27FC236}">
                <a16:creationId xmlns:a16="http://schemas.microsoft.com/office/drawing/2014/main" id="{ECA26109-22A3-3CD7-197A-CAAEAB8BD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492" y="3736910"/>
            <a:ext cx="2667148" cy="281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398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  <p:bldP spid="9" grpId="0" animBg="1"/>
      <p:bldP spid="7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B372-69B0-FC1E-8CD6-51BB08F8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b="0" i="0" u="none" strike="noStrike">
                <a:solidFill>
                  <a:srgbClr val="FFFFFF"/>
                </a:solidFill>
                <a:effectLst/>
                <a:latin typeface="Cambria" panose="02040503050406030204" pitchFamily="18" charset="0"/>
              </a:rPr>
              <a:t>ΚΑΙ ΕΜΦΑΝΙΖΕΤΑΙ ΤΟ </a:t>
            </a:r>
            <a:r>
              <a:rPr lang="en-US" sz="3200" b="0" i="0" u="sng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</a:rPr>
              <a:t>Bitstream.</a:t>
            </a:r>
            <a:endParaRPr lang="en-US" sz="32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3F579-7763-0137-E7C8-D771693960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DAA40-A39F-3B35-2631-B16AE00CEB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8A76FF9-61A3-A0FD-6DD1-0BC8D4BA6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62" y="2340775"/>
            <a:ext cx="10161037" cy="451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046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D245-9152-9677-EFFC-D5F0DD65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2400" b="0" i="0" dirty="0">
                <a:effectLst/>
                <a:latin typeface="Cambria" panose="02040503050406030204" pitchFamily="18" charset="0"/>
              </a:rPr>
              <a:t>ΓΙΑ ΤΗΝ ΥΛΟΠΟΙΗΣΗ ΤΟΥ ΠΑΡΑΔΕΙΓΜΑΤΟΣ ΘΑ ΧΡΗΣΙΜΟΠΟΙΗΣΟΥΜΕ ΤΟΝ ΕΞΟΜΟΙΩΤΗ “</a:t>
            </a:r>
            <a:r>
              <a:rPr lang="el-GR" sz="24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</a:rPr>
              <a:t>PuTTY</a:t>
            </a:r>
            <a:r>
              <a:rPr lang="el-GR" sz="2400" b="0" i="0" dirty="0">
                <a:effectLst/>
                <a:latin typeface="Cambria" panose="02040503050406030204" pitchFamily="18" charset="0"/>
              </a:rPr>
              <a:t>”. 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FC2E9-99B6-7145-3050-FFFEC2268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4425" y="2583371"/>
            <a:ext cx="4037771" cy="3227185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Cambria" panose="02040503050406030204" pitchFamily="18" charset="0"/>
              </a:rPr>
              <a:t>1.</a:t>
            </a:r>
            <a:r>
              <a:rPr lang="el-GR" sz="2400" b="0" i="0" dirty="0">
                <a:effectLst/>
                <a:latin typeface="Cambria" panose="02040503050406030204" pitchFamily="18" charset="0"/>
              </a:rPr>
              <a:t>ΕΠΙΛΕΓΟΥΜΕ ΤΗΝ ΚΑΤΑΛΛΗΛΗ ΕΚΔΟΣΗ ΑΠΟ ΤΟ </a:t>
            </a:r>
            <a:r>
              <a:rPr lang="el-GR" sz="2400" b="0" i="0" dirty="0">
                <a:solidFill>
                  <a:schemeClr val="accent6">
                    <a:lumMod val="50000"/>
                  </a:schemeClr>
                </a:solidFill>
                <a:effectLst/>
                <a:latin typeface="Cambria" panose="02040503050406030204" pitchFamily="18" charset="0"/>
              </a:rPr>
              <a:t>SITE</a:t>
            </a:r>
            <a:r>
              <a:rPr lang="el-GR" sz="2400" b="0" i="0" dirty="0">
                <a:effectLst/>
                <a:latin typeface="Cambria" panose="02040503050406030204" pitchFamily="18" charset="0"/>
              </a:rPr>
              <a:t>. 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B91EE-EA1C-ADA8-3A54-859FCF813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1700784"/>
          </a:xfrm>
        </p:spPr>
        <p:txBody>
          <a:bodyPr>
            <a:normAutofit/>
          </a:bodyPr>
          <a:lstStyle/>
          <a:p>
            <a:br>
              <a:rPr lang="el-GR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3A2950-644A-33A1-7ACA-00472A787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238" y="2510614"/>
            <a:ext cx="4539271" cy="354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384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B887B9-DF39-D52D-D2A2-FD13F33300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2.ΣΥΝΔΕΟΥΜΕ ΤΗΝ </a:t>
            </a:r>
            <a:r>
              <a:rPr lang="el-GR" sz="1800" b="0" i="0" u="sng" dirty="0">
                <a:solidFill>
                  <a:schemeClr val="accent6">
                    <a:lumMod val="75000"/>
                  </a:schemeClr>
                </a:solidFill>
                <a:effectLst/>
                <a:latin typeface="Cambria" panose="02040503050406030204" pitchFamily="18" charset="0"/>
              </a:rPr>
              <a:t>ΠΛΑΚΕΤΑ</a:t>
            </a:r>
            <a:r>
              <a:rPr lang="el-GR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ΣΤΟΝ ΥΠΟΛΟΓΙΣΤΗ ΜΑΣ.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5D5F8-7861-F542-2515-F1B057C07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734271"/>
          </a:xfrm>
        </p:spPr>
        <p:txBody>
          <a:bodyPr/>
          <a:lstStyle/>
          <a:p>
            <a:r>
              <a:rPr lang="el-GR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3.ΑΝΟΙΓΟΥΜΕ ΤΟ ΑΡΧΕΙΟ “</a:t>
            </a:r>
            <a:r>
              <a:rPr lang="el-GR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Cambria" panose="02040503050406030204" pitchFamily="18" charset="0"/>
              </a:rPr>
              <a:t>PuTTTY</a:t>
            </a:r>
            <a:r>
              <a:rPr lang="el-GR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” KAI ΕΠΙΛΕΓΟΥΜΕ </a:t>
            </a:r>
            <a:r>
              <a:rPr lang="el-GR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Cambria" panose="02040503050406030204" pitchFamily="18" charset="0"/>
              </a:rPr>
              <a:t>Serial</a:t>
            </a:r>
            <a:r>
              <a:rPr lang="el-GR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. 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DF980-02EF-0F76-D4DE-472A10D20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60120" y="4551595"/>
            <a:ext cx="5859164" cy="1700784"/>
          </a:xfrm>
        </p:spPr>
        <p:txBody>
          <a:bodyPr>
            <a:normAutofit fontScale="47500" lnSpcReduction="20000"/>
          </a:bodyPr>
          <a:lstStyle/>
          <a:p>
            <a:pPr algn="l" rtl="0" fontAlgn="base">
              <a:buFont typeface="+mj-lt"/>
              <a:buAutoNum type="arabicPeriod" startAt="4"/>
            </a:pPr>
            <a:r>
              <a:rPr lang="el-GR" sz="3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ΠΗΓΑΙΝΟΥΜΕ ΣΤΗΝ ΑΝΑΖΗΤΗΣΗ ΣΤΗΝ ΕΠΙΦΑΝΕΙΑ ΕΡΓΑΣΙΑ ΚΑΙ ΑΝΑΖΗΤΑΜΕ “</a:t>
            </a:r>
            <a:r>
              <a:rPr lang="el-GR" sz="3600" b="0" i="0" u="sng" dirty="0">
                <a:solidFill>
                  <a:schemeClr val="accent6">
                    <a:lumMod val="75000"/>
                  </a:schemeClr>
                </a:solidFill>
                <a:effectLst/>
                <a:latin typeface="Cambria" panose="02040503050406030204" pitchFamily="18" charset="0"/>
              </a:rPr>
              <a:t>ΔΙΑΧΕΙΡΙΣΗ ΣΥΣΚΕΥΩΝ</a:t>
            </a:r>
            <a:r>
              <a:rPr lang="el-GR" sz="3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”. </a:t>
            </a:r>
          </a:p>
          <a:p>
            <a:pPr algn="l" rtl="0" fontAlgn="base"/>
            <a:r>
              <a:rPr lang="el-GR" sz="3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ΕΚΕΙ ΘΑ ΒΡΟΥΜΕ ΤΟ ΟΝΟΜΑ ΤΗΣ ΠΛΑΚΕΤΑΣ ΠΟΥ ΕΧΟΥΜΕ ΣΥΝΔΕΣΕΙ ΠΡΟΗΓΟΥΜΕΝΩΣ ΣΤΗΝ ΘΥΡΑ USB. </a:t>
            </a:r>
            <a:endParaRPr lang="el-GR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14BCE4E-4B0E-0991-5887-01B6E5F5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ΕΠΟΜΕΝΑ ΒΗΜΑΤΑ...</a:t>
            </a:r>
            <a:endParaRPr lang="en-US" dirty="0"/>
          </a:p>
        </p:txBody>
      </p:sp>
      <p:pic>
        <p:nvPicPr>
          <p:cNvPr id="2050" name="Picture 2" descr="Εικόνα που περιέχει κείμενο, υπολογιστής, στιγμιότυπο οθόνης, λογισμ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A2BB3B68-72D4-77A1-32CB-D1B75EFAACC7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369" y="2442032"/>
            <a:ext cx="5179537" cy="391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70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Rectangle 3103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5" name="Rectangle 3104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7BE870-8AC7-3A6C-06C3-32B3B55E4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b="0" i="0" kern="1200" cap="all" spc="120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ΤΟ ΕΠΙΛΕΓΟΥΜΕ ΚΑΙ ΣΤΟ ΠΑΡΑΘΥΡΟ ΠΟΥ ΑΝΟΙΓΕΙ (</a:t>
            </a:r>
            <a:r>
              <a:rPr lang="en-US" sz="4100" b="0" i="0" u="sng" kern="1200" cap="all" spc="120" baseline="0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rPr>
              <a:t>PuTTY Configuration</a:t>
            </a:r>
            <a:r>
              <a:rPr lang="en-US" sz="4100" b="0" i="0" kern="1200" cap="all" spc="120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), ΑΛΛΑΖΟΥΜΕ</a:t>
            </a:r>
            <a:endParaRPr lang="en-US" sz="4100" kern="1200" cap="all" spc="12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6" name="Rectangle 3105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1427412-ECD0-ECBA-80F0-742803FA468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509"/>
          <a:stretch/>
        </p:blipFill>
        <p:spPr bwMode="auto">
          <a:xfrm>
            <a:off x="-3048" y="2264988"/>
            <a:ext cx="4370832" cy="395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4E5AC-9EDA-44C2-E370-E3B5289C4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04426" y="2587625"/>
            <a:ext cx="6223961" cy="33178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z="1800" b="0" i="0" dirty="0">
                <a:solidFill>
                  <a:srgbClr val="F2F2F2"/>
                </a:solidFill>
                <a:effectLst/>
                <a:latin typeface="Cambria" panose="02040503050406030204" pitchFamily="18" charset="0"/>
              </a:rPr>
              <a:t>ΣΤΟ </a:t>
            </a:r>
            <a:r>
              <a:rPr lang="el-GR" sz="18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ambria" panose="02040503050406030204" pitchFamily="18" charset="0"/>
              </a:rPr>
              <a:t>Serial line </a:t>
            </a:r>
            <a:r>
              <a:rPr lang="el-GR" sz="1800" b="0" i="0" dirty="0">
                <a:solidFill>
                  <a:srgbClr val="F2F2F2"/>
                </a:solidFill>
                <a:effectLst/>
                <a:latin typeface="Cambria" panose="02040503050406030204" pitchFamily="18" charset="0"/>
              </a:rPr>
              <a:t>ΤΟ ΟΝΟΜΑ ΠΟΥ ΥΠΑΡΧΕΙ ΗΔΗ ΣΤΟ ΟΝΟΜΑ ΠΟΥ ΕΧΕΙ Η ΠΛΑΚΕΤΑ ΜΑΣ (Π.Χ. COM2) ΚΑΙ ΠΑΤΑΜΕ ΤΟ  Open.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90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1225106"/>
            <a:ext cx="8132066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3EB69-BAB8-4515-EF3B-5CD38F78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874" y="1337067"/>
            <a:ext cx="6406559" cy="10252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l-GR" sz="1800" b="0" i="0" u="none" strike="noStrike">
                <a:solidFill>
                  <a:srgbClr val="FFFFFF"/>
                </a:solidFill>
                <a:effectLst/>
                <a:latin typeface="Cambria" panose="02040503050406030204" pitchFamily="18" charset="0"/>
              </a:rPr>
              <a:t>ΜΟΛΙΣ ΑΝΟΙΞΟΥΜΕ ΤΗΝ ΕΦΑΡΜΟΓΗ ΤΟΥ VIVADO, ΣΤΟ ΠΑΝΩ ΜΕΡΟΣ ΑΡΙΣΤΕΡΑ ΤΟΥ ΠΑΡΑΘΥΡΟΥ ΠΟΥ ΕΧΕΙ ΕΝΟΙΞΕΙ ΣΤΗΝ ΟΘΟΝΗ ΜΑΣ ΕΠΙΛΕΓΟΥΜΕ:</a:t>
            </a:r>
            <a:endParaRPr lang="en-US" sz="8800"/>
          </a:p>
        </p:txBody>
      </p:sp>
      <p:pic>
        <p:nvPicPr>
          <p:cNvPr id="1026" name="Picture 2" descr="Εικόνα που περιέχει λογότυπο, γραμματοσειρά, γραφικά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6C0D05AB-C535-DC4A-5225-9468633FFD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65" b="2"/>
          <a:stretch/>
        </p:blipFill>
        <p:spPr bwMode="auto">
          <a:xfrm>
            <a:off x="663321" y="2095499"/>
            <a:ext cx="2543175" cy="232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Δρομέας περίγραμμα">
            <a:extLst>
              <a:ext uri="{FF2B5EF4-FFF2-40B4-BE49-F238E27FC236}">
                <a16:creationId xmlns:a16="http://schemas.microsoft.com/office/drawing/2014/main" id="{ADAE9F1A-4097-9AB7-32FC-80B2B11F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65176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486391C-666B-EBC2-5E63-C05F9E1CBF1A}"/>
              </a:ext>
            </a:extLst>
          </p:cNvPr>
          <p:cNvSpPr/>
          <p:nvPr/>
        </p:nvSpPr>
        <p:spPr>
          <a:xfrm>
            <a:off x="4601184" y="3190673"/>
            <a:ext cx="1186774" cy="4766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FILE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CFFABFD-A36F-AE8F-5F07-D7AE9EFCB4EF}"/>
              </a:ext>
            </a:extLst>
          </p:cNvPr>
          <p:cNvSpPr/>
          <p:nvPr/>
        </p:nvSpPr>
        <p:spPr>
          <a:xfrm>
            <a:off x="5956894" y="3309350"/>
            <a:ext cx="515566" cy="239300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A1DBB0-6F62-7346-0578-E1A4083B2FE4}"/>
              </a:ext>
            </a:extLst>
          </p:cNvPr>
          <p:cNvSpPr/>
          <p:nvPr/>
        </p:nvSpPr>
        <p:spPr>
          <a:xfrm>
            <a:off x="6641397" y="3146899"/>
            <a:ext cx="1186774" cy="4766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PROJECT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ACD0290-855D-B44D-38CD-2FE97E9C2848}"/>
              </a:ext>
            </a:extLst>
          </p:cNvPr>
          <p:cNvSpPr/>
          <p:nvPr/>
        </p:nvSpPr>
        <p:spPr>
          <a:xfrm>
            <a:off x="7997108" y="3309350"/>
            <a:ext cx="515566" cy="239300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7F9989-9CE1-4E1E-2EDF-3A0BB81BB54F}"/>
              </a:ext>
            </a:extLst>
          </p:cNvPr>
          <p:cNvSpPr/>
          <p:nvPr/>
        </p:nvSpPr>
        <p:spPr>
          <a:xfrm>
            <a:off x="8681610" y="3146899"/>
            <a:ext cx="1186774" cy="4766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915565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112BB-9183-A64B-B3CD-D5A7B65D1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-1563051" y="4569212"/>
            <a:ext cx="252920" cy="63703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CB63A-D695-B70E-F292-A7261D980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>
              <a:lnSpc>
                <a:spcPct val="91000"/>
              </a:lnSpc>
            </a:pPr>
            <a:r>
              <a:rPr lang="el-GR" sz="3300" b="0" i="0" dirty="0">
                <a:effectLst/>
                <a:latin typeface="Cambria" panose="02040503050406030204" pitchFamily="18" charset="0"/>
              </a:rPr>
              <a:t>ΕΤΣΙ ΕΧΟΥΜΕ ΥΛΟΠΟΙΗΣΗ ΤΟ ΠΡΩΤΟ ΜΑΣ ΠΡΟΓΡΑΜΜΑ ΣΤΟ VIVADO!!! </a:t>
            </a:r>
            <a:endParaRPr lang="en-US" sz="3300" dirty="0"/>
          </a:p>
        </p:txBody>
      </p:sp>
      <p:pic>
        <p:nvPicPr>
          <p:cNvPr id="4100" name="Picture 4" descr="Xilinx Vivado - maker-hub">
            <a:extLst>
              <a:ext uri="{FF2B5EF4-FFF2-40B4-BE49-F238E27FC236}">
                <a16:creationId xmlns:a16="http://schemas.microsoft.com/office/drawing/2014/main" id="{9458AF56-4F26-DB64-51F8-3F9FECFBC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470" y="1169699"/>
            <a:ext cx="7991060" cy="260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819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4432"/>
            <a:ext cx="6255757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1899D6A8-BF15-CC48-441D-A298590BF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23" y="2992582"/>
            <a:ext cx="6115222" cy="3352799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2050" name="Picture 2" descr="Εικόνα που περιέχει κείμενο, στιγμιότυπο οθόνης, λογισμικό, υπολογισ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AA4F4CC5-7CB2-F067-41C2-5409A53FD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5153" y="927528"/>
            <a:ext cx="5495925" cy="500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3998569-FD70-A6EA-6A05-2543D216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73" y="785091"/>
            <a:ext cx="5855854" cy="17549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l-GR" sz="2400"/>
              <a:t>ΔΙΝΟΥΜΕ ΣΤΟ </a:t>
            </a:r>
            <a:r>
              <a:rPr lang="el-GR" sz="2400">
                <a:solidFill>
                  <a:schemeClr val="accent3">
                    <a:lumMod val="60000"/>
                    <a:lumOff val="40000"/>
                  </a:schemeClr>
                </a:solidFill>
              </a:rPr>
              <a:t>PROJECT</a:t>
            </a:r>
            <a:r>
              <a:rPr lang="el-GR" sz="2400"/>
              <a:t> ΜΑΣ ΤΟ</a:t>
            </a:r>
            <a:r>
              <a:rPr lang="en-US" sz="2400"/>
              <a:t> </a:t>
            </a:r>
            <a:r>
              <a:rPr lang="el-GR" sz="2400"/>
              <a:t>ΟΝΟΜΑ ΚΑΙ ΤΗ ΔΙΕΥΘΥΝΣΗ ΠΟΥ ΕΠΙΘΥΜΟΥΜΕ.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586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47D4-BD7D-1BC2-8410-0BFFC2D6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l-GR" b="0">
                <a:effectLst/>
              </a:rPr>
            </a:br>
            <a:r>
              <a:rPr lang="el-GR" sz="3100" b="0" i="0" u="none" strike="noStrike">
                <a:solidFill>
                  <a:srgbClr val="FFFFFF"/>
                </a:solidFill>
                <a:effectLst/>
                <a:latin typeface="Cambria" panose="02040503050406030204" pitchFamily="18" charset="0"/>
              </a:rPr>
              <a:t>ΚΑΙ ΣΥΝΕΧΙΖΟΥΜΕ ΕΠΙΛΕΓΟΝΤΑΣ ΣΤΟ ΕΠΟΜΕΝΟ ΒΗΜΑ: </a:t>
            </a:r>
            <a:br>
              <a:rPr lang="el-GR" sz="3100" b="0">
                <a:effectLst/>
              </a:rPr>
            </a:br>
            <a:r>
              <a:rPr lang="el-GR" sz="3100" b="0" i="0" u="none" strike="noStrike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</a:rPr>
              <a:t>RTL Project </a:t>
            </a:r>
            <a:br>
              <a:rPr lang="el-GR"/>
            </a:b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CB155-0EE5-9409-F55B-12AD5B01D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86472" y="5495636"/>
            <a:ext cx="542359" cy="681326"/>
          </a:xfrm>
        </p:spPr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B26CC14-7179-18B5-B4B3-AC1EEB0A0F8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14" y="2499563"/>
            <a:ext cx="7637114" cy="359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17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72C9F7-B975-7707-37EF-E77EC0F86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9786" y="2403025"/>
            <a:ext cx="4818889" cy="14870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300" b="0" i="0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ΤΟΥ ΠΑΡΑΘΥΡΟΥ ΑΛΛΑΖΟΥΜΕ ΣΤΟ </a:t>
            </a:r>
            <a:r>
              <a:rPr lang="en-US" sz="1300" b="0" i="0" u="none" strike="noStrike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</a:rPr>
              <a:t>Target language </a:t>
            </a:r>
            <a:r>
              <a:rPr lang="el-GR" sz="1300" b="0" i="0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το </a:t>
            </a:r>
            <a:r>
              <a:rPr lang="en-US" sz="1300" b="0" i="0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Verilog </a:t>
            </a:r>
            <a:r>
              <a:rPr lang="el-GR" sz="1300" b="0" i="0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σε </a:t>
            </a:r>
            <a:r>
              <a:rPr lang="en-US" sz="1300" b="0" i="0" u="sng" strike="noStrike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</a:rPr>
              <a:t>VHDL</a:t>
            </a:r>
            <a:r>
              <a:rPr lang="en-US" sz="1300" b="0" i="0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l-GR" sz="1300" b="0" i="0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και το </a:t>
            </a:r>
            <a:r>
              <a:rPr lang="en-US" sz="1300" b="0" i="0" u="none" strike="noStrike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</a:rPr>
              <a:t>Simulator language </a:t>
            </a:r>
            <a:r>
              <a:rPr lang="el-GR" sz="1300" b="0" i="0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ΕΠΙΣΗΣ </a:t>
            </a:r>
            <a:r>
              <a:rPr lang="en-US" sz="1300" b="0" i="0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TO MIXED </a:t>
            </a:r>
            <a:r>
              <a:rPr lang="el-GR" sz="1300" b="0" i="0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ΣΕ </a:t>
            </a:r>
            <a:r>
              <a:rPr lang="en-US" sz="1300" b="0" i="0" u="sng" strike="noStrike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</a:rPr>
              <a:t>VHDL</a:t>
            </a:r>
            <a:r>
              <a:rPr lang="en-US" sz="1300" b="0" i="0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.</a:t>
            </a:r>
            <a:r>
              <a:rPr lang="en-US" sz="13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800" b="0" i="0" u="none" strike="noStrike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E112E-ABD2-4E48-30ED-7DDFD0EF8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3325" y="3890079"/>
            <a:ext cx="4818888" cy="892048"/>
          </a:xfrm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A56F678-E697-6445-E5EA-4A901FC87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249148"/>
            <a:ext cx="10268712" cy="1700784"/>
          </a:xfrm>
        </p:spPr>
        <p:txBody>
          <a:bodyPr>
            <a:normAutofit/>
          </a:bodyPr>
          <a:lstStyle/>
          <a:p>
            <a:r>
              <a:rPr lang="el-GR" sz="1800" b="0" i="0" u="none" strike="noStrike" dirty="0">
                <a:solidFill>
                  <a:srgbClr val="FFFFFF"/>
                </a:solidFill>
                <a:effectLst/>
                <a:latin typeface="Cambria" panose="02040503050406030204" pitchFamily="18" charset="0"/>
              </a:rPr>
              <a:t>ΣΤΟ </a:t>
            </a:r>
            <a:r>
              <a:rPr lang="el-GR" sz="1800" b="0" i="0" u="sng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</a:rPr>
              <a:t>Add Sources</a:t>
            </a:r>
            <a:r>
              <a:rPr lang="el-GR" sz="1800" b="0" i="0" u="none" strike="noStrike" dirty="0">
                <a:solidFill>
                  <a:srgbClr val="FFFFFF"/>
                </a:solidFill>
                <a:effectLst/>
                <a:latin typeface="Cambria" panose="02040503050406030204" pitchFamily="18" charset="0"/>
              </a:rPr>
              <a:t> ΣΤΟ ΚΑΤΩ ΜΕΡΟΣ</a:t>
            </a:r>
            <a:endParaRPr lang="en-US" sz="1800" dirty="0"/>
          </a:p>
        </p:txBody>
      </p:sp>
      <p:pic>
        <p:nvPicPr>
          <p:cNvPr id="4098" name="Picture 2" descr="Εικόνα που περιέχει κείμενο, στιγμιότυπο οθόνης, λογισμικό, ιστοσελίδα&#10;&#10;Περιγραφή που δημιουργήθηκε αυτόματα">
            <a:extLst>
              <a:ext uri="{FF2B5EF4-FFF2-40B4-BE49-F238E27FC236}">
                <a16:creationId xmlns:a16="http://schemas.microsoft.com/office/drawing/2014/main" id="{9ED3F9D9-5B91-8AF2-E479-D76812537A7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41"/>
          <a:stretch/>
        </p:blipFill>
        <p:spPr bwMode="auto">
          <a:xfrm>
            <a:off x="6096000" y="3387067"/>
            <a:ext cx="5951543" cy="141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Εικόνα που περιέχει κείμενο, στιγμιότυπο οθόνης, λογισμικό, ιστοσελίδα&#10;&#10;Περιγραφή που δημιουργήθηκε αυτόματα">
            <a:extLst>
              <a:ext uri="{FF2B5EF4-FFF2-40B4-BE49-F238E27FC236}">
                <a16:creationId xmlns:a16="http://schemas.microsoft.com/office/drawing/2014/main" id="{031901D5-6B63-99FE-FFA8-3E7FB857A8C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90" y="2403025"/>
            <a:ext cx="5457544" cy="401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957EC0-D269-1942-0D43-CF334E9A46CA}"/>
              </a:ext>
            </a:extLst>
          </p:cNvPr>
          <p:cNvSpPr/>
          <p:nvPr/>
        </p:nvSpPr>
        <p:spPr>
          <a:xfrm>
            <a:off x="6329593" y="5029200"/>
            <a:ext cx="5484355" cy="90467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kern="1200" cap="all" spc="120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ΣΤΟ </a:t>
            </a:r>
            <a:r>
              <a:rPr lang="en-US" sz="1800" b="0" i="0" u="none" strike="noStrike" kern="1200" cap="all" spc="120" baseline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rPr>
              <a:t>Add Constrains </a:t>
            </a:r>
            <a:r>
              <a:rPr lang="en-US" sz="1800" b="0" i="0" u="none" strike="noStrike" kern="1200" cap="all" spc="120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ΠΑΤΑΜΕ </a:t>
            </a:r>
            <a:r>
              <a:rPr lang="en-US" sz="1800" b="0" i="0" u="none" strike="noStrike" kern="1200" cap="all" spc="120" baseline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rPr>
              <a:t>NEXT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859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EA1C6-8863-C024-1FA1-E00634BC9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5669146"/>
            <a:ext cx="45719" cy="199841"/>
          </a:xfrm>
        </p:spPr>
        <p:txBody>
          <a:bodyPr>
            <a:normAutofit fontScale="32500" lnSpcReduction="20000"/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F5B83A-1327-8C20-6205-5B4077AC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l-GR" sz="1800" b="0" i="0" u="none" strike="noStrike">
                <a:effectLst/>
                <a:latin typeface="Cambria" panose="02040503050406030204" pitchFamily="18" charset="0"/>
              </a:rPr>
              <a:t>ΜΕΤΑ ΑΠΟ ΤΑ ΕΠΟΜΕΝΑ ΔΥΟ ΒΗΜΑΤΑ (</a:t>
            </a:r>
            <a:r>
              <a:rPr lang="el-GR" sz="1800" b="0" i="0" u="none" strike="noStrike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</a:rPr>
              <a:t>Default Part </a:t>
            </a:r>
            <a:r>
              <a:rPr lang="el-GR" sz="1800" b="0" i="0" u="none" strike="noStrike">
                <a:effectLst/>
                <a:latin typeface="Cambria" panose="02040503050406030204" pitchFamily="18" charset="0"/>
              </a:rPr>
              <a:t>και </a:t>
            </a:r>
            <a:r>
              <a:rPr lang="el-GR" sz="1800" b="0" i="0" u="none" strike="noStrike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</a:rPr>
              <a:t>New Project Summary</a:t>
            </a:r>
            <a:r>
              <a:rPr lang="el-GR" sz="1800" b="0" i="0" u="none" strike="noStrike">
                <a:effectLst/>
                <a:latin typeface="Cambria" panose="02040503050406030204" pitchFamily="18" charset="0"/>
              </a:rPr>
              <a:t>), ΓΙΝΕΤΑΙ Η ΜΕΤΑΒΑΣΗ ΣΤΟ VIVADO. </a:t>
            </a:r>
            <a:br>
              <a:rPr lang="el-GR" sz="800" b="0">
                <a:effectLst/>
              </a:rPr>
            </a:br>
            <a:br>
              <a:rPr lang="el-GR" sz="800"/>
            </a:br>
            <a:endParaRPr lang="en-US" sz="180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ED026C0-0914-6462-AB67-86C698E32F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" y="2347467"/>
            <a:ext cx="9338889" cy="420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560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EF638-01C8-B6F4-150A-00E879670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6732" y="2523756"/>
            <a:ext cx="3811905" cy="462635"/>
          </a:xfrm>
        </p:spPr>
        <p:txBody>
          <a:bodyPr/>
          <a:lstStyle/>
          <a:p>
            <a:r>
              <a:rPr lang="el-GR" sz="18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ΣΤΟ ΠΛΑΙΣΙΟ «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SOURCES»: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 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C88B95-F0F2-4958-8D6B-A9AC5874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2400" b="0" i="0" dirty="0">
                <a:effectLst/>
                <a:latin typeface="Cambria" panose="02040503050406030204" pitchFamily="18" charset="0"/>
              </a:rPr>
              <a:t>ΑΦΟΥ ΕΧΟΥΜΕ ΦΤΑΣΕΙ ΩΣ ΕΔΩ, ΑΣ ΔΟΥΜΕ ΠΩΣ ΜΠΟΡΟΥΜΕ ΝΑ ΓΡΑΨΟΥΜΕ ΤΙΣ ΕΝΤΟΛΕΣ ΤΗΣ ΓΛΩΣΣΑΣ ΠΕΡΙΓΡΑΦΗΣ ΥΛΙΚΟΥ </a:t>
            </a:r>
            <a:r>
              <a:rPr lang="en-US" sz="24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</a:rPr>
              <a:t>VHDL</a:t>
            </a:r>
            <a:r>
              <a:rPr lang="el-GR" sz="2400" b="0" i="0" dirty="0">
                <a:effectLst/>
                <a:latin typeface="Cambria" panose="02040503050406030204" pitchFamily="18" charset="0"/>
              </a:rPr>
              <a:t> </a:t>
            </a:r>
            <a:endParaRPr lang="en-US" sz="2400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3E0DF6B6-BF52-DF61-4D2F-7C8FAD04E8FB}"/>
              </a:ext>
            </a:extLst>
          </p:cNvPr>
          <p:cNvSpPr/>
          <p:nvPr/>
        </p:nvSpPr>
        <p:spPr>
          <a:xfrm>
            <a:off x="1916348" y="2986391"/>
            <a:ext cx="2262289" cy="573932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Design</a:t>
            </a:r>
            <a:r>
              <a:rPr lang="el-GR" sz="18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Sources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C69AD18-E9B8-7F1E-EC59-559363C60D42}"/>
              </a:ext>
            </a:extLst>
          </p:cNvPr>
          <p:cNvSpPr/>
          <p:nvPr/>
        </p:nvSpPr>
        <p:spPr>
          <a:xfrm>
            <a:off x="2811294" y="3677055"/>
            <a:ext cx="496110" cy="573932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221B800D-E333-79AE-D0C4-A16651E69667}"/>
              </a:ext>
            </a:extLst>
          </p:cNvPr>
          <p:cNvSpPr/>
          <p:nvPr/>
        </p:nvSpPr>
        <p:spPr>
          <a:xfrm>
            <a:off x="1916347" y="4367719"/>
            <a:ext cx="2262289" cy="573932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Add Sources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FABAE08-D0AD-7C86-5937-63C67C01E94E}"/>
              </a:ext>
            </a:extLst>
          </p:cNvPr>
          <p:cNvSpPr/>
          <p:nvPr/>
        </p:nvSpPr>
        <p:spPr>
          <a:xfrm>
            <a:off x="2799436" y="5175115"/>
            <a:ext cx="496110" cy="573932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45486D9A-4A76-1ADA-D7BF-02E1EB5689CE}"/>
              </a:ext>
            </a:extLst>
          </p:cNvPr>
          <p:cNvSpPr/>
          <p:nvPr/>
        </p:nvSpPr>
        <p:spPr>
          <a:xfrm>
            <a:off x="1916346" y="5898476"/>
            <a:ext cx="2262289" cy="573932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Add or create design sources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1EEFC7-BFA4-8FE2-9895-19DB6542C56F}"/>
              </a:ext>
            </a:extLst>
          </p:cNvPr>
          <p:cNvSpPr/>
          <p:nvPr/>
        </p:nvSpPr>
        <p:spPr>
          <a:xfrm>
            <a:off x="4737370" y="2523756"/>
            <a:ext cx="7003915" cy="394865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7A9CD1-3EBC-6B40-1FE8-C4A6E91F46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365" y="2977420"/>
            <a:ext cx="6407923" cy="304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18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uiExpand="1" build="allAtOnce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BD4F1B-7887-C938-C045-83422D8BC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652" y="1415502"/>
            <a:ext cx="4964025" cy="21885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</a:rPr>
              <a:t>ΕΠΙΛΕΓΟΥΜΕ </a:t>
            </a:r>
            <a:r>
              <a:rPr lang="en-US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Create File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Graphic 16" descr="Open Folder">
            <a:extLst>
              <a:ext uri="{FF2B5EF4-FFF2-40B4-BE49-F238E27FC236}">
                <a16:creationId xmlns:a16="http://schemas.microsoft.com/office/drawing/2014/main" id="{20CC2FD0-8D0F-4CDE-E5F6-25D4C3CBD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7890" y="1177171"/>
            <a:ext cx="2665258" cy="266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22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9D548-3300-D680-091B-5A2EE4C9D044}"/>
              </a:ext>
            </a:extLst>
          </p:cNvPr>
          <p:cNvSpPr/>
          <p:nvPr/>
        </p:nvSpPr>
        <p:spPr>
          <a:xfrm>
            <a:off x="561287" y="1151543"/>
            <a:ext cx="5943600" cy="29419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0" i="0" cap="all" spc="12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j-ea"/>
                <a:cs typeface="+mj-cs"/>
              </a:rPr>
              <a:t>Create source file</a:t>
            </a:r>
            <a:r>
              <a:rPr lang="en-US" sz="2800" b="0" i="0" cap="all" spc="12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  ΑΛΛΑΖΟΥΜΕ ΤΟΝ ΤΥΠΟ ΣΕ </a:t>
            </a:r>
            <a:r>
              <a:rPr lang="en-US" sz="2800" b="0" i="0" cap="all" spc="12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j-ea"/>
                <a:cs typeface="+mj-cs"/>
              </a:rPr>
              <a:t>VHDL</a:t>
            </a:r>
            <a:r>
              <a:rPr lang="en-US" sz="2800" b="0" i="0" cap="all" spc="12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ΚΑΙ ΔΙΝΟΥΜΕ ΣΤΟ ΑΡΧΕΙΟ ΤΟ ΟΝΟΜΑ ΠΟΥ ΘΕΛΟΥΜΕ.</a:t>
            </a:r>
            <a:endParaRPr lang="en-US" sz="2800" cap="all" spc="12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6AF94D-A56A-27BA-A310-800D7DB01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6834" y="778212"/>
            <a:ext cx="4586789" cy="357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576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251A2F"/>
      </a:dk2>
      <a:lt2>
        <a:srgbClr val="F0F3F2"/>
      </a:lt2>
      <a:accent1>
        <a:srgbClr val="C34D6B"/>
      </a:accent1>
      <a:accent2>
        <a:srgbClr val="B13B8A"/>
      </a:accent2>
      <a:accent3>
        <a:srgbClr val="B94DC3"/>
      </a:accent3>
      <a:accent4>
        <a:srgbClr val="763BB1"/>
      </a:accent4>
      <a:accent5>
        <a:srgbClr val="564DC3"/>
      </a:accent5>
      <a:accent6>
        <a:srgbClr val="3B63B1"/>
      </a:accent6>
      <a:hlink>
        <a:srgbClr val="7155C6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9869d97-c8a6-4a5c-baed-b5e9c5cbf89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Έγγραφο" ma:contentTypeID="0x0101004CA3D6F9F1FA0C42B54E51F63E91B38F" ma:contentTypeVersion="4" ma:contentTypeDescription="Δημιουργία νέου εγγράφου" ma:contentTypeScope="" ma:versionID="85b74851a2cc43540a2b349e55cbda77">
  <xsd:schema xmlns:xsd="http://www.w3.org/2001/XMLSchema" xmlns:xs="http://www.w3.org/2001/XMLSchema" xmlns:p="http://schemas.microsoft.com/office/2006/metadata/properties" xmlns:ns3="29869d97-c8a6-4a5c-baed-b5e9c5cbf893" targetNamespace="http://schemas.microsoft.com/office/2006/metadata/properties" ma:root="true" ma:fieldsID="a1e8d92ca5937adb98fd63ac0d0ecc0f" ns3:_="">
    <xsd:import namespace="29869d97-c8a6-4a5c-baed-b5e9c5cbf8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869d97-c8a6-4a5c-baed-b5e9c5cbf8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Τύπος περιεχομένου"/>
        <xsd:element ref="dc:title" minOccurs="0" maxOccurs="1" ma:index="4" ma:displayName="Τίτλο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CBC74A-24AD-4FAD-AF65-64D19325B102}">
  <ds:schemaRefs>
    <ds:schemaRef ds:uri="http://schemas.microsoft.com/office/2006/documentManagement/types"/>
    <ds:schemaRef ds:uri="29869d97-c8a6-4a5c-baed-b5e9c5cbf893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21A709A-168E-4D0E-9AE2-C8D4CA908E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9F5048-C1C1-46DC-97E2-024D5DA93784}">
  <ds:schemaRefs>
    <ds:schemaRef ds:uri="29869d97-c8a6-4a5c-baed-b5e9c5cbf89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409</Words>
  <Application>Microsoft Office PowerPoint</Application>
  <PresentationFormat>Widescreen</PresentationFormat>
  <Paragraphs>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Britannic Bold</vt:lpstr>
      <vt:lpstr>Calibri</vt:lpstr>
      <vt:lpstr>Cambria</vt:lpstr>
      <vt:lpstr>Franklin Gothic Demi Cond</vt:lpstr>
      <vt:lpstr>Franklin Gothic Medium</vt:lpstr>
      <vt:lpstr>Segoe UI</vt:lpstr>
      <vt:lpstr>Söhne</vt:lpstr>
      <vt:lpstr>Wingdings</vt:lpstr>
      <vt:lpstr>JuxtaposeVTI</vt:lpstr>
      <vt:lpstr>ΟΔΗΓΟΣ ΧΡΗΣΗΣ ΤΟΥ VIVADO</vt:lpstr>
      <vt:lpstr>ΜΟΛΙΣ ΑΝΟΙΞΟΥΜΕ ΤΗΝ ΕΦΑΡΜΟΓΗ ΤΟΥ VIVADO, ΣΤΟ ΠΑΝΩ ΜΕΡΟΣ ΑΡΙΣΤΕΡΑ ΤΟΥ ΠΑΡΑΘΥΡΟΥ ΠΟΥ ΕΧΕΙ ΕΝΟΙΞΕΙ ΣΤΗΝ ΟΘΟΝΗ ΜΑΣ ΕΠΙΛΕΓΟΥΜΕ:</vt:lpstr>
      <vt:lpstr>ΔΙΝΟΥΜΕ ΣΤΟ PROJECT ΜΑΣ ΤΟ ΟΝΟΜΑ ΚΑΙ ΤΗ ΔΙΕΥΘΥΝΣΗ ΠΟΥ ΕΠΙΘΥΜΟΥΜΕ.</vt:lpstr>
      <vt:lpstr> ΚΑΙ ΣΥΝΕΧΙΖΟΥΜΕ ΕΠΙΛΕΓΟΝΤΑΣ ΣΤΟ ΕΠΟΜΕΝΟ ΒΗΜΑ:  RTL Project  </vt:lpstr>
      <vt:lpstr>ΣΤΟ Add Sources ΣΤΟ ΚΑΤΩ ΜΕΡΟΣ</vt:lpstr>
      <vt:lpstr>ΜΕΤΑ ΑΠΟ ΤΑ ΕΠΟΜΕΝΑ ΔΥΟ ΒΗΜΑΤΑ (Default Part και New Project Summary), ΓΙΝΕΤΑΙ Η ΜΕΤΑΒΑΣΗ ΣΤΟ VIVADO.   </vt:lpstr>
      <vt:lpstr>ΑΦΟΥ ΕΧΟΥΜΕ ΦΤΑΣΕΙ ΩΣ ΕΔΩ, ΑΣ ΔΟΥΜΕ ΠΩΣ ΜΠΟΡΟΥΜΕ ΝΑ ΓΡΑΨΟΥΜΕ ΤΙΣ ΕΝΤΟΛΕΣ ΤΗΣ ΓΛΩΣΣΑΣ ΠΕΡΙΓΡΑΦΗΣ ΥΛΙΚΟΥ VHDL </vt:lpstr>
      <vt:lpstr>ΕΠΙΛΕΓΟΥΜΕ Create File</vt:lpstr>
      <vt:lpstr>PowerPoint Presentation</vt:lpstr>
      <vt:lpstr>PowerPoint Presentation</vt:lpstr>
      <vt:lpstr>PowerPoint Presentation</vt:lpstr>
      <vt:lpstr>ΑΦΟΥ ΤΕΛΕΙΩΣΟΥΜΕ ΜΕ ΤΙΣ ΕΝΤΟΛΕΣ ΜΑΣ...</vt:lpstr>
      <vt:lpstr>ΣΤΟ PROJECT MANAGER ΠΟΥ ΒΡΙΣΚΕΤΑΙ ΣΤΑ ΑΡΙΣΤΕΡΑ ΥΠΑΡΧΕΙ ΤΟ RTL ANALYSIS, ΣΤΟ ΟΠΟΙΟ ΚΑΝΟΥΜΕ ΔΕΞΙ ΚΛΙΚ ΚΑΙ ΕΠΕΙΤΑ ΠΑΤΑΜΕ ΤΟ New Elaborated Design.  </vt:lpstr>
      <vt:lpstr>ΚΑΙ ΕΜΦΑΝΙΖΕΤΑΙ ΤΟ ΣΧΗΜΑ ΜΑΣ… </vt:lpstr>
      <vt:lpstr>ΓΙΑ ΝΑ ΦΤΑΣΟΥΜΕ ΣΤΟ ΣΗΜΕΙΟ ΤΟΥ Bitstream, ΠΗΓΑΙΝΟΥΜΕ ΞΑΝΑ ΣΤΟ ΑΡΙΣΤΕΡΟ ΠΛΑΙΣΙΟ,ΚΑΙ ΕΠΙΛΕΓΟΥΜΕ: </vt:lpstr>
      <vt:lpstr>ΚΑΙ ΕΜΦΑΝΙΖΕΤΑΙ ΤΟ Bitstream.</vt:lpstr>
      <vt:lpstr>ΓΙΑ ΤΗΝ ΥΛΟΠΟΙΗΣΗ ΤΟΥ ΠΑΡΑΔΕΙΓΜΑΤΟΣ ΘΑ ΧΡΗΣΙΜΟΠΟΙΗΣΟΥΜΕ ΤΟΝ ΕΞΟΜΟΙΩΤΗ “PuTTY”. </vt:lpstr>
      <vt:lpstr>ΕΠΟΜΕΝΑ ΒΗΜΑΤΑ...</vt:lpstr>
      <vt:lpstr>ΤΟ ΕΠΙΛΕΓΟΥΜΕ ΚΑΙ ΣΤΟ ΠΑΡΑΘΥΡΟ ΠΟΥ ΑΝΟΙΓΕΙ (PuTTY Configuration), ΑΛΛΑΖΟΥΜΕ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ΟΔΗΓΟΣ ΧΡΗΣΗΣ ΤΟΥ VIVADO</dc:title>
  <dc:creator>ΕΥΦΡΟΣΥΝΗ ΣΑΜΑΚΟΒΛΗ</dc:creator>
  <cp:lastModifiedBy>ΕΥΦΡΟΣΥΝΗ ΣΑΜΑΚΟΒΛΗ</cp:lastModifiedBy>
  <cp:revision>5</cp:revision>
  <dcterms:created xsi:type="dcterms:W3CDTF">2023-11-10T12:45:34Z</dcterms:created>
  <dcterms:modified xsi:type="dcterms:W3CDTF">2023-11-15T17:05:31Z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0x0101004CA3D6F9F1FA0C42B54E51F63E91B38F</vt:lpwstr>
  </property>
</Properties>
</file>