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12" autoAdjust="0"/>
  </p:normalViewPr>
  <p:slideViewPr>
    <p:cSldViewPr snapToGrid="0">
      <p:cViewPr varScale="1">
        <p:scale>
          <a:sx n="121" d="100"/>
          <a:sy n="121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 rtlCol="0"/>
        <a:lstStyle/>
        <a:p>
          <a:pPr rtl="0"/>
          <a:endParaRPr lang="en-US"/>
        </a:p>
      </dgm:t>
    </dgm:pt>
    <dgm:pt modelId="{30269CC2-8DD6-4402-82F3-18F164A732FF}">
      <dgm:prSet/>
      <dgm:spPr/>
      <dgm:t>
        <a:bodyPr rtlCol="0"/>
        <a:lstStyle/>
        <a:p>
          <a:pPr rtl="0"/>
          <a:r>
            <a:rPr lang="fr-FR" noProof="0" dirty="0">
              <a:solidFill>
                <a:schemeClr val="bg1"/>
              </a:solidFill>
            </a:rPr>
            <a:t>Introduction</a:t>
          </a:r>
        </a:p>
      </dgm:t>
    </dgm:pt>
    <dgm:pt modelId="{4A8A3B18-A3DE-475C-8BF1-FB4B84DDA43B}" type="parTrans" cxnId="{813C1BD6-5A4A-43F4-8BF7-0645F72381AA}">
      <dgm:prSet/>
      <dgm:spPr/>
      <dgm:t>
        <a:bodyPr rtlCol="0"/>
        <a:lstStyle/>
        <a:p>
          <a:pPr rtl="0"/>
          <a:endParaRPr lang="fr-FR" noProof="0" dirty="0"/>
        </a:p>
      </dgm:t>
    </dgm:pt>
    <dgm:pt modelId="{2DAA2C1D-14F6-4BCA-B047-0B53ADD46F43}" type="sibTrans" cxnId="{813C1BD6-5A4A-43F4-8BF7-0645F72381AA}">
      <dgm:prSet/>
      <dgm:spPr/>
      <dgm:t>
        <a:bodyPr rtlCol="0"/>
        <a:lstStyle/>
        <a:p>
          <a:pPr rtl="0"/>
          <a:endParaRPr lang="fr-FR" noProof="0" dirty="0"/>
        </a:p>
      </dgm:t>
    </dgm:pt>
    <dgm:pt modelId="{2B87ECDB-C552-42F6-9B52-6548A18B206B}">
      <dgm:prSet/>
      <dgm:spPr/>
      <dgm:t>
        <a:bodyPr rtlCol="0"/>
        <a:lstStyle/>
        <a:p>
          <a:pPr rtl="0"/>
          <a:r>
            <a:rPr lang="fr-FR" noProof="0" dirty="0">
              <a:solidFill>
                <a:schemeClr val="bg1"/>
              </a:solidFill>
            </a:rPr>
            <a:t>Spécifications fonctionnelles</a:t>
          </a:r>
        </a:p>
      </dgm:t>
    </dgm:pt>
    <dgm:pt modelId="{0DC560D9-C62C-41BA-8D68-CB78933BFF0C}" type="parTrans" cxnId="{91AFA996-5E3B-401C-B400-E70DBD4A4AB6}">
      <dgm:prSet/>
      <dgm:spPr/>
      <dgm:t>
        <a:bodyPr rtlCol="0"/>
        <a:lstStyle/>
        <a:p>
          <a:pPr rtl="0"/>
          <a:endParaRPr lang="fr-FR" noProof="0" dirty="0"/>
        </a:p>
      </dgm:t>
    </dgm:pt>
    <dgm:pt modelId="{80EFB54F-1AC8-40D9-981D-4C85160A5799}" type="sibTrans" cxnId="{91AFA996-5E3B-401C-B400-E70DBD4A4AB6}">
      <dgm:prSet/>
      <dgm:spPr/>
      <dgm:t>
        <a:bodyPr rtlCol="0"/>
        <a:lstStyle/>
        <a:p>
          <a:pPr rtl="0"/>
          <a:endParaRPr lang="fr-FR" noProof="0" dirty="0"/>
        </a:p>
      </dgm:t>
    </dgm:pt>
    <dgm:pt modelId="{419DF63C-9792-4EF5-9125-1EEF4D07C33F}">
      <dgm:prSet/>
      <dgm:spPr/>
      <dgm:t>
        <a:bodyPr rtlCol="0"/>
        <a:lstStyle/>
        <a:p>
          <a:pPr rtl="0"/>
          <a:r>
            <a:rPr lang="fr-FR" noProof="0" dirty="0">
              <a:solidFill>
                <a:schemeClr val="bg1"/>
              </a:solidFill>
            </a:rPr>
            <a:t>Spécifications techniques</a:t>
          </a:r>
        </a:p>
      </dgm:t>
    </dgm:pt>
    <dgm:pt modelId="{2B95E8EF-82FE-4F54-970D-D55C9AD8EC00}" type="parTrans" cxnId="{024B121E-3EE5-42C9-97D1-5E0D27C29DC3}">
      <dgm:prSet/>
      <dgm:spPr/>
      <dgm:t>
        <a:bodyPr rtlCol="0"/>
        <a:lstStyle/>
        <a:p>
          <a:pPr rtl="0"/>
          <a:endParaRPr lang="fr-FR" noProof="0" dirty="0"/>
        </a:p>
      </dgm:t>
    </dgm:pt>
    <dgm:pt modelId="{EA8773AB-BB82-4BF6-944E-80CD2086CE93}" type="sibTrans" cxnId="{024B121E-3EE5-42C9-97D1-5E0D27C29DC3}">
      <dgm:prSet/>
      <dgm:spPr/>
      <dgm:t>
        <a:bodyPr rtlCol="0"/>
        <a:lstStyle/>
        <a:p>
          <a:pPr rtl="0"/>
          <a:endParaRPr lang="fr-FR" noProof="0" dirty="0"/>
        </a:p>
      </dgm:t>
    </dgm:pt>
    <dgm:pt modelId="{1B1E513F-BEB7-483A-8F12-A8210AEF19E9}">
      <dgm:prSet/>
      <dgm:spPr/>
      <dgm:t>
        <a:bodyPr/>
        <a:lstStyle/>
        <a:p>
          <a:r>
            <a:rPr lang="fr-FR" noProof="0" dirty="0">
              <a:solidFill>
                <a:schemeClr val="bg1"/>
              </a:solidFill>
            </a:rPr>
            <a:t>Planning prévisionnel</a:t>
          </a:r>
        </a:p>
      </dgm:t>
    </dgm:pt>
    <dgm:pt modelId="{DB284026-3063-4705-B72C-ADE04469BE6D}" type="parTrans" cxnId="{9CD469EF-CF99-411A-B4B3-5B2C59AF684C}">
      <dgm:prSet/>
      <dgm:spPr/>
      <dgm:t>
        <a:bodyPr rtlCol="0"/>
        <a:lstStyle/>
        <a:p>
          <a:pPr rtl="0"/>
          <a:endParaRPr lang="fr-FR" noProof="0" dirty="0"/>
        </a:p>
      </dgm:t>
    </dgm:pt>
    <dgm:pt modelId="{D99C9B80-BA48-46B7-8B67-372E2AFD9E86}" type="sibTrans" cxnId="{9CD469EF-CF99-411A-B4B3-5B2C59AF684C}">
      <dgm:prSet/>
      <dgm:spPr/>
      <dgm:t>
        <a:bodyPr rtlCol="0"/>
        <a:lstStyle/>
        <a:p>
          <a:pPr rtl="0"/>
          <a:endParaRPr lang="fr-FR" noProof="0" dirty="0"/>
        </a:p>
      </dgm:t>
    </dgm:pt>
    <dgm:pt modelId="{F4A56385-3827-49D1-B533-953BA75136B7}">
      <dgm:prSet/>
      <dgm:spPr/>
      <dgm:t>
        <a:bodyPr rtlCol="0"/>
        <a:lstStyle/>
        <a:p>
          <a:pPr rtl="0"/>
          <a:r>
            <a:rPr lang="fr-FR" noProof="0" dirty="0">
              <a:solidFill>
                <a:schemeClr val="bg1"/>
              </a:solidFill>
            </a:rPr>
            <a:t>Propositions d’évolutions</a:t>
          </a:r>
        </a:p>
      </dgm:t>
    </dgm:pt>
    <dgm:pt modelId="{5C6E35C5-B6D6-42D4-9FF2-63E3FEC1E45F}" type="parTrans" cxnId="{D572C096-14C8-487B-ABCD-6354192B80BA}">
      <dgm:prSet/>
      <dgm:spPr/>
      <dgm:t>
        <a:bodyPr rtlCol="0"/>
        <a:lstStyle/>
        <a:p>
          <a:pPr rtl="0"/>
          <a:endParaRPr lang="fr-FR" noProof="0" dirty="0"/>
        </a:p>
      </dgm:t>
    </dgm:pt>
    <dgm:pt modelId="{E866DA3A-B427-429E-A892-4812B432ED79}" type="sibTrans" cxnId="{D572C096-14C8-487B-ABCD-6354192B80BA}">
      <dgm:prSet/>
      <dgm:spPr/>
      <dgm:t>
        <a:bodyPr rtlCol="0"/>
        <a:lstStyle/>
        <a:p>
          <a:pPr rtl="0"/>
          <a:endParaRPr lang="fr-FR" noProof="0" dirty="0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 custLinFactNeighborX="-682" custLinFactNeighborY="319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 custLinFactNeighborX="-1052" custLinFactNeighborY="1622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sz="2800" noProof="0" dirty="0">
              <a:solidFill>
                <a:schemeClr val="tx1"/>
              </a:solidFill>
            </a:rPr>
            <a:t>Fonctionnalités à développer</a:t>
          </a:r>
        </a:p>
      </dgm:t>
    </dgm:pt>
    <dgm:pt modelId="{68E16295-5968-427D-8FEC-140904115879}" type="parTrans" cxnId="{1514D9C3-0364-4D35-B599-B493CBB9F80D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C8FD5B74-EA17-4780-8EAB-5CC8C9F831ED}" type="sibTrans" cxnId="{1514D9C3-0364-4D35-B599-B493CBB9F80D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5395F473-4B00-496B-B453-6451BF799B09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noProof="0" dirty="0">
              <a:solidFill>
                <a:schemeClr val="bg1"/>
              </a:solidFill>
            </a:rPr>
            <a:t>Authentification</a:t>
          </a:r>
        </a:p>
      </dgm:t>
    </dgm:pt>
    <dgm:pt modelId="{9C1152B7-4D34-4CA0-9DDC-F21FD4AEAD28}" type="parTrans" cxnId="{5982C12B-3881-4E5F-910B-CA265FD5E102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169C7AF9-916F-47C4-A9C3-3ACADEA4D272}" type="sibTrans" cxnId="{5982C12B-3881-4E5F-910B-CA265FD5E102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ED7BFBCA-85AB-470A-B757-1414C645E6DE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noProof="0" dirty="0">
              <a:solidFill>
                <a:schemeClr val="bg1"/>
              </a:solidFill>
            </a:rPr>
            <a:t>Système de notes / tâches partagées</a:t>
          </a:r>
        </a:p>
      </dgm:t>
    </dgm:pt>
    <dgm:pt modelId="{B49CC6F4-1BCE-47E4-B510-CFFABFF8574B}" type="parTrans" cxnId="{CADA49E7-D7E4-4B04-9DDF-B5A55F3314AF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C0C02030-8E95-4FBF-B65E-3B9A5576FA0F}" type="sibTrans" cxnId="{CADA49E7-D7E4-4B04-9DDF-B5A55F3314AF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2904A716-59B7-4104-AC29-2F533F57D625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noProof="0" dirty="0">
              <a:solidFill>
                <a:schemeClr val="bg1"/>
              </a:solidFill>
            </a:rPr>
            <a:t>Messagerie</a:t>
          </a:r>
        </a:p>
      </dgm:t>
    </dgm:pt>
    <dgm:pt modelId="{9B32CB96-1CE6-4CA6-98D9-C2203F6FCB19}" type="parTrans" cxnId="{769AC2E0-480D-41AB-BE4C-F01603F65A64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14A70495-26CC-4CC9-BF87-1FC52EE50B35}" type="sibTrans" cxnId="{769AC2E0-480D-41AB-BE4C-F01603F65A64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6B2A819A-15D0-42B4-B58A-4C15EB3D2273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noProof="0" dirty="0">
              <a:solidFill>
                <a:schemeClr val="bg1"/>
              </a:solidFill>
            </a:rPr>
            <a:t>Agenda</a:t>
          </a:r>
        </a:p>
      </dgm:t>
    </dgm:pt>
    <dgm:pt modelId="{B792D6FA-E619-4181-9F96-60C0DA4A2159}" type="parTrans" cxnId="{4312CAFF-6B73-47EF-A50D-19046CFAB0D1}">
      <dgm:prSet/>
      <dgm:spPr/>
      <dgm:t>
        <a:bodyPr/>
        <a:lstStyle/>
        <a:p>
          <a:endParaRPr lang="fr-FR"/>
        </a:p>
      </dgm:t>
    </dgm:pt>
    <dgm:pt modelId="{59AE2116-2796-4B8F-9ED7-CA56FC7EAEB2}" type="sibTrans" cxnId="{4312CAFF-6B73-47EF-A50D-19046CFAB0D1}">
      <dgm:prSet/>
      <dgm:spPr/>
      <dgm:t>
        <a:bodyPr/>
        <a:lstStyle/>
        <a:p>
          <a:endParaRPr lang="fr-FR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X="123229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A6D784CC-F443-4043-94F5-321B2C5F6BB2}" type="presOf" srcId="{6B2A819A-15D0-42B4-B58A-4C15EB3D2273}" destId="{A7174219-EC9E-4267-A04D-B18EE847387A}" srcOrd="0" destOrd="3" presId="urn:microsoft.com/office/officeart/2005/8/layout/list1"/>
    <dgm:cxn modelId="{1EC855D4-9949-4C99-AE73-64CD4259AB6C}" type="presOf" srcId="{2904A716-59B7-4104-AC29-2F533F57D625}" destId="{A7174219-EC9E-4267-A04D-B18EE847387A}" srcOrd="0" destOrd="2" presId="urn:microsoft.com/office/officeart/2005/8/layout/list1"/>
    <dgm:cxn modelId="{769AC2E0-480D-41AB-BE4C-F01603F65A64}" srcId="{7A49DF98-867D-48FD-8C6A-11619CC54E26}" destId="{2904A716-59B7-4104-AC29-2F533F57D625}" srcOrd="2" destOrd="0" parTransId="{9B32CB96-1CE6-4CA6-98D9-C2203F6FCB19}" sibTransId="{14A70495-26CC-4CC9-BF87-1FC52EE50B35}"/>
    <dgm:cxn modelId="{DF88DBE6-53D6-489E-9FE7-EDD2A1456E39}" type="presOf" srcId="{ED7BFBCA-85AB-470A-B757-1414C645E6DE}" destId="{A7174219-EC9E-4267-A04D-B18EE847387A}" srcOrd="0" destOrd="1" presId="urn:microsoft.com/office/officeart/2005/8/layout/list1"/>
    <dgm:cxn modelId="{CADA49E7-D7E4-4B04-9DDF-B5A55F3314AF}" srcId="{7A49DF98-867D-48FD-8C6A-11619CC54E26}" destId="{ED7BFBCA-85AB-470A-B757-1414C645E6DE}" srcOrd="1" destOrd="0" parTransId="{B49CC6F4-1BCE-47E4-B510-CFFABFF8574B}" sibTransId="{C0C02030-8E95-4FBF-B65E-3B9A5576FA0F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4312CAFF-6B73-47EF-A50D-19046CFAB0D1}" srcId="{7A49DF98-867D-48FD-8C6A-11619CC54E26}" destId="{6B2A819A-15D0-42B4-B58A-4C15EB3D2273}" srcOrd="3" destOrd="0" parTransId="{B792D6FA-E619-4181-9F96-60C0DA4A2159}" sibTransId="{59AE2116-2796-4B8F-9ED7-CA56FC7EAEB2}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 rtlCol="0"/>
        <a:lstStyle/>
        <a:p>
          <a:pPr rtl="0"/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 rtlCol="0"/>
        <a:lstStyle/>
        <a:p>
          <a:pPr algn="ctr" rtl="0"/>
          <a:r>
            <a:rPr lang="fr-FR" sz="2000" dirty="0">
              <a:solidFill>
                <a:schemeClr val="bg1"/>
              </a:solidFill>
            </a:rPr>
            <a:t>Sprint 1</a:t>
          </a:r>
        </a:p>
        <a:p>
          <a:pPr algn="l" rtl="0"/>
          <a:br>
            <a:rPr lang="fr-FR" sz="1600" dirty="0">
              <a:solidFill>
                <a:schemeClr val="bg1"/>
              </a:solidFill>
            </a:rPr>
          </a:br>
          <a:r>
            <a:rPr lang="fr-FR" sz="1600" dirty="0">
              <a:solidFill>
                <a:schemeClr val="bg1"/>
              </a:solidFill>
            </a:rPr>
            <a:t>Authentification</a:t>
          </a:r>
          <a:endParaRPr lang="fr-FR" sz="1600" noProof="1">
            <a:solidFill>
              <a:schemeClr val="bg1"/>
            </a:solidFill>
          </a:endParaRPr>
        </a:p>
      </dgm:t>
    </dgm:pt>
    <dgm:pt modelId="{A40BCF22-228C-4E6F-A028-7BBDE5C12E5A}" type="parTrans" cxnId="{8FB3CA80-DD34-4F68-B118-EAE12645570F}">
      <dgm:prSet/>
      <dgm:spPr/>
      <dgm:t>
        <a:bodyPr rtlCol="0"/>
        <a:lstStyle/>
        <a:p>
          <a:pPr rtl="0"/>
          <a:endParaRPr lang="fr-FR" dirty="0"/>
        </a:p>
      </dgm:t>
    </dgm:pt>
    <dgm:pt modelId="{547F8894-C324-4B84-95BE-A51E4FE0FA16}" type="sibTrans" cxnId="{8FB3CA80-DD34-4F68-B118-EAE12645570F}">
      <dgm:prSet/>
      <dgm:spPr>
        <a:blipFill rotWithShape="0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  <a:effectLst/>
      </dgm:spPr>
      <dgm:t>
        <a:bodyPr rtlCol="0"/>
        <a:lstStyle/>
        <a:p>
          <a:pPr rtl="0"/>
          <a:endParaRPr lang="fr-FR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rtlCol="0" anchor="t" anchorCtr="0"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bg1"/>
              </a:solidFill>
            </a:rPr>
            <a:t>Sprint 2</a:t>
          </a:r>
          <a:endParaRPr lang="fr-FR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br>
            <a:rPr lang="fr-FR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fr-FR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Bloc notes</a:t>
          </a:r>
          <a:endParaRPr lang="fr-FR" sz="1600" kern="1200" noProof="1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4A66CBC3-2E89-46E5-B2EA-1705F05E6FDD}" type="parTrans" cxnId="{2E9E5A02-0CE8-4569-9B67-05EE24CE2438}">
      <dgm:prSet/>
      <dgm:spPr/>
      <dgm:t>
        <a:bodyPr rtlCol="0"/>
        <a:lstStyle/>
        <a:p>
          <a:pPr rtl="0"/>
          <a:endParaRPr lang="fr-FR" dirty="0"/>
        </a:p>
      </dgm:t>
    </dgm:pt>
    <dgm:pt modelId="{C9DED455-19B5-45BA-AEF1-572CA46E947B}" type="sibTrans" cxnId="{2E9E5A02-0CE8-4569-9B67-05EE24CE2438}">
      <dgm:prSet/>
      <dgm:spPr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  <a:effectLst/>
      </dgm:spPr>
      <dgm:t>
        <a:bodyPr rtlCol="0"/>
        <a:lstStyle/>
        <a:p>
          <a:pPr rtl="0"/>
          <a:endParaRPr lang="fr-FR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rtlCol="0" anchor="t" anchorCtr="0"/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bg1"/>
              </a:solidFill>
            </a:rPr>
            <a:t>Sprint 3</a:t>
          </a:r>
          <a:endParaRPr lang="fr-FR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br>
            <a:rPr lang="fr-FR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fr-FR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Messagerie</a:t>
          </a:r>
          <a:endParaRPr lang="fr-FR" sz="1600" b="1" kern="1200" noProof="1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E6B5045-A42D-4562-9588-2342D0E47934}" type="parTrans" cxnId="{B49FD08F-C9D7-4FC0-B446-ED9717719A00}">
      <dgm:prSet/>
      <dgm:spPr/>
      <dgm:t>
        <a:bodyPr rtlCol="0"/>
        <a:lstStyle/>
        <a:p>
          <a:pPr rtl="0"/>
          <a:endParaRPr lang="fr-FR" dirty="0"/>
        </a:p>
      </dgm:t>
    </dgm:pt>
    <dgm:pt modelId="{10254594-A53F-49FE-B0F2-BC233EE7109F}" type="sibTrans" cxnId="{B49FD08F-C9D7-4FC0-B446-ED9717719A00}">
      <dgm:prSet/>
      <dgm:spPr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  <a:effectLst/>
      </dgm:spPr>
      <dgm:t>
        <a:bodyPr rtlCol="0"/>
        <a:lstStyle/>
        <a:p>
          <a:pPr rtl="0"/>
          <a:endParaRPr lang="fr-FR" dirty="0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 custLinFactNeighborX="-458" custLinFactNeighborY="0"/>
      <dgm:spPr/>
    </dgm:pt>
    <dgm:pt modelId="{8157E768-0524-44F1-8F00-7DF53576D2D6}" type="pres">
      <dgm:prSet presAssocID="{547F8894-C324-4B84-95BE-A51E4FE0FA16}" presName="sibTransNodeCircle" presStyleLbl="alignNode1" presStyleIdx="0" presStyleCnt="6" custLinFactNeighborX="0" custLinFactNeighborY="2385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 custLinFactNeighborX="-691"/>
      <dgm:spPr>
        <a:xfrm>
          <a:off x="3614737" y="0"/>
          <a:ext cx="3286125" cy="4351338"/>
        </a:xfrm>
        <a:prstGeom prst="rect">
          <a:avLst/>
        </a:prstGeom>
      </dgm:spPr>
    </dgm:pt>
    <dgm:pt modelId="{AFA09309-0DCE-4477-82D3-AAF980A85A37}" type="pres">
      <dgm:prSet presAssocID="{C9DED455-19B5-45BA-AEF1-572CA46E947B}" presName="sibTransNodeCircle" presStyleLbl="alignNode1" presStyleIdx="2" presStyleCnt="6" custScaleX="93537" custScaleY="81897" custLinFactNeighborX="7715" custLinFactNeighborY="2385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/>
      <dgm:spPr>
        <a:xfrm>
          <a:off x="7229475" y="0"/>
          <a:ext cx="3286125" cy="4351338"/>
        </a:xfrm>
        <a:prstGeom prst="rect">
          <a:avLst/>
        </a:prstGeom>
      </dgm:spPr>
    </dgm:pt>
    <dgm:pt modelId="{9718E67E-2C8C-4093-AB5F-E3BEFAAEA31B}" type="pres">
      <dgm:prSet presAssocID="{10254594-A53F-49FE-B0F2-BC233EE7109F}" presName="sibTransNodeCircle" presStyleLbl="alignNode1" presStyleIdx="4" presStyleCnt="6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>
              <a:solidFill>
                <a:schemeClr val="bg1"/>
              </a:solidFill>
            </a:rPr>
            <a:t>Introduction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>
              <a:solidFill>
                <a:schemeClr val="bg1"/>
              </a:solidFill>
            </a:rPr>
            <a:t>Spécifications fonctionnelles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7654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>
              <a:solidFill>
                <a:schemeClr val="bg1"/>
              </a:solidFill>
            </a:rPr>
            <a:t>Spécifications techniques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>
              <a:solidFill>
                <a:schemeClr val="bg1"/>
              </a:solidFill>
            </a:rPr>
            <a:t>Planning prévisionnel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8954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>
              <a:solidFill>
                <a:schemeClr val="bg1"/>
              </a:solidFill>
            </a:rPr>
            <a:t>Propositions d’évolutions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098499"/>
          <a:ext cx="6156323" cy="37878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kern="1200" noProof="0" dirty="0">
              <a:solidFill>
                <a:schemeClr val="bg1"/>
              </a:solidFill>
            </a:rPr>
            <a:t>Authentification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kern="1200" noProof="0" dirty="0">
              <a:solidFill>
                <a:schemeClr val="bg1"/>
              </a:solidFill>
            </a:rPr>
            <a:t>Système de notes / tâches partagées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kern="1200" noProof="0" dirty="0">
              <a:solidFill>
                <a:schemeClr val="bg1"/>
              </a:solidFill>
            </a:rPr>
            <a:t>Messagerie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fr-FR" sz="2800" kern="1200" noProof="0" dirty="0">
              <a:solidFill>
                <a:schemeClr val="bg1"/>
              </a:solidFill>
            </a:rPr>
            <a:t>Agenda</a:t>
          </a:r>
        </a:p>
      </dsp:txBody>
      <dsp:txXfrm>
        <a:off x="0" y="1098499"/>
        <a:ext cx="6156323" cy="3787875"/>
      </dsp:txXfrm>
    </dsp:sp>
    <dsp:sp modelId="{8EFCDC49-2431-44A7-9E88-01190BAF5B19}">
      <dsp:nvSpPr>
        <dsp:cNvPr id="0" name=""/>
        <dsp:cNvSpPr/>
      </dsp:nvSpPr>
      <dsp:spPr>
        <a:xfrm>
          <a:off x="307816" y="1415485"/>
          <a:ext cx="5310462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>
              <a:solidFill>
                <a:schemeClr val="tx1"/>
              </a:solidFill>
            </a:rPr>
            <a:t>Fonctionnalités à développer</a:t>
          </a:r>
        </a:p>
      </dsp:txBody>
      <dsp:txXfrm>
        <a:off x="307816" y="1415485"/>
        <a:ext cx="5310462" cy="6424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0" y="118516"/>
          <a:ext cx="2577007" cy="3607810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914" tIns="330200" rIns="200914" bIns="33020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bg1"/>
              </a:solidFill>
            </a:rPr>
            <a:t>Sprint 1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fr-FR" sz="1600" kern="1200" dirty="0">
              <a:solidFill>
                <a:schemeClr val="bg1"/>
              </a:solidFill>
            </a:rPr>
          </a:br>
          <a:r>
            <a:rPr lang="fr-FR" sz="1600" kern="1200" dirty="0">
              <a:solidFill>
                <a:schemeClr val="bg1"/>
              </a:solidFill>
            </a:rPr>
            <a:t>Authentification</a:t>
          </a:r>
          <a:endParaRPr lang="fr-FR" sz="1600" kern="1200" noProof="1">
            <a:solidFill>
              <a:schemeClr val="bg1"/>
            </a:solidFill>
          </a:endParaRPr>
        </a:p>
      </dsp:txBody>
      <dsp:txXfrm>
        <a:off x="0" y="1489484"/>
        <a:ext cx="2577007" cy="2164686"/>
      </dsp:txXfrm>
    </dsp:sp>
    <dsp:sp modelId="{8157E768-0524-44F1-8F00-7DF53576D2D6}">
      <dsp:nvSpPr>
        <dsp:cNvPr id="0" name=""/>
        <dsp:cNvSpPr/>
      </dsp:nvSpPr>
      <dsp:spPr>
        <a:xfrm>
          <a:off x="747332" y="505111"/>
          <a:ext cx="1082343" cy="1082343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84" tIns="12700" rIns="8438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</dsp:txBody>
      <dsp:txXfrm>
        <a:off x="747332" y="505111"/>
        <a:ext cx="1082343" cy="1082343"/>
      </dsp:txXfrm>
    </dsp:sp>
    <dsp:sp modelId="{676D607A-85D2-4EAF-B264-A9D94B61A4FF}">
      <dsp:nvSpPr>
        <dsp:cNvPr id="0" name=""/>
        <dsp:cNvSpPr/>
      </dsp:nvSpPr>
      <dsp:spPr>
        <a:xfrm>
          <a:off x="0" y="3726254"/>
          <a:ext cx="257700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2816900" y="118516"/>
          <a:ext cx="2577007" cy="3607810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bg1"/>
              </a:solidFill>
            </a:rPr>
            <a:t>Sprint 2</a:t>
          </a:r>
          <a:endParaRPr lang="fr-FR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br>
            <a:rPr lang="fr-FR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fr-FR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Bloc notes</a:t>
          </a:r>
          <a:endParaRPr lang="fr-FR" sz="1600" kern="1200" noProof="1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2816900" y="1489484"/>
        <a:ext cx="2577007" cy="2164686"/>
      </dsp:txXfrm>
    </dsp:sp>
    <dsp:sp modelId="{AFA09309-0DCE-4477-82D3-AAF980A85A37}">
      <dsp:nvSpPr>
        <dsp:cNvPr id="0" name=""/>
        <dsp:cNvSpPr/>
      </dsp:nvSpPr>
      <dsp:spPr>
        <a:xfrm>
          <a:off x="3700518" y="603079"/>
          <a:ext cx="1012391" cy="886406"/>
        </a:xfrm>
        <a:prstGeom prst="rect">
          <a:avLst/>
        </a:prstGeom>
        <a:blipFill rotWithShape="0">
          <a:blip xmlns:r="http://schemas.openxmlformats.org/officeDocument/2006/relationships"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84" tIns="12700" rIns="8438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</dsp:txBody>
      <dsp:txXfrm>
        <a:off x="3700518" y="603079"/>
        <a:ext cx="1012391" cy="886406"/>
      </dsp:txXfrm>
    </dsp:sp>
    <dsp:sp modelId="{70685E0F-5EC9-4D84-80D5-F2F78DC3CFFC}">
      <dsp:nvSpPr>
        <dsp:cNvPr id="0" name=""/>
        <dsp:cNvSpPr/>
      </dsp:nvSpPr>
      <dsp:spPr>
        <a:xfrm>
          <a:off x="2834707" y="3726254"/>
          <a:ext cx="257700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5669415" y="118516"/>
          <a:ext cx="2577007" cy="3607810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bg1"/>
              </a:solidFill>
            </a:rPr>
            <a:t>Sprint 3</a:t>
          </a:r>
          <a:endParaRPr lang="fr-FR" sz="20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 </a:t>
          </a:r>
          <a:br>
            <a:rPr lang="fr-FR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</a:br>
          <a:r>
            <a:rPr lang="fr-FR" sz="1600" kern="1200" dirty="0">
              <a:solidFill>
                <a:srgbClr val="FFFFFF"/>
              </a:solidFill>
              <a:latin typeface="Calibri"/>
              <a:ea typeface="+mn-ea"/>
              <a:cs typeface="+mn-cs"/>
            </a:rPr>
            <a:t>Messagerie</a:t>
          </a:r>
          <a:endParaRPr lang="fr-FR" sz="1600" b="1" kern="1200" noProof="1">
            <a:solidFill>
              <a:srgbClr val="FFFFFF"/>
            </a:solidFill>
            <a:latin typeface="Calibri"/>
            <a:ea typeface="+mn-ea"/>
            <a:cs typeface="+mn-cs"/>
          </a:endParaRP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669415" y="1489484"/>
        <a:ext cx="2577007" cy="2164686"/>
      </dsp:txXfrm>
    </dsp:sp>
    <dsp:sp modelId="{9718E67E-2C8C-4093-AB5F-E3BEFAAEA31B}">
      <dsp:nvSpPr>
        <dsp:cNvPr id="0" name=""/>
        <dsp:cNvSpPr/>
      </dsp:nvSpPr>
      <dsp:spPr>
        <a:xfrm>
          <a:off x="6416747" y="479297"/>
          <a:ext cx="1082343" cy="1082343"/>
        </a:xfrm>
        <a:prstGeom prst="rect">
          <a:avLst/>
        </a:prstGeom>
        <a:blipFill rotWithShape="0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84" tIns="12700" rIns="8438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</dsp:txBody>
      <dsp:txXfrm>
        <a:off x="6416747" y="479297"/>
        <a:ext cx="1082343" cy="1082343"/>
      </dsp:txXfrm>
    </dsp:sp>
    <dsp:sp modelId="{13CAC05E-7817-4F00-94BF-9DC0F20DF1D8}">
      <dsp:nvSpPr>
        <dsp:cNvPr id="0" name=""/>
        <dsp:cNvSpPr/>
      </dsp:nvSpPr>
      <dsp:spPr>
        <a:xfrm>
          <a:off x="5669415" y="3726254"/>
          <a:ext cx="257700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e verticale d’icônes à éléments pleins"/>
  <dgm:desc val="Permet de représenter une série d’éléments visuels de haut en bas avec du texte de Niveau 1 ou de Niveau 1 et de Niveau 2 groupé dans une forme. Fonctionne de manière optimale avec des icônes ou de petites images avec de plus longues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Processus linéaire de base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416927-5E9C-4E77-85FE-EE4C81C1DE39}" type="datetimeFigureOut">
              <a:rPr lang="fr-FR" smtClean="0"/>
              <a:t>23/04/24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89B6C8-888A-401B-9F9B-D41D36B6C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798B7E-6604-4F74-86DB-B30627D56244}" type="datetimeFigureOut">
              <a:rPr lang="fr-FR" noProof="0" smtClean="0"/>
              <a:t>23/04/24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71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092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975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523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838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8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682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355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’image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votre image ici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large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votre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 de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horizontau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Ft9QbP5d/product-backlo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4055153" cy="2436592"/>
          </a:xfrm>
        </p:spPr>
        <p:txBody>
          <a:bodyPr rtlCol="0"/>
          <a:lstStyle/>
          <a:p>
            <a:pPr rtl="0"/>
            <a:r>
              <a:rPr lang="fr-FR" dirty="0"/>
              <a:t>Projet</a:t>
            </a:r>
            <a:br>
              <a:rPr lang="fr-FR" dirty="0"/>
            </a:br>
            <a:r>
              <a:rPr lang="fr-FR" dirty="0"/>
              <a:t>HomeSkolar</a:t>
            </a:r>
          </a:p>
        </p:txBody>
      </p:sp>
      <p:pic>
        <p:nvPicPr>
          <p:cNvPr id="29" name="Espace réservé d’image 28" descr="Jeunes étudiants dessinant sur un tableau blanc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/>
          <a:p>
            <a:pPr algn="r" rtl="0"/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10" name="Espace réservé du contenu 2" descr="Espace réservé du contenu de liste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542663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6"/>
            <a:ext cx="3964460" cy="833663"/>
          </a:xfrm>
        </p:spPr>
        <p:txBody>
          <a:bodyPr rtlCol="0"/>
          <a:lstStyle/>
          <a:p>
            <a:pPr rtl="0"/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L’association </a:t>
            </a:r>
            <a:r>
              <a:rPr lang="fr-FR" dirty="0" err="1"/>
              <a:t>HomeSkolar</a:t>
            </a:r>
            <a:r>
              <a:rPr lang="fr-FR" dirty="0"/>
              <a:t> nous a chargé de réaliser son site web dans le but de mettre en relation des élèves ayant besoin d’un soutien scolaire avec des tuteurs bénévoles</a:t>
            </a:r>
            <a:r>
              <a:rPr lang="fr-FR" noProof="1"/>
              <a:t>. </a:t>
            </a:r>
          </a:p>
          <a:p>
            <a:pPr rtl="0"/>
            <a:r>
              <a:rPr lang="fr-FR" noProof="1"/>
              <a:t>Il nous est demandé de réaliser un site dynamique qui puisse répondre aux besoins de chacun des futurs utilisateurs de ce site. </a:t>
            </a:r>
          </a:p>
          <a:p>
            <a:pPr rtl="0"/>
            <a:r>
              <a:rPr lang="fr-FR" noProof="1"/>
              <a:t>Plusieurs fonctionnalités ont été précisement demandées ; les connaissances techniques de l’équipe chargée du projet ainsi que la veille technologique effectuée permettront de répondre à chacune de ces demandes.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 rtlCol="0"/>
          <a:lstStyle/>
          <a:p>
            <a:pPr rtl="0"/>
            <a:r>
              <a:rPr lang="fr-FR" dirty="0"/>
              <a:t>Spécifications</a:t>
            </a:r>
            <a:br>
              <a:rPr lang="fr-FR" dirty="0"/>
            </a:br>
            <a:r>
              <a:rPr lang="fr-FR" dirty="0"/>
              <a:t>fonctionnelles</a:t>
            </a:r>
          </a:p>
        </p:txBody>
      </p:sp>
      <p:graphicFrame>
        <p:nvGraphicFramePr>
          <p:cNvPr id="3" name="Espace réservé du contenu 2" descr="Espace réservé du contenu de liste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902726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Spécifications techniques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endParaRPr lang="fr-FR" dirty="0"/>
          </a:p>
          <a:p>
            <a:pPr rtl="0"/>
            <a:r>
              <a:rPr lang="fr-FR" sz="1800" dirty="0"/>
              <a:t>Python et Django : ce langage de programmation associé à ce Framework  nous permettront de développer un site dynamique et fonctionnel rapidement</a:t>
            </a:r>
            <a:r>
              <a:rPr lang="fr-FR" sz="1800" noProof="1"/>
              <a:t>.</a:t>
            </a:r>
          </a:p>
          <a:p>
            <a:pPr rtl="0"/>
            <a:r>
              <a:rPr lang="fr-FR" sz="1800" noProof="1"/>
              <a:t>API Google : Ces services Google nous ont semblé une bonne alternative pour proposer à notre client les fonctionnalités demandées à moindre coût.</a:t>
            </a:r>
          </a:p>
          <a:p>
            <a:pPr rtl="0"/>
            <a:r>
              <a:rPr lang="fr-FR" sz="1800" noProof="1"/>
              <a:t>SQLite : une base de donnée légère et dimensionnée pour ce genre de projet.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30" y="255800"/>
            <a:ext cx="4206718" cy="1449216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Planning Prévisionnel</a:t>
            </a:r>
          </a:p>
        </p:txBody>
      </p:sp>
      <p:graphicFrame>
        <p:nvGraphicFramePr>
          <p:cNvPr id="10" name="Espace réservé du contenu 2" descr="Espace réservé du contenu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5422"/>
              </p:ext>
            </p:extLst>
          </p:nvPr>
        </p:nvGraphicFramePr>
        <p:xfrm>
          <a:off x="559130" y="1825624"/>
          <a:ext cx="8246423" cy="3844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6</a:t>
            </a:fld>
            <a:endParaRPr lang="fr-FR"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824E0E8-404C-4B04-15E7-F6977E47F5ED}"/>
              </a:ext>
            </a:extLst>
          </p:cNvPr>
          <p:cNvGrpSpPr/>
          <p:nvPr/>
        </p:nvGrpSpPr>
        <p:grpSpPr>
          <a:xfrm>
            <a:off x="9055863" y="1944140"/>
            <a:ext cx="2588821" cy="3607810"/>
            <a:chOff x="5375469" y="118515"/>
            <a:chExt cx="2588821" cy="36078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9BE999-D74D-3DD4-4534-EBA7D2DB351F}"/>
                </a:ext>
              </a:extLst>
            </p:cNvPr>
            <p:cNvSpPr/>
            <p:nvPr/>
          </p:nvSpPr>
          <p:spPr>
            <a:xfrm>
              <a:off x="5375469" y="118515"/>
              <a:ext cx="2577007" cy="3607810"/>
            </a:xfrm>
            <a:prstGeom prst="rect">
              <a:avLst/>
            </a:prstGeom>
            <a:gradFill rotWithShape="0">
              <a:gsLst>
                <a:gs pos="1000">
                  <a:srgbClr val="000000">
                    <a:lumMod val="85000"/>
                    <a:lumOff val="15000"/>
                  </a:srgbClr>
                </a:gs>
                <a:gs pos="100000">
                  <a:srgbClr val="17B2D1">
                    <a:lumMod val="50000"/>
                  </a:srgbClr>
                </a:gs>
              </a:gsLst>
              <a:lin ang="12600000" scaled="0"/>
            </a:gradFill>
            <a:ln w="1905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A933A97-E146-8BEE-85C6-3775AD93FA5A}"/>
                </a:ext>
              </a:extLst>
            </p:cNvPr>
            <p:cNvSpPr txBox="1"/>
            <p:nvPr/>
          </p:nvSpPr>
          <p:spPr>
            <a:xfrm>
              <a:off x="5387283" y="1540771"/>
              <a:ext cx="2577007" cy="21646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330200" rIns="256199" bIns="330200" numCol="1" spcCol="1270" rtlCol="0" anchor="t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>
                  <a:solidFill>
                    <a:schemeClr val="bg1"/>
                  </a:solidFill>
                </a:rPr>
                <a:t>Sprint</a:t>
              </a:r>
              <a:r>
                <a:rPr lang="fr-FR" sz="2000" dirty="0"/>
                <a:t> </a:t>
              </a:r>
              <a:r>
                <a:rPr lang="fr-FR" sz="2000" dirty="0">
                  <a:solidFill>
                    <a:schemeClr val="bg1"/>
                  </a:solidFill>
                </a:rPr>
                <a:t>4</a:t>
              </a:r>
            </a:p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br>
                <a:rPr lang="fr-FR" sz="1600" kern="120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</a:br>
              <a:r>
                <a:rPr lang="fr-FR" sz="1600" kern="120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Agenda</a:t>
              </a:r>
              <a:endParaRPr lang="fr-FR" sz="1600" b="1" kern="1200" noProof="1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6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8A31017-604A-62CF-4775-C6FED486F3F2}"/>
              </a:ext>
            </a:extLst>
          </p:cNvPr>
          <p:cNvCxnSpPr/>
          <p:nvPr/>
        </p:nvCxnSpPr>
        <p:spPr>
          <a:xfrm>
            <a:off x="9055863" y="5551950"/>
            <a:ext cx="25888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54DFD928-D475-7D1C-FF81-7906B98021F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26798" y="2406497"/>
            <a:ext cx="1022503" cy="1022503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CD1A97F4-44CD-D0F9-725A-BA4E7F8036DE}"/>
              </a:ext>
            </a:extLst>
          </p:cNvPr>
          <p:cNvSpPr txBox="1"/>
          <p:nvPr/>
        </p:nvSpPr>
        <p:spPr>
          <a:xfrm>
            <a:off x="5072473" y="301785"/>
            <a:ext cx="6942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Nous vous proposons de découper ce projet en 4 phases principales / Sprint, d’une semaine chacune.</a:t>
            </a:r>
          </a:p>
          <a:p>
            <a:r>
              <a:rPr lang="fr-FR" sz="1600" dirty="0">
                <a:solidFill>
                  <a:schemeClr val="bg1"/>
                </a:solidFill>
              </a:rPr>
              <a:t>Chaque sprint sera consacré au développement d’une fonctionnalité, et fera l’objet chaque fin de semaine d’une réunion </a:t>
            </a:r>
            <a:r>
              <a:rPr lang="fr-FR" sz="1600" dirty="0" err="1">
                <a:solidFill>
                  <a:schemeClr val="bg1"/>
                </a:solidFill>
              </a:rPr>
              <a:t>review</a:t>
            </a:r>
            <a:r>
              <a:rPr lang="fr-FR" sz="1600" dirty="0">
                <a:solidFill>
                  <a:schemeClr val="bg1"/>
                </a:solidFill>
              </a:rPr>
              <a:t> avec le client pour s’assurer de sa satisfaction au fur et à mesure de l’avancement du projet.</a:t>
            </a:r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303303"/>
            <a:ext cx="4695825" cy="1449216"/>
          </a:xfrm>
        </p:spPr>
        <p:txBody>
          <a:bodyPr rtlCol="0"/>
          <a:lstStyle/>
          <a:p>
            <a:pPr lvl="0" rtl="0"/>
            <a:r>
              <a:rPr lang="fr-FR" noProof="0" dirty="0">
                <a:solidFill>
                  <a:schemeClr val="bg1"/>
                </a:solidFill>
              </a:rPr>
              <a:t>Propositions 	d’évolutions</a:t>
            </a:r>
          </a:p>
        </p:txBody>
      </p:sp>
      <p:pic>
        <p:nvPicPr>
          <p:cNvPr id="7" name="Espace réservé d’image 6" descr="Femme avec un casque AR">
            <a:extLst>
              <a:ext uri="{FF2B5EF4-FFF2-40B4-BE49-F238E27FC236}">
                <a16:creationId xmlns:a16="http://schemas.microsoft.com/office/drawing/2014/main" id="{2052C005-14A2-483C-8C1A-A3D21FF82E05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6305550" cy="6727855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2692047"/>
            <a:ext cx="4695826" cy="2729899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fr-FR" sz="2300" b="1" dirty="0"/>
              <a:t>Service de messagerie instantanée:</a:t>
            </a:r>
            <a:br>
              <a:rPr lang="fr-FR" sz="1800" dirty="0"/>
            </a:br>
            <a:r>
              <a:rPr lang="fr-FR" sz="1800" dirty="0"/>
              <a:t>Ce service pourrait simplifier encore les échanges entre élèves et tuteurs.</a:t>
            </a:r>
          </a:p>
          <a:p>
            <a:pPr rtl="0"/>
            <a:endParaRPr lang="fr-FR" sz="1800" dirty="0"/>
          </a:p>
          <a:p>
            <a:pPr rtl="0"/>
            <a:r>
              <a:rPr lang="fr-FR" sz="2300" b="1" dirty="0"/>
              <a:t>Visioconférence:</a:t>
            </a:r>
            <a:br>
              <a:rPr lang="fr-FR" sz="1800" dirty="0"/>
            </a:br>
            <a:r>
              <a:rPr lang="fr-FR" sz="1800" dirty="0"/>
              <a:t>Les RDV entre élèves et tuteurs pourraient se faire en ligne ce qui permettrait aux élèves de ne pas limiter l’aide qu’on leur apporte à leur seul périmètre géographique.</a:t>
            </a:r>
          </a:p>
          <a:p>
            <a:pPr rtl="0"/>
            <a:endParaRPr lang="fr-FR" sz="1800" dirty="0"/>
          </a:p>
          <a:p>
            <a:pPr rtl="0"/>
            <a:r>
              <a:rPr lang="fr-FR" sz="2300" b="1" dirty="0"/>
              <a:t>Création d’une application mobile: </a:t>
            </a:r>
            <a:br>
              <a:rPr lang="fr-FR" sz="1800" dirty="0"/>
            </a:br>
            <a:r>
              <a:rPr lang="fr-FR" sz="1800" dirty="0"/>
              <a:t>Celle-ci permettrait à chacun d’avoir accès aux même fonctionnalités que le site web partout avec eux, sur smartphone.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 rtlCol="0"/>
          <a:lstStyle/>
          <a:p>
            <a:pPr rtl="0"/>
            <a:r>
              <a:rPr lang="fr-FR" dirty="0"/>
              <a:t>Aller plus loin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E10838-9A0E-3638-FA39-C4D1D72F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>
                <a:hlinkClick r:id="rId3"/>
              </a:rPr>
              <a:t>Lien vers le Product </a:t>
            </a:r>
            <a:r>
              <a:rPr lang="fr-FR" dirty="0" err="1">
                <a:hlinkClick r:id="rId3"/>
              </a:rPr>
              <a:t>Backlog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891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019_TF67543618_Win32" id="{B85E8FAF-C91C-4DAC-9A7C-AA8D17CC8157}" vid="{CD744272-D770-45A8-87FB-D52E1996D6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Formation au sein de l'entreprise</Template>
  <TotalTime>652</TotalTime>
  <Words>362</Words>
  <Application>Microsoft Office PowerPoint</Application>
  <PresentationFormat>Grand écran</PresentationFormat>
  <Paragraphs>57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Projet HomeSkolar</vt:lpstr>
      <vt:lpstr>Sommaire</vt:lpstr>
      <vt:lpstr>Présentation</vt:lpstr>
      <vt:lpstr>Spécifications fonctionnelles</vt:lpstr>
      <vt:lpstr>Spécifications techniques</vt:lpstr>
      <vt:lpstr>Planning Prévisionnel</vt:lpstr>
      <vt:lpstr>Propositions  d’évolutions</vt:lpstr>
      <vt:lpstr>Aller plus loin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HomeSkolar</dc:title>
  <dc:creator>Peggy M</dc:creator>
  <cp:lastModifiedBy>Peggy M</cp:lastModifiedBy>
  <cp:revision>11</cp:revision>
  <dcterms:created xsi:type="dcterms:W3CDTF">2023-11-22T10:02:52Z</dcterms:created>
  <dcterms:modified xsi:type="dcterms:W3CDTF">2024-04-23T14:42:12Z</dcterms:modified>
</cp:coreProperties>
</file>