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70" r:id="rId8"/>
    <p:sldId id="262" r:id="rId9"/>
    <p:sldId id="267" r:id="rId10"/>
    <p:sldId id="263" r:id="rId11"/>
    <p:sldId id="264" r:id="rId12"/>
    <p:sldId id="265" r:id="rId13"/>
    <p:sldId id="266" r:id="rId14"/>
    <p:sldId id="272" r:id="rId15"/>
    <p:sldId id="271"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267" y="3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D1284-C320-4BB7-BDDB-23C33052D6A1}" type="datetimeFigureOut">
              <a:rPr lang="en-GB" smtClean="0"/>
              <a:t>09/07/2022</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EC1D6-8780-449A-8BE9-B9EE756E6C63}" type="slidenum">
              <a:rPr lang="en-GB" smtClean="0"/>
              <a:t>‹N›</a:t>
            </a:fld>
            <a:endParaRPr lang="en-GB"/>
          </a:p>
        </p:txBody>
      </p:sp>
    </p:spTree>
    <p:extLst>
      <p:ext uri="{BB962C8B-B14F-4D97-AF65-F5344CB8AC3E}">
        <p14:creationId xmlns:p14="http://schemas.microsoft.com/office/powerpoint/2010/main" val="362217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9BEEC1D6-8780-449A-8BE9-B9EE756E6C63}" type="slidenum">
              <a:rPr lang="en-GB" smtClean="0"/>
              <a:t>8</a:t>
            </a:fld>
            <a:endParaRPr lang="en-GB"/>
          </a:p>
        </p:txBody>
      </p:sp>
    </p:spTree>
    <p:extLst>
      <p:ext uri="{BB962C8B-B14F-4D97-AF65-F5344CB8AC3E}">
        <p14:creationId xmlns:p14="http://schemas.microsoft.com/office/powerpoint/2010/main" val="372080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9BEEC1D6-8780-449A-8BE9-B9EE756E6C63}" type="slidenum">
              <a:rPr lang="en-GB" smtClean="0"/>
              <a:t>14</a:t>
            </a:fld>
            <a:endParaRPr lang="en-GB"/>
          </a:p>
        </p:txBody>
      </p:sp>
    </p:spTree>
    <p:extLst>
      <p:ext uri="{BB962C8B-B14F-4D97-AF65-F5344CB8AC3E}">
        <p14:creationId xmlns:p14="http://schemas.microsoft.com/office/powerpoint/2010/main" val="419653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9BEEC1D6-8780-449A-8BE9-B9EE756E6C63}" type="slidenum">
              <a:rPr lang="en-GB" smtClean="0"/>
              <a:t>15</a:t>
            </a:fld>
            <a:endParaRPr lang="en-GB"/>
          </a:p>
        </p:txBody>
      </p:sp>
    </p:spTree>
    <p:extLst>
      <p:ext uri="{BB962C8B-B14F-4D97-AF65-F5344CB8AC3E}">
        <p14:creationId xmlns:p14="http://schemas.microsoft.com/office/powerpoint/2010/main" val="7538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05FD9E-B835-2510-B348-65BA9FABCE0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5D60B866-DE0A-2703-814F-7F070A3BD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1564A138-BB7F-8AFA-6559-4EAF645721AC}"/>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D5A8E7DE-FA82-CC6A-5343-E3E6ED3BB3C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C615DAC-270D-D199-607B-391FB1369218}"/>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97665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8D5FEF-7B4A-51C5-44EE-25495841851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F020C61C-1D5D-BF7E-19FA-3C158B1F6A0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EBE2305-6D1D-C256-AE0E-6086016DF215}"/>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7F3A0137-20FA-8AA6-2971-FC871A610D9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D498DD0-04D1-CA0C-0A17-8D13A924DAF9}"/>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09101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CFBAF76-4F15-CDF7-40F0-BF3D928F185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8F7AA1DD-F4DC-6279-5F38-3B3842A4C93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71359CF-B491-64FE-D17E-34320E926400}"/>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434A0925-40A4-2FB3-E7A2-142543488E1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DE36138-DCF9-AB5D-5711-23648C3D086E}"/>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40759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7FE51-CF7D-EF7C-74FB-B742F31BB20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941B595-444D-40B9-7CB0-89AF1D79AD8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98146AE-2FED-64BE-8777-D88576293943}"/>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189DD4AB-B3F3-A410-816E-FC3300AC641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DBEEDAD-6E78-9C4D-287F-750519340C1B}"/>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82735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B9068-C8D8-8F39-E7EB-CE150D4AA59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E26CA370-0758-FC8E-888D-05FA7B259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01A5F60-1D2F-5E92-610E-BFA9CBEF78E3}"/>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03517019-8B8A-69F5-A918-9B1EE438EC3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BFEBBE6B-1EC2-3FF7-C042-D38EA549F290}"/>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4427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C2A2E3-CC10-AC16-17A6-B5E01B3D266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96C9EB5-A908-4641-1A07-09912D73F15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05846916-8E3C-5DB5-7C70-7C81941774F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A66429F2-DA84-F0C7-113D-E45F82069849}"/>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Segnaposto piè di pagina 5">
            <a:extLst>
              <a:ext uri="{FF2B5EF4-FFF2-40B4-BE49-F238E27FC236}">
                <a16:creationId xmlns:a16="http://schemas.microsoft.com/office/drawing/2014/main" id="{433696BA-4EDD-0734-3301-26A2F6780C89}"/>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A8D9F5B-4C84-9B1A-70BD-1810062D413F}"/>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24061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3B0CF4-E13A-F3DD-A1EF-38B160105CCB}"/>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E66FA42-4D8B-A69B-E42D-69F14EDF3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054235E-6136-A2C3-80B1-EB76F95BFF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86BF8670-2437-18D1-1889-7CFF1AFAC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5C17E84-6BA7-C6D9-EC71-B62FDEBB8FC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F24B7D3-20A4-7C98-84F3-D7A9B43EF382}"/>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8" name="Segnaposto piè di pagina 7">
            <a:extLst>
              <a:ext uri="{FF2B5EF4-FFF2-40B4-BE49-F238E27FC236}">
                <a16:creationId xmlns:a16="http://schemas.microsoft.com/office/drawing/2014/main" id="{58256C80-421D-EBC8-7460-F882007AF06F}"/>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EAC0EFA3-12C9-F78D-85DC-76EE46AFFB17}"/>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61391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C1E9D-2637-F2C3-7D27-C9788629D89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FD83C03A-D1CE-714D-55B5-F8815335EEDD}"/>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4" name="Segnaposto piè di pagina 3">
            <a:extLst>
              <a:ext uri="{FF2B5EF4-FFF2-40B4-BE49-F238E27FC236}">
                <a16:creationId xmlns:a16="http://schemas.microsoft.com/office/drawing/2014/main" id="{F1B1D819-9CB8-685F-7AD5-B7ECF2F936A5}"/>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9EE2506B-A809-80CD-53B8-54F44700CB75}"/>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89921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333F21E-83FC-4FE3-53F4-C2E774E53500}"/>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3" name="Segnaposto piè di pagina 2">
            <a:extLst>
              <a:ext uri="{FF2B5EF4-FFF2-40B4-BE49-F238E27FC236}">
                <a16:creationId xmlns:a16="http://schemas.microsoft.com/office/drawing/2014/main" id="{CB73A84E-7F5D-2429-E623-C555CDA05134}"/>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6CF4C92-1E2B-082E-CC04-DD87D104C946}"/>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06316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BF7455-9015-66B6-4D5E-6EEF4305AFE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F9CF3D3-44FB-9768-7EFA-2988B6B8F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857430C2-EF1B-2909-A434-B8C02994F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3FF324A-7A77-7884-44B6-4E79B11F243E}"/>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Segnaposto piè di pagina 5">
            <a:extLst>
              <a:ext uri="{FF2B5EF4-FFF2-40B4-BE49-F238E27FC236}">
                <a16:creationId xmlns:a16="http://schemas.microsoft.com/office/drawing/2014/main" id="{12965C0E-45ED-6D00-C8C6-B14F3DDD789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645F17D-E1FA-12E3-F05E-21F1772C1552}"/>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403383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FFFD7-2A88-044A-0F12-FEFD345CEB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C58A567-9F32-D5EB-7A27-DB75FE412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FB6B1B02-9135-9014-7BF4-788500BA0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EA335BA-BCCB-0690-99D1-84F2EBA3DF49}"/>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Segnaposto piè di pagina 5">
            <a:extLst>
              <a:ext uri="{FF2B5EF4-FFF2-40B4-BE49-F238E27FC236}">
                <a16:creationId xmlns:a16="http://schemas.microsoft.com/office/drawing/2014/main" id="{4CCF1223-EFE7-32D6-29AD-D48E250FD14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2FED899-26C2-4C01-EE22-1512DF57771B}"/>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321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57F6FFB-E90F-D6F7-1643-38AAD8ED6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A8D6AAFD-416D-630E-ADBF-0D85FA472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AAB7827-40D5-106F-297D-2956AA5D1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C92755C1-38BE-B5BE-A483-617D24C0E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05338745-FBAA-E472-7687-362317BD3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75715-4F96-4B07-A658-F5F8EBA3CE3E}" type="slidenum">
              <a:rPr lang="en-GB" smtClean="0"/>
              <a:t>‹N›</a:t>
            </a:fld>
            <a:endParaRPr lang="en-GB"/>
          </a:p>
        </p:txBody>
      </p:sp>
    </p:spTree>
    <p:extLst>
      <p:ext uri="{BB962C8B-B14F-4D97-AF65-F5344CB8AC3E}">
        <p14:creationId xmlns:p14="http://schemas.microsoft.com/office/powerpoint/2010/main" val="24771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1F8E26-B4AB-BF41-AC18-6A111CECABE6}"/>
              </a:ext>
            </a:extLst>
          </p:cNvPr>
          <p:cNvSpPr>
            <a:spLocks noGrp="1"/>
          </p:cNvSpPr>
          <p:nvPr>
            <p:ph type="ctrTitle"/>
          </p:nvPr>
        </p:nvSpPr>
        <p:spPr>
          <a:xfrm>
            <a:off x="1524000" y="1519237"/>
            <a:ext cx="9144000" cy="995363"/>
          </a:xfrm>
        </p:spPr>
        <p:txBody>
          <a:bodyPr/>
          <a:lstStyle/>
          <a:p>
            <a:r>
              <a:rPr lang="it-IT" b="1" dirty="0" err="1">
                <a:latin typeface="+mn-lt"/>
              </a:rPr>
              <a:t>ChillApp</a:t>
            </a:r>
            <a:endParaRPr lang="en-GB" b="1" dirty="0">
              <a:latin typeface="+mn-lt"/>
            </a:endParaRPr>
          </a:p>
        </p:txBody>
      </p:sp>
      <p:sp>
        <p:nvSpPr>
          <p:cNvPr id="3" name="Sottotitolo 2">
            <a:extLst>
              <a:ext uri="{FF2B5EF4-FFF2-40B4-BE49-F238E27FC236}">
                <a16:creationId xmlns:a16="http://schemas.microsoft.com/office/drawing/2014/main" id="{F4BE78FB-94FB-03B0-5922-FFFD89F591EF}"/>
              </a:ext>
            </a:extLst>
          </p:cNvPr>
          <p:cNvSpPr>
            <a:spLocks noGrp="1"/>
          </p:cNvSpPr>
          <p:nvPr>
            <p:ph type="subTitle" idx="1"/>
          </p:nvPr>
        </p:nvSpPr>
        <p:spPr>
          <a:xfrm>
            <a:off x="1524000" y="4510882"/>
            <a:ext cx="9144000" cy="1655762"/>
          </a:xfrm>
        </p:spPr>
        <p:txBody>
          <a:bodyPr>
            <a:normAutofit/>
          </a:bodyPr>
          <a:lstStyle/>
          <a:p>
            <a:r>
              <a:rPr lang="it-IT" sz="2000" dirty="0"/>
              <a:t>Maria Lorena Morelli, Lorenzo Cester</a:t>
            </a:r>
          </a:p>
          <a:p>
            <a:r>
              <a:rPr lang="it-IT" sz="2000" dirty="0"/>
              <a:t>Course of </a:t>
            </a:r>
            <a:r>
              <a:rPr lang="it-IT" sz="2000" dirty="0" err="1"/>
              <a:t>Biomedical</a:t>
            </a:r>
            <a:r>
              <a:rPr lang="it-IT" sz="2000" dirty="0"/>
              <a:t> Wearable Technologies for Healthcare and </a:t>
            </a:r>
            <a:r>
              <a:rPr lang="it-IT" sz="2000" dirty="0" err="1"/>
              <a:t>Wellbeing</a:t>
            </a:r>
            <a:endParaRPr lang="it-IT" sz="2000" dirty="0"/>
          </a:p>
          <a:p>
            <a:r>
              <a:rPr lang="it-IT" sz="2000" dirty="0"/>
              <a:t>A.Y. 2021-2022</a:t>
            </a:r>
            <a:endParaRPr lang="en-GB" sz="2000" dirty="0"/>
          </a:p>
        </p:txBody>
      </p:sp>
      <p:pic>
        <p:nvPicPr>
          <p:cNvPr id="5" name="Immagine 4">
            <a:extLst>
              <a:ext uri="{FF2B5EF4-FFF2-40B4-BE49-F238E27FC236}">
                <a16:creationId xmlns:a16="http://schemas.microsoft.com/office/drawing/2014/main" id="{ABD7C39A-93AD-7469-EE85-53A30986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514600"/>
            <a:ext cx="1828800" cy="1828800"/>
          </a:xfrm>
          <a:prstGeom prst="rect">
            <a:avLst/>
          </a:prstGeom>
        </p:spPr>
      </p:pic>
    </p:spTree>
    <p:extLst>
      <p:ext uri="{BB962C8B-B14F-4D97-AF65-F5344CB8AC3E}">
        <p14:creationId xmlns:p14="http://schemas.microsoft.com/office/powerpoint/2010/main" val="349309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39FFE-EDC4-FEDB-8A9F-A8D1EF751E01}"/>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visualization</a:t>
            </a:r>
            <a:endParaRPr lang="en-GB" sz="3600" dirty="0"/>
          </a:p>
        </p:txBody>
      </p:sp>
      <p:sp>
        <p:nvSpPr>
          <p:cNvPr id="3" name="Segnaposto contenuto 2">
            <a:extLst>
              <a:ext uri="{FF2B5EF4-FFF2-40B4-BE49-F238E27FC236}">
                <a16:creationId xmlns:a16="http://schemas.microsoft.com/office/drawing/2014/main" id="{FF064A71-478F-8630-05F8-09E89DE3E58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395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5A1CC-8159-A4B3-A662-5D4C135F4DB6}"/>
              </a:ext>
            </a:extLst>
          </p:cNvPr>
          <p:cNvSpPr>
            <a:spLocks noGrp="1"/>
          </p:cNvSpPr>
          <p:nvPr>
            <p:ph type="title"/>
          </p:nvPr>
        </p:nvSpPr>
        <p:spPr/>
        <p:txBody>
          <a:bodyPr/>
          <a:lstStyle/>
          <a:p>
            <a:r>
              <a:rPr lang="it-IT" dirty="0" err="1"/>
              <a:t>Original</a:t>
            </a:r>
            <a:r>
              <a:rPr lang="it-IT" dirty="0"/>
              <a:t> features</a:t>
            </a:r>
            <a:br>
              <a:rPr lang="it-IT" dirty="0"/>
            </a:br>
            <a:r>
              <a:rPr lang="it-IT" sz="3600" dirty="0"/>
              <a:t>Yoga and </a:t>
            </a:r>
            <a:r>
              <a:rPr lang="it-IT" sz="3600" dirty="0" err="1"/>
              <a:t>flower</a:t>
            </a:r>
            <a:r>
              <a:rPr lang="it-IT" sz="3600" dirty="0"/>
              <a:t>-</a:t>
            </a:r>
            <a:r>
              <a:rPr lang="it-IT" sz="3600" dirty="0" err="1"/>
              <a:t>growth</a:t>
            </a:r>
            <a:r>
              <a:rPr lang="it-IT" sz="3600" dirty="0"/>
              <a:t>-by-steps</a:t>
            </a:r>
            <a:endParaRPr lang="en-GB" dirty="0"/>
          </a:p>
        </p:txBody>
      </p:sp>
      <p:sp>
        <p:nvSpPr>
          <p:cNvPr id="3" name="Segnaposto contenuto 2">
            <a:extLst>
              <a:ext uri="{FF2B5EF4-FFF2-40B4-BE49-F238E27FC236}">
                <a16:creationId xmlns:a16="http://schemas.microsoft.com/office/drawing/2014/main" id="{F6853420-C874-F61D-677D-FC490587CF3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021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4104F0-144A-609D-DCCC-10BAD6CBB6ED}"/>
              </a:ext>
            </a:extLst>
          </p:cNvPr>
          <p:cNvSpPr>
            <a:spLocks noGrp="1"/>
          </p:cNvSpPr>
          <p:nvPr>
            <p:ph type="title"/>
          </p:nvPr>
        </p:nvSpPr>
        <p:spPr/>
        <p:txBody>
          <a:bodyPr/>
          <a:lstStyle/>
          <a:p>
            <a:r>
              <a:rPr lang="it-IT" dirty="0"/>
              <a:t>Project management </a:t>
            </a:r>
            <a:r>
              <a:rPr lang="it-IT" dirty="0" err="1"/>
              <a:t>flavours</a:t>
            </a:r>
            <a:endParaRPr lang="en-GB" dirty="0"/>
          </a:p>
        </p:txBody>
      </p:sp>
      <p:sp>
        <p:nvSpPr>
          <p:cNvPr id="3" name="Segnaposto contenuto 2">
            <a:extLst>
              <a:ext uri="{FF2B5EF4-FFF2-40B4-BE49-F238E27FC236}">
                <a16:creationId xmlns:a16="http://schemas.microsoft.com/office/drawing/2014/main" id="{1DD29EB4-C733-02BE-6720-937F777B89E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17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83D416-79B6-BD00-66B2-635EB66A7587}"/>
              </a:ext>
            </a:extLst>
          </p:cNvPr>
          <p:cNvSpPr>
            <a:spLocks noGrp="1"/>
          </p:cNvSpPr>
          <p:nvPr>
            <p:ph type="title"/>
          </p:nvPr>
        </p:nvSpPr>
        <p:spPr/>
        <p:txBody>
          <a:bodyPr/>
          <a:lstStyle/>
          <a:p>
            <a:r>
              <a:rPr lang="it-IT" dirty="0"/>
              <a:t>Special </a:t>
            </a:r>
            <a:r>
              <a:rPr lang="it-IT" dirty="0" err="1"/>
              <a:t>implementations</a:t>
            </a:r>
            <a:br>
              <a:rPr lang="it-IT" dirty="0"/>
            </a:br>
            <a:r>
              <a:rPr lang="it-IT" sz="3600" dirty="0" err="1"/>
              <a:t>isTokenValid</a:t>
            </a:r>
            <a:endParaRPr lang="en-GB" sz="3600" dirty="0"/>
          </a:p>
        </p:txBody>
      </p:sp>
      <p:sp>
        <p:nvSpPr>
          <p:cNvPr id="3" name="Segnaposto contenuto 2">
            <a:extLst>
              <a:ext uri="{FF2B5EF4-FFF2-40B4-BE49-F238E27FC236}">
                <a16:creationId xmlns:a16="http://schemas.microsoft.com/office/drawing/2014/main" id="{A77226B8-6A59-7287-2C34-4B788B4D7AC1}"/>
              </a:ext>
            </a:extLst>
          </p:cNvPr>
          <p:cNvSpPr>
            <a:spLocks noGrp="1"/>
          </p:cNvSpPr>
          <p:nvPr>
            <p:ph idx="1"/>
          </p:nvPr>
        </p:nvSpPr>
        <p:spPr>
          <a:xfrm>
            <a:off x="838199" y="1825625"/>
            <a:ext cx="10515601" cy="4351338"/>
          </a:xfrm>
        </p:spPr>
        <p:txBody>
          <a:bodyPr>
            <a:normAutofit/>
          </a:bodyPr>
          <a:lstStyle/>
          <a:p>
            <a:pPr algn="just"/>
            <a:r>
              <a:rPr lang="it-IT" sz="2400" dirty="0"/>
              <a:t>Two </a:t>
            </a:r>
            <a:r>
              <a:rPr lang="it-IT" sz="2400" dirty="0" err="1"/>
              <a:t>main</a:t>
            </a:r>
            <a:r>
              <a:rPr lang="it-IT" sz="2400" dirty="0"/>
              <a:t> </a:t>
            </a:r>
            <a:r>
              <a:rPr lang="it-IT" sz="2400" dirty="0" err="1"/>
              <a:t>problems</a:t>
            </a:r>
            <a:r>
              <a:rPr lang="it-IT" sz="2400" dirty="0"/>
              <a:t> are the refresh token </a:t>
            </a:r>
            <a:r>
              <a:rPr lang="it-IT" sz="2400" dirty="0" err="1"/>
              <a:t>expiring</a:t>
            </a:r>
            <a:r>
              <a:rPr lang="it-IT" sz="2400" dirty="0"/>
              <a:t> and the </a:t>
            </a:r>
            <a:r>
              <a:rPr lang="it-IT" sz="2400" dirty="0" err="1"/>
              <a:t>presence</a:t>
            </a:r>
            <a:r>
              <a:rPr lang="it-IT" sz="2400" dirty="0"/>
              <a:t> of a </a:t>
            </a:r>
            <a:r>
              <a:rPr lang="it-IT" sz="2400" dirty="0" err="1"/>
              <a:t>limit</a:t>
            </a:r>
            <a:r>
              <a:rPr lang="it-IT" sz="2400" dirty="0"/>
              <a:t> rate of queries </a:t>
            </a:r>
            <a:r>
              <a:rPr lang="it-IT" sz="2400" dirty="0" err="1"/>
              <a:t>that</a:t>
            </a:r>
            <a:r>
              <a:rPr lang="it-IT" sz="2400" dirty="0"/>
              <a:t> can be </a:t>
            </a:r>
            <a:r>
              <a:rPr lang="it-IT" sz="2400" dirty="0" err="1"/>
              <a:t>done</a:t>
            </a:r>
            <a:r>
              <a:rPr lang="it-IT" sz="2400" dirty="0"/>
              <a:t> to the </a:t>
            </a:r>
            <a:r>
              <a:rPr lang="it-IT" sz="2400" dirty="0" err="1"/>
              <a:t>Fitbit</a:t>
            </a:r>
            <a:r>
              <a:rPr lang="it-IT" sz="2400" dirty="0"/>
              <a:t> </a:t>
            </a:r>
            <a:r>
              <a:rPr lang="it-IT" sz="2400" dirty="0" err="1"/>
              <a:t>resource</a:t>
            </a:r>
            <a:r>
              <a:rPr lang="it-IT" sz="2400" dirty="0"/>
              <a:t> server (150 per hour).</a:t>
            </a:r>
          </a:p>
          <a:p>
            <a:pPr algn="just"/>
            <a:r>
              <a:rPr lang="it-IT" sz="2400" dirty="0"/>
              <a:t>In order to investigate </a:t>
            </a:r>
            <a:r>
              <a:rPr lang="it-IT" sz="2400" dirty="0" err="1"/>
              <a:t>whether</a:t>
            </a:r>
            <a:r>
              <a:rPr lang="it-IT" sz="2400" dirty="0"/>
              <a:t> the refresh token </a:t>
            </a:r>
            <a:r>
              <a:rPr lang="it-IT" sz="2400" dirty="0" err="1"/>
              <a:t>is</a:t>
            </a:r>
            <a:r>
              <a:rPr lang="it-IT" sz="2400" dirty="0"/>
              <a:t> </a:t>
            </a:r>
            <a:r>
              <a:rPr lang="it-IT" sz="2400" dirty="0" err="1"/>
              <a:t>still</a:t>
            </a:r>
            <a:r>
              <a:rPr lang="it-IT" sz="2400" dirty="0"/>
              <a:t> </a:t>
            </a:r>
            <a:r>
              <a:rPr lang="it-IT" sz="2400" dirty="0" err="1"/>
              <a:t>valid</a:t>
            </a:r>
            <a:r>
              <a:rPr lang="it-IT" sz="2400" dirty="0"/>
              <a:t> or </a:t>
            </a:r>
            <a:r>
              <a:rPr lang="it-IT" sz="2400" dirty="0" err="1"/>
              <a:t>not</a:t>
            </a:r>
            <a:r>
              <a:rPr lang="it-IT" sz="2400" dirty="0"/>
              <a:t>, </a:t>
            </a:r>
            <a:r>
              <a:rPr lang="it-IT" sz="2400" dirty="0" err="1"/>
              <a:t>before</a:t>
            </a:r>
            <a:r>
              <a:rPr lang="it-IT" sz="2400" dirty="0"/>
              <a:t> </a:t>
            </a:r>
            <a:r>
              <a:rPr lang="it-IT" sz="2400" dirty="0" err="1"/>
              <a:t>doing</a:t>
            </a:r>
            <a:r>
              <a:rPr lang="it-IT" sz="2400" dirty="0"/>
              <a:t> </a:t>
            </a:r>
            <a:r>
              <a:rPr lang="it-IT" sz="2400" dirty="0" err="1"/>
              <a:t>any</a:t>
            </a:r>
            <a:r>
              <a:rPr lang="it-IT" sz="2400" dirty="0"/>
              <a:t> fetch, the </a:t>
            </a:r>
            <a:r>
              <a:rPr lang="it-IT" sz="2400" dirty="0" err="1"/>
              <a:t>method</a:t>
            </a:r>
            <a:r>
              <a:rPr lang="it-IT" sz="2400" dirty="0"/>
              <a:t> </a:t>
            </a:r>
            <a:r>
              <a:rPr lang="it-IT" sz="2400" dirty="0" err="1"/>
              <a:t>isTokenValid</a:t>
            </a:r>
            <a:r>
              <a:rPr lang="it-IT" sz="2400" dirty="0"/>
              <a:t>() of </a:t>
            </a:r>
            <a:r>
              <a:rPr lang="it-IT" sz="2400" dirty="0" err="1"/>
              <a:t>FitbitConnector</a:t>
            </a:r>
            <a:r>
              <a:rPr lang="it-IT" sz="2400" dirty="0"/>
              <a:t> </a:t>
            </a:r>
            <a:r>
              <a:rPr lang="it-IT" sz="2400" dirty="0" err="1"/>
              <a:t>is</a:t>
            </a:r>
            <a:r>
              <a:rPr lang="it-IT" sz="2400" dirty="0"/>
              <a:t> </a:t>
            </a:r>
            <a:r>
              <a:rPr lang="it-IT" sz="2400" dirty="0" err="1"/>
              <a:t>used</a:t>
            </a:r>
            <a:r>
              <a:rPr lang="it-IT" sz="2400" dirty="0"/>
              <a:t>.</a:t>
            </a:r>
          </a:p>
          <a:p>
            <a:pPr algn="just"/>
            <a:r>
              <a:rPr lang="it-IT" sz="2400" dirty="0" err="1"/>
              <a:t>If</a:t>
            </a:r>
            <a:r>
              <a:rPr lang="it-IT" sz="2400" dirty="0"/>
              <a:t> </a:t>
            </a:r>
            <a:r>
              <a:rPr lang="it-IT" sz="2400" dirty="0" err="1"/>
              <a:t>it</a:t>
            </a:r>
            <a:r>
              <a:rPr lang="it-IT" sz="2400" dirty="0"/>
              <a:t> </a:t>
            </a:r>
            <a:r>
              <a:rPr lang="it-IT" sz="2400" dirty="0" err="1"/>
              <a:t>returns</a:t>
            </a:r>
            <a:r>
              <a:rPr lang="it-IT" sz="2400" dirty="0"/>
              <a:t> false, a </a:t>
            </a:r>
            <a:r>
              <a:rPr lang="it-IT" sz="2400" dirty="0" err="1"/>
              <a:t>button</a:t>
            </a:r>
            <a:r>
              <a:rPr lang="it-IT" sz="2400" dirty="0"/>
              <a:t> to go </a:t>
            </a:r>
            <a:r>
              <a:rPr lang="it-IT" sz="2400" dirty="0" err="1"/>
              <a:t>through</a:t>
            </a:r>
            <a:r>
              <a:rPr lang="it-IT" sz="2400" dirty="0"/>
              <a:t> the </a:t>
            </a:r>
            <a:r>
              <a:rPr lang="it-IT" sz="2400" dirty="0" err="1"/>
              <a:t>authorization</a:t>
            </a:r>
            <a:r>
              <a:rPr lang="it-IT" sz="2400" dirty="0"/>
              <a:t> procedure </a:t>
            </a:r>
            <a:r>
              <a:rPr lang="it-IT" sz="2400" dirty="0" err="1"/>
              <a:t>again</a:t>
            </a:r>
            <a:r>
              <a:rPr lang="it-IT" sz="2400" dirty="0"/>
              <a:t> </a:t>
            </a:r>
            <a:r>
              <a:rPr lang="it-IT" sz="2400" dirty="0" err="1"/>
              <a:t>is</a:t>
            </a:r>
            <a:r>
              <a:rPr lang="it-IT" sz="2400" dirty="0"/>
              <a:t> </a:t>
            </a:r>
            <a:r>
              <a:rPr lang="it-IT" sz="2400" dirty="0" err="1"/>
              <a:t>shown</a:t>
            </a:r>
            <a:r>
              <a:rPr lang="it-IT" sz="2400" dirty="0"/>
              <a:t>, in the data </a:t>
            </a:r>
            <a:r>
              <a:rPr lang="it-IT" sz="2400" dirty="0" err="1"/>
              <a:t>visualization</a:t>
            </a:r>
            <a:r>
              <a:rPr lang="it-IT" sz="2400" dirty="0"/>
              <a:t> pages.</a:t>
            </a:r>
          </a:p>
        </p:txBody>
      </p:sp>
    </p:spTree>
    <p:extLst>
      <p:ext uri="{BB962C8B-B14F-4D97-AF65-F5344CB8AC3E}">
        <p14:creationId xmlns:p14="http://schemas.microsoft.com/office/powerpoint/2010/main" val="78751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996F1-756D-0233-4E9F-9C5DEEED7C41}"/>
              </a:ext>
            </a:extLst>
          </p:cNvPr>
          <p:cNvSpPr>
            <a:spLocks noGrp="1"/>
          </p:cNvSpPr>
          <p:nvPr>
            <p:ph type="title"/>
          </p:nvPr>
        </p:nvSpPr>
        <p:spPr/>
        <p:txBody>
          <a:bodyPr/>
          <a:lstStyle/>
          <a:p>
            <a:r>
              <a:rPr lang="it-IT" dirty="0"/>
              <a:t>Special </a:t>
            </a:r>
            <a:r>
              <a:rPr lang="it-IT" dirty="0" err="1"/>
              <a:t>implementations</a:t>
            </a:r>
            <a:br>
              <a:rPr lang="it-IT" dirty="0"/>
            </a:br>
            <a:r>
              <a:rPr lang="it-IT" sz="3600" dirty="0" err="1"/>
              <a:t>QueriesCounter</a:t>
            </a:r>
            <a:endParaRPr lang="en-GB" sz="3600" dirty="0"/>
          </a:p>
        </p:txBody>
      </p:sp>
      <p:sp>
        <p:nvSpPr>
          <p:cNvPr id="3" name="Segnaposto contenuto 2">
            <a:extLst>
              <a:ext uri="{FF2B5EF4-FFF2-40B4-BE49-F238E27FC236}">
                <a16:creationId xmlns:a16="http://schemas.microsoft.com/office/drawing/2014/main" id="{39D0A3A8-A09B-3C5C-3241-E2FF393AF7D4}"/>
              </a:ext>
            </a:extLst>
          </p:cNvPr>
          <p:cNvSpPr>
            <a:spLocks noGrp="1"/>
          </p:cNvSpPr>
          <p:nvPr>
            <p:ph idx="1"/>
          </p:nvPr>
        </p:nvSpPr>
        <p:spPr/>
        <p:txBody>
          <a:bodyPr>
            <a:normAutofit fontScale="92500" lnSpcReduction="20000"/>
          </a:bodyPr>
          <a:lstStyle/>
          <a:p>
            <a:pPr algn="just"/>
            <a:r>
              <a:rPr lang="it-IT" sz="2400" dirty="0"/>
              <a:t>In order to </a:t>
            </a:r>
            <a:r>
              <a:rPr lang="it-IT" sz="2400" dirty="0" err="1"/>
              <a:t>avoid</a:t>
            </a:r>
            <a:r>
              <a:rPr lang="it-IT" sz="2400" dirty="0"/>
              <a:t> to </a:t>
            </a:r>
            <a:r>
              <a:rPr lang="it-IT" sz="2400" dirty="0" err="1"/>
              <a:t>exceed</a:t>
            </a:r>
            <a:r>
              <a:rPr lang="it-IT" sz="2400" dirty="0"/>
              <a:t> the </a:t>
            </a:r>
            <a:r>
              <a:rPr lang="it-IT" sz="2400" dirty="0" err="1"/>
              <a:t>limit</a:t>
            </a:r>
            <a:r>
              <a:rPr lang="it-IT" sz="2400" dirty="0"/>
              <a:t> rate of queries, the </a:t>
            </a:r>
            <a:r>
              <a:rPr lang="it-IT" sz="2400" dirty="0" err="1"/>
              <a:t>function</a:t>
            </a:r>
            <a:r>
              <a:rPr lang="it-IT" sz="2400" dirty="0"/>
              <a:t> check() of the singleton </a:t>
            </a:r>
            <a:r>
              <a:rPr lang="it-IT" sz="2400" dirty="0" err="1"/>
              <a:t>QueriesCounter</a:t>
            </a:r>
            <a:r>
              <a:rPr lang="it-IT" sz="2400" dirty="0"/>
              <a:t> </a:t>
            </a:r>
            <a:r>
              <a:rPr lang="it-IT" sz="2400" dirty="0" err="1"/>
              <a:t>is</a:t>
            </a:r>
            <a:r>
              <a:rPr lang="it-IT" sz="2400" dirty="0"/>
              <a:t> </a:t>
            </a:r>
            <a:r>
              <a:rPr lang="it-IT" sz="2400" dirty="0" err="1"/>
              <a:t>used</a:t>
            </a:r>
            <a:r>
              <a:rPr lang="it-IT" sz="2400" dirty="0"/>
              <a:t>.</a:t>
            </a:r>
          </a:p>
          <a:p>
            <a:pPr algn="just"/>
            <a:r>
              <a:rPr lang="it-IT" sz="2400" dirty="0"/>
              <a:t>The core of </a:t>
            </a:r>
            <a:r>
              <a:rPr lang="it-IT" sz="2400" dirty="0" err="1"/>
              <a:t>this</a:t>
            </a:r>
            <a:r>
              <a:rPr lang="it-IT" sz="2400" dirty="0"/>
              <a:t> </a:t>
            </a:r>
            <a:r>
              <a:rPr lang="it-IT" sz="2400" dirty="0" err="1"/>
              <a:t>method</a:t>
            </a:r>
            <a:r>
              <a:rPr lang="it-IT" sz="2400" dirty="0"/>
              <a:t> are the </a:t>
            </a:r>
            <a:r>
              <a:rPr lang="it-IT" sz="2400" dirty="0" err="1"/>
              <a:t>two</a:t>
            </a:r>
            <a:r>
              <a:rPr lang="it-IT" sz="2400" dirty="0"/>
              <a:t> </a:t>
            </a:r>
            <a:r>
              <a:rPr lang="it-IT" sz="2400" dirty="0" err="1"/>
              <a:t>variables</a:t>
            </a:r>
            <a:r>
              <a:rPr lang="it-IT" sz="2400" dirty="0"/>
              <a:t> </a:t>
            </a:r>
            <a:r>
              <a:rPr lang="it-IT" sz="2400" dirty="0" err="1"/>
              <a:t>pastTime</a:t>
            </a:r>
            <a:r>
              <a:rPr lang="it-IT" sz="2400" dirty="0"/>
              <a:t> and counter, </a:t>
            </a:r>
            <a:r>
              <a:rPr lang="it-IT" sz="2400" dirty="0" err="1"/>
              <a:t>which</a:t>
            </a:r>
            <a:r>
              <a:rPr lang="it-IT" sz="2400" dirty="0"/>
              <a:t> are </a:t>
            </a:r>
            <a:r>
              <a:rPr lang="it-IT" sz="2400" dirty="0" err="1"/>
              <a:t>saved</a:t>
            </a:r>
            <a:r>
              <a:rPr lang="it-IT" sz="2400" dirty="0"/>
              <a:t> in the DB with </a:t>
            </a:r>
            <a:r>
              <a:rPr lang="it-IT" sz="2400" dirty="0" err="1"/>
              <a:t>SharedPreferences</a:t>
            </a:r>
            <a:r>
              <a:rPr lang="it-IT" sz="2400" dirty="0"/>
              <a:t>. </a:t>
            </a:r>
            <a:r>
              <a:rPr lang="it-IT" sz="2400" dirty="0" err="1"/>
              <a:t>They</a:t>
            </a:r>
            <a:r>
              <a:rPr lang="it-IT" sz="2400" dirty="0"/>
              <a:t> take </a:t>
            </a:r>
            <a:r>
              <a:rPr lang="it-IT" sz="2400" dirty="0" err="1"/>
              <a:t>into</a:t>
            </a:r>
            <a:r>
              <a:rPr lang="it-IT" sz="2400" dirty="0"/>
              <a:t> account of the time </a:t>
            </a:r>
            <a:r>
              <a:rPr lang="it-IT" sz="2400" dirty="0" err="1"/>
              <a:t>when</a:t>
            </a:r>
            <a:r>
              <a:rPr lang="it-IT" sz="2400" dirty="0"/>
              <a:t> a query </a:t>
            </a:r>
            <a:r>
              <a:rPr lang="it-IT" sz="2400" dirty="0" err="1"/>
              <a:t>is</a:t>
            </a:r>
            <a:r>
              <a:rPr lang="it-IT" sz="2400" dirty="0"/>
              <a:t> </a:t>
            </a:r>
            <a:r>
              <a:rPr lang="it-IT" sz="2400" dirty="0" err="1"/>
              <a:t>done</a:t>
            </a:r>
            <a:r>
              <a:rPr lang="it-IT" sz="2400" dirty="0"/>
              <a:t> and the </a:t>
            </a:r>
            <a:r>
              <a:rPr lang="it-IT" sz="2400" dirty="0" err="1"/>
              <a:t>number</a:t>
            </a:r>
            <a:r>
              <a:rPr lang="it-IT" sz="2400" dirty="0"/>
              <a:t> of queries </a:t>
            </a:r>
            <a:r>
              <a:rPr lang="it-IT" sz="2400" dirty="0" err="1"/>
              <a:t>executed</a:t>
            </a:r>
            <a:r>
              <a:rPr lang="it-IT" sz="2400" dirty="0"/>
              <a:t>, </a:t>
            </a:r>
            <a:r>
              <a:rPr lang="it-IT" sz="2400" dirty="0" err="1"/>
              <a:t>respectively</a:t>
            </a:r>
            <a:r>
              <a:rPr lang="it-IT" sz="2400" dirty="0"/>
              <a:t>.</a:t>
            </a:r>
          </a:p>
          <a:p>
            <a:pPr algn="just"/>
            <a:r>
              <a:rPr lang="it-IT" sz="2400" dirty="0"/>
              <a:t>counter </a:t>
            </a:r>
            <a:r>
              <a:rPr lang="it-IT" sz="2400" dirty="0" err="1"/>
              <a:t>is</a:t>
            </a:r>
            <a:r>
              <a:rPr lang="it-IT" sz="2400" dirty="0"/>
              <a:t> </a:t>
            </a:r>
            <a:r>
              <a:rPr lang="it-IT" sz="2400" dirty="0" err="1"/>
              <a:t>incremented</a:t>
            </a:r>
            <a:r>
              <a:rPr lang="it-IT" sz="2400" dirty="0"/>
              <a:t> of 1 </a:t>
            </a:r>
            <a:r>
              <a:rPr lang="it-IT" sz="2400" dirty="0" err="1"/>
              <a:t>unit</a:t>
            </a:r>
            <a:r>
              <a:rPr lang="it-IT" sz="2400" dirty="0"/>
              <a:t> </a:t>
            </a:r>
            <a:r>
              <a:rPr lang="it-IT" sz="2400" dirty="0" err="1"/>
              <a:t>every</a:t>
            </a:r>
            <a:r>
              <a:rPr lang="it-IT" sz="2400" dirty="0"/>
              <a:t> time a query </a:t>
            </a:r>
            <a:r>
              <a:rPr lang="it-IT" sz="2400" dirty="0" err="1"/>
              <a:t>is</a:t>
            </a:r>
            <a:r>
              <a:rPr lang="it-IT" sz="2400" dirty="0"/>
              <a:t> </a:t>
            </a:r>
            <a:r>
              <a:rPr lang="it-IT" sz="2400" dirty="0" err="1"/>
              <a:t>done</a:t>
            </a:r>
            <a:r>
              <a:rPr lang="it-IT" sz="2400" dirty="0"/>
              <a:t>. </a:t>
            </a:r>
            <a:r>
              <a:rPr lang="it-IT" sz="2400" dirty="0" err="1"/>
              <a:t>Only</a:t>
            </a:r>
            <a:r>
              <a:rPr lang="it-IT" sz="2400" dirty="0"/>
              <a:t> </a:t>
            </a:r>
            <a:r>
              <a:rPr lang="it-IT" sz="2400" dirty="0" err="1"/>
              <a:t>when</a:t>
            </a:r>
            <a:r>
              <a:rPr lang="it-IT" sz="2400" dirty="0"/>
              <a:t> a query </a:t>
            </a:r>
            <a:r>
              <a:rPr lang="it-IT" sz="2400" dirty="0" err="1"/>
              <a:t>is</a:t>
            </a:r>
            <a:r>
              <a:rPr lang="it-IT" sz="2400" dirty="0"/>
              <a:t> </a:t>
            </a:r>
            <a:r>
              <a:rPr lang="it-IT" sz="2400" dirty="0" err="1"/>
              <a:t>performed</a:t>
            </a:r>
            <a:r>
              <a:rPr lang="it-IT" sz="2400" dirty="0"/>
              <a:t> and </a:t>
            </a:r>
            <a:r>
              <a:rPr lang="it-IT" sz="2400" dirty="0" err="1"/>
              <a:t>at</a:t>
            </a:r>
            <a:r>
              <a:rPr lang="it-IT" sz="2400" dirty="0"/>
              <a:t> </a:t>
            </a:r>
            <a:r>
              <a:rPr lang="it-IT" sz="2400" dirty="0" err="1"/>
              <a:t>least</a:t>
            </a:r>
            <a:r>
              <a:rPr lang="it-IT" sz="2400" dirty="0"/>
              <a:t> one hour </a:t>
            </a:r>
            <a:r>
              <a:rPr lang="it-IT" sz="2400" dirty="0" err="1"/>
              <a:t>has</a:t>
            </a:r>
            <a:r>
              <a:rPr lang="it-IT" sz="2400" dirty="0"/>
              <a:t> </a:t>
            </a:r>
            <a:r>
              <a:rPr lang="it-IT" sz="2400" dirty="0" err="1"/>
              <a:t>passed</a:t>
            </a:r>
            <a:r>
              <a:rPr lang="it-IT" sz="2400" dirty="0"/>
              <a:t>, counter </a:t>
            </a:r>
            <a:r>
              <a:rPr lang="it-IT" sz="2400" dirty="0" err="1"/>
              <a:t>is</a:t>
            </a:r>
            <a:r>
              <a:rPr lang="it-IT" sz="2400" dirty="0"/>
              <a:t> reset (to 1) and </a:t>
            </a:r>
            <a:r>
              <a:rPr lang="it-IT" sz="2400" dirty="0" err="1"/>
              <a:t>pastTime</a:t>
            </a:r>
            <a:r>
              <a:rPr lang="it-IT" sz="2400" dirty="0"/>
              <a:t> </a:t>
            </a:r>
            <a:r>
              <a:rPr lang="it-IT" sz="2400" dirty="0" err="1"/>
              <a:t>is</a:t>
            </a:r>
            <a:r>
              <a:rPr lang="it-IT" sz="2400" dirty="0"/>
              <a:t> </a:t>
            </a:r>
            <a:r>
              <a:rPr lang="it-IT" sz="2400" dirty="0" err="1"/>
              <a:t>updated</a:t>
            </a:r>
            <a:r>
              <a:rPr lang="it-IT" sz="2400" dirty="0"/>
              <a:t>.</a:t>
            </a:r>
          </a:p>
          <a:p>
            <a:pPr algn="just"/>
            <a:r>
              <a:rPr lang="it-IT" sz="2400" dirty="0"/>
              <a:t>The </a:t>
            </a:r>
            <a:r>
              <a:rPr lang="it-IT" sz="2400" dirty="0" err="1"/>
              <a:t>elapsed</a:t>
            </a:r>
            <a:r>
              <a:rPr lang="it-IT" sz="2400" dirty="0"/>
              <a:t> time </a:t>
            </a:r>
            <a:r>
              <a:rPr lang="it-IT" sz="2400" dirty="0" err="1"/>
              <a:t>is</a:t>
            </a:r>
            <a:r>
              <a:rPr lang="it-IT" sz="2400" dirty="0"/>
              <a:t> </a:t>
            </a:r>
            <a:r>
              <a:rPr lang="it-IT" sz="2400" dirty="0" err="1"/>
              <a:t>retrieved</a:t>
            </a:r>
            <a:r>
              <a:rPr lang="it-IT" sz="2400" dirty="0"/>
              <a:t> by </a:t>
            </a:r>
            <a:r>
              <a:rPr lang="it-IT" sz="2400" dirty="0" err="1"/>
              <a:t>comparing</a:t>
            </a:r>
            <a:r>
              <a:rPr lang="it-IT" sz="2400" dirty="0"/>
              <a:t> </a:t>
            </a:r>
            <a:r>
              <a:rPr lang="it-IT" sz="2400" dirty="0" err="1"/>
              <a:t>pastTime</a:t>
            </a:r>
            <a:r>
              <a:rPr lang="it-IT" sz="2400" dirty="0"/>
              <a:t> and the </a:t>
            </a:r>
            <a:r>
              <a:rPr lang="it-IT" sz="2400" dirty="0" err="1"/>
              <a:t>current</a:t>
            </a:r>
            <a:r>
              <a:rPr lang="it-IT" sz="2400" dirty="0"/>
              <a:t> time (</a:t>
            </a:r>
            <a:r>
              <a:rPr lang="it-IT" sz="2400" dirty="0" err="1"/>
              <a:t>when</a:t>
            </a:r>
            <a:r>
              <a:rPr lang="it-IT" sz="2400" dirty="0"/>
              <a:t> a query </a:t>
            </a:r>
            <a:r>
              <a:rPr lang="it-IT" sz="2400" dirty="0" err="1"/>
              <a:t>is</a:t>
            </a:r>
            <a:r>
              <a:rPr lang="it-IT" sz="2400" dirty="0"/>
              <a:t> </a:t>
            </a:r>
            <a:r>
              <a:rPr lang="it-IT" sz="2400" dirty="0" err="1"/>
              <a:t>done</a:t>
            </a:r>
            <a:r>
              <a:rPr lang="it-IT" sz="2400" dirty="0"/>
              <a:t>).</a:t>
            </a:r>
          </a:p>
          <a:p>
            <a:pPr algn="just"/>
            <a:r>
              <a:rPr lang="it-IT" sz="2400" dirty="0" err="1"/>
              <a:t>If</a:t>
            </a:r>
            <a:r>
              <a:rPr lang="it-IT" sz="2400" dirty="0"/>
              <a:t> counter </a:t>
            </a:r>
            <a:r>
              <a:rPr lang="it-IT" sz="2400" dirty="0" err="1"/>
              <a:t>is</a:t>
            </a:r>
            <a:r>
              <a:rPr lang="it-IT" sz="2400" dirty="0"/>
              <a:t> </a:t>
            </a:r>
            <a:r>
              <a:rPr lang="it-IT" sz="2400" dirty="0" err="1"/>
              <a:t>smaller</a:t>
            </a:r>
            <a:r>
              <a:rPr lang="it-IT" sz="2400" dirty="0"/>
              <a:t> </a:t>
            </a:r>
            <a:r>
              <a:rPr lang="it-IT" sz="2400" dirty="0" err="1"/>
              <a:t>than</a:t>
            </a:r>
            <a:r>
              <a:rPr lang="it-IT" sz="2400" dirty="0"/>
              <a:t> the maximum rate of queries, check() </a:t>
            </a:r>
            <a:r>
              <a:rPr lang="it-IT" sz="2400" dirty="0" err="1"/>
              <a:t>returns</a:t>
            </a:r>
            <a:r>
              <a:rPr lang="it-IT" sz="2400" dirty="0"/>
              <a:t> false, </a:t>
            </a:r>
            <a:r>
              <a:rPr lang="it-IT" sz="2400" dirty="0" err="1"/>
              <a:t>otherwise</a:t>
            </a:r>
            <a:r>
              <a:rPr lang="it-IT" sz="2400" dirty="0"/>
              <a:t> </a:t>
            </a:r>
            <a:r>
              <a:rPr lang="it-IT" sz="2400" dirty="0" err="1"/>
              <a:t>true</a:t>
            </a:r>
            <a:r>
              <a:rPr lang="it-IT" sz="2400" dirty="0"/>
              <a:t>. </a:t>
            </a:r>
            <a:r>
              <a:rPr lang="it-IT" sz="2400" dirty="0" err="1"/>
              <a:t>If</a:t>
            </a:r>
            <a:r>
              <a:rPr lang="it-IT" sz="2400" dirty="0"/>
              <a:t> </a:t>
            </a:r>
            <a:r>
              <a:rPr lang="it-IT" sz="2400" dirty="0" err="1"/>
              <a:t>true</a:t>
            </a:r>
            <a:r>
              <a:rPr lang="it-IT" sz="2400" dirty="0"/>
              <a:t> </a:t>
            </a:r>
            <a:r>
              <a:rPr lang="it-IT" sz="2400" dirty="0" err="1"/>
              <a:t>is</a:t>
            </a:r>
            <a:r>
              <a:rPr lang="it-IT" sz="2400" dirty="0"/>
              <a:t> </a:t>
            </a:r>
            <a:r>
              <a:rPr lang="it-IT" sz="2400" dirty="0" err="1"/>
              <a:t>returned</a:t>
            </a:r>
            <a:r>
              <a:rPr lang="it-IT" sz="2400" dirty="0"/>
              <a:t>, no more queries can be </a:t>
            </a:r>
            <a:r>
              <a:rPr lang="it-IT" sz="2400" dirty="0" err="1"/>
              <a:t>done</a:t>
            </a:r>
            <a:r>
              <a:rPr lang="it-IT" sz="2400" dirty="0"/>
              <a:t>, </a:t>
            </a:r>
            <a:r>
              <a:rPr lang="it-IT" sz="2400" dirty="0" err="1"/>
              <a:t>until</a:t>
            </a:r>
            <a:r>
              <a:rPr lang="it-IT" sz="2400" dirty="0"/>
              <a:t> counter resets, and a </a:t>
            </a:r>
            <a:r>
              <a:rPr lang="it-IT" sz="2400" dirty="0" err="1"/>
              <a:t>message</a:t>
            </a:r>
            <a:r>
              <a:rPr lang="it-IT" sz="2400" dirty="0"/>
              <a:t> reporting </a:t>
            </a:r>
            <a:r>
              <a:rPr lang="it-IT" sz="2400" dirty="0" err="1"/>
              <a:t>that</a:t>
            </a:r>
            <a:r>
              <a:rPr lang="it-IT" sz="2400" dirty="0"/>
              <a:t> </a:t>
            </a:r>
            <a:r>
              <a:rPr lang="it-IT" sz="2400" dirty="0" err="1"/>
              <a:t>is</a:t>
            </a:r>
            <a:r>
              <a:rPr lang="it-IT" sz="2400" dirty="0"/>
              <a:t> </a:t>
            </a:r>
            <a:r>
              <a:rPr lang="it-IT" sz="2400" dirty="0" err="1"/>
              <a:t>shown</a:t>
            </a:r>
            <a:r>
              <a:rPr lang="it-IT" sz="2400" dirty="0"/>
              <a:t>, in the data </a:t>
            </a:r>
            <a:r>
              <a:rPr lang="it-IT" sz="2400" dirty="0" err="1"/>
              <a:t>visualization</a:t>
            </a:r>
            <a:r>
              <a:rPr lang="it-IT" sz="2400" dirty="0"/>
              <a:t> pages.</a:t>
            </a:r>
          </a:p>
          <a:p>
            <a:pPr algn="just"/>
            <a:r>
              <a:rPr lang="it-IT" sz="2400" dirty="0" err="1"/>
              <a:t>Differently</a:t>
            </a:r>
            <a:r>
              <a:rPr lang="it-IT" sz="2400" dirty="0"/>
              <a:t> from the </a:t>
            </a:r>
            <a:r>
              <a:rPr lang="it-IT" sz="2400" dirty="0" err="1"/>
              <a:t>other</a:t>
            </a:r>
            <a:r>
              <a:rPr lang="it-IT" sz="2400" dirty="0"/>
              <a:t> data </a:t>
            </a:r>
            <a:r>
              <a:rPr lang="it-IT" sz="2400" dirty="0" err="1"/>
              <a:t>present</a:t>
            </a:r>
            <a:r>
              <a:rPr lang="it-IT" sz="2400" dirty="0"/>
              <a:t> in the DB, counter and </a:t>
            </a:r>
            <a:r>
              <a:rPr lang="it-IT" sz="2400" dirty="0" err="1"/>
              <a:t>pastTime</a:t>
            </a:r>
            <a:r>
              <a:rPr lang="it-IT" sz="2400" dirty="0"/>
              <a:t> are </a:t>
            </a:r>
            <a:r>
              <a:rPr lang="it-IT" sz="2400" dirty="0" err="1"/>
              <a:t>not</a:t>
            </a:r>
            <a:r>
              <a:rPr lang="it-IT" sz="2400" dirty="0"/>
              <a:t> </a:t>
            </a:r>
            <a:r>
              <a:rPr lang="it-IT" sz="2400" dirty="0" err="1"/>
              <a:t>deleted</a:t>
            </a:r>
            <a:r>
              <a:rPr lang="it-IT" sz="2400" dirty="0"/>
              <a:t> once the user logs out.</a:t>
            </a:r>
          </a:p>
        </p:txBody>
      </p:sp>
    </p:spTree>
    <p:extLst>
      <p:ext uri="{BB962C8B-B14F-4D97-AF65-F5344CB8AC3E}">
        <p14:creationId xmlns:p14="http://schemas.microsoft.com/office/powerpoint/2010/main" val="73763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FE642-F6CE-A1C7-6F8F-CD71BE7B3724}"/>
              </a:ext>
            </a:extLst>
          </p:cNvPr>
          <p:cNvSpPr>
            <a:spLocks noGrp="1"/>
          </p:cNvSpPr>
          <p:nvPr>
            <p:ph type="title"/>
          </p:nvPr>
        </p:nvSpPr>
        <p:spPr/>
        <p:txBody>
          <a:bodyPr/>
          <a:lstStyle/>
          <a:p>
            <a:r>
              <a:rPr lang="it-IT" dirty="0"/>
              <a:t>Compliance with the GDPR</a:t>
            </a:r>
            <a:endParaRPr lang="en-GB" dirty="0"/>
          </a:p>
        </p:txBody>
      </p:sp>
      <p:sp>
        <p:nvSpPr>
          <p:cNvPr id="3" name="Segnaposto contenuto 2">
            <a:extLst>
              <a:ext uri="{FF2B5EF4-FFF2-40B4-BE49-F238E27FC236}">
                <a16:creationId xmlns:a16="http://schemas.microsoft.com/office/drawing/2014/main" id="{A734356B-A484-0398-BEC6-2698876A8EC0}"/>
              </a:ext>
            </a:extLst>
          </p:cNvPr>
          <p:cNvSpPr>
            <a:spLocks noGrp="1"/>
          </p:cNvSpPr>
          <p:nvPr>
            <p:ph idx="1"/>
          </p:nvPr>
        </p:nvSpPr>
        <p:spPr>
          <a:xfrm>
            <a:off x="838199" y="1690688"/>
            <a:ext cx="10961637" cy="4486275"/>
          </a:xfrm>
        </p:spPr>
        <p:txBody>
          <a:bodyPr>
            <a:normAutofit lnSpcReduction="10000"/>
          </a:bodyPr>
          <a:lstStyle/>
          <a:p>
            <a:pPr algn="just"/>
            <a:r>
              <a:rPr lang="it-IT" sz="2400" dirty="0" err="1"/>
              <a:t>Lawfulness</a:t>
            </a:r>
            <a:r>
              <a:rPr lang="it-IT" sz="2400" dirty="0"/>
              <a:t>, </a:t>
            </a:r>
            <a:r>
              <a:rPr lang="it-IT" sz="2400" dirty="0" err="1"/>
              <a:t>fairness</a:t>
            </a:r>
            <a:r>
              <a:rPr lang="it-IT" sz="2400" dirty="0"/>
              <a:t> and </a:t>
            </a:r>
            <a:r>
              <a:rPr lang="it-IT" sz="2400" dirty="0" err="1"/>
              <a:t>transparency</a:t>
            </a:r>
            <a:r>
              <a:rPr lang="it-IT" sz="2400" dirty="0"/>
              <a:t>: the processing </a:t>
            </a:r>
            <a:r>
              <a:rPr lang="it-IT" sz="2400" dirty="0" err="1"/>
              <a:t>is</a:t>
            </a:r>
            <a:r>
              <a:rPr lang="it-IT" sz="2400" dirty="0"/>
              <a:t> </a:t>
            </a:r>
            <a:r>
              <a:rPr lang="it-IT" sz="2400" dirty="0" err="1"/>
              <a:t>sufficiently</a:t>
            </a:r>
            <a:r>
              <a:rPr lang="it-IT" sz="2400" dirty="0"/>
              <a:t> </a:t>
            </a:r>
            <a:r>
              <a:rPr lang="it-IT" sz="2400" dirty="0" err="1"/>
              <a:t>transparent</a:t>
            </a:r>
            <a:r>
              <a:rPr lang="it-IT" sz="2400" dirty="0"/>
              <a:t> and, </a:t>
            </a:r>
            <a:r>
              <a:rPr lang="it-IT" sz="2400" dirty="0" err="1"/>
              <a:t>since</a:t>
            </a:r>
            <a:r>
              <a:rPr lang="it-IT" sz="2400" dirty="0"/>
              <a:t> </a:t>
            </a:r>
            <a:r>
              <a:rPr lang="it-IT" sz="2400" dirty="0" err="1"/>
              <a:t>allowed</a:t>
            </a:r>
            <a:r>
              <a:rPr lang="it-IT" sz="2400" dirty="0"/>
              <a:t> by the </a:t>
            </a:r>
            <a:r>
              <a:rPr lang="it-IT" sz="2400" dirty="0" err="1"/>
              <a:t>user’s</a:t>
            </a:r>
            <a:r>
              <a:rPr lang="it-IT" sz="2400" dirty="0"/>
              <a:t> </a:t>
            </a:r>
            <a:r>
              <a:rPr lang="it-IT" sz="2400" dirty="0" err="1"/>
              <a:t>consent</a:t>
            </a:r>
            <a:r>
              <a:rPr lang="it-IT" sz="2400" dirty="0"/>
              <a:t>, </a:t>
            </a:r>
            <a:r>
              <a:rPr lang="it-IT" sz="2400" dirty="0" err="1"/>
              <a:t>also</a:t>
            </a:r>
            <a:r>
              <a:rPr lang="it-IT" sz="2400" dirty="0"/>
              <a:t> </a:t>
            </a:r>
            <a:r>
              <a:rPr lang="it-IT" sz="2400" dirty="0" err="1"/>
              <a:t>lawful</a:t>
            </a:r>
            <a:r>
              <a:rPr lang="it-IT" sz="2400" dirty="0"/>
              <a:t>. </a:t>
            </a:r>
            <a:r>
              <a:rPr lang="it-IT" sz="2400" dirty="0">
                <a:sym typeface="Wingdings" panose="05000000000000000000" pitchFamily="2" charset="2"/>
              </a:rPr>
              <a:t></a:t>
            </a:r>
            <a:endParaRPr lang="it-IT" sz="2400" dirty="0"/>
          </a:p>
          <a:p>
            <a:pPr algn="just"/>
            <a:r>
              <a:rPr lang="en-GB" sz="2400" dirty="0"/>
              <a:t>Purpose limitation: the purposes of the processing are clear from the start. </a:t>
            </a:r>
            <a:r>
              <a:rPr lang="it-IT" sz="2400" dirty="0">
                <a:sym typeface="Wingdings" panose="05000000000000000000" pitchFamily="2" charset="2"/>
              </a:rPr>
              <a:t></a:t>
            </a:r>
            <a:endParaRPr lang="en-GB" sz="2400" dirty="0"/>
          </a:p>
          <a:p>
            <a:pPr algn="just"/>
            <a:r>
              <a:rPr lang="en-GB" sz="2400" dirty="0"/>
              <a:t>Data minimization: only the needed data are used and stored in the DB. </a:t>
            </a:r>
            <a:r>
              <a:rPr lang="it-IT" sz="2400" dirty="0">
                <a:sym typeface="Wingdings" panose="05000000000000000000" pitchFamily="2" charset="2"/>
              </a:rPr>
              <a:t></a:t>
            </a:r>
            <a:endParaRPr lang="en-GB" sz="2400" dirty="0"/>
          </a:p>
          <a:p>
            <a:pPr algn="just"/>
            <a:r>
              <a:rPr lang="en-GB" sz="2400" dirty="0"/>
              <a:t>Accuracy: the data are kept up to date. </a:t>
            </a:r>
            <a:r>
              <a:rPr lang="it-IT" sz="2400" dirty="0">
                <a:sym typeface="Wingdings" panose="05000000000000000000" pitchFamily="2" charset="2"/>
              </a:rPr>
              <a:t></a:t>
            </a:r>
            <a:endParaRPr lang="en-GB" sz="2400" dirty="0"/>
          </a:p>
          <a:p>
            <a:pPr algn="just"/>
            <a:r>
              <a:rPr lang="en-GB" sz="2400" dirty="0"/>
              <a:t>Storage limitation: assuming that the user possibly could be not interested in visualizing too old data, more compliance with this principle could be got limiting the period of </a:t>
            </a:r>
            <a:r>
              <a:rPr lang="en-GB" sz="2400" dirty="0" err="1"/>
              <a:t>storaging</a:t>
            </a:r>
            <a:r>
              <a:rPr lang="en-GB" sz="2400" dirty="0"/>
              <a:t> (e.g. to one year).</a:t>
            </a:r>
          </a:p>
          <a:p>
            <a:pPr algn="just"/>
            <a:r>
              <a:rPr lang="en-GB" sz="2400" dirty="0"/>
              <a:t>Integrity and confidentiality: the integrity of data is ensured, since they are saved on the Fitbit resource server and they could be fetched from there anyway, while the security of data not, since the stored data are not ciphered</a:t>
            </a:r>
            <a:r>
              <a:rPr lang="it-IT" sz="2400" dirty="0"/>
              <a:t>.</a:t>
            </a:r>
            <a:endParaRPr lang="en-GB" sz="2400" dirty="0"/>
          </a:p>
          <a:p>
            <a:pPr algn="just"/>
            <a:r>
              <a:rPr lang="en-GB" sz="2400" dirty="0"/>
              <a:t>Accountability </a:t>
            </a:r>
            <a:r>
              <a:rPr lang="it-IT" sz="2400" dirty="0">
                <a:sym typeface="Wingdings" panose="05000000000000000000" pitchFamily="2" charset="2"/>
              </a:rPr>
              <a:t></a:t>
            </a:r>
            <a:endParaRPr lang="en-GB" sz="2400" dirty="0"/>
          </a:p>
        </p:txBody>
      </p:sp>
    </p:spTree>
    <p:extLst>
      <p:ext uri="{BB962C8B-B14F-4D97-AF65-F5344CB8AC3E}">
        <p14:creationId xmlns:p14="http://schemas.microsoft.com/office/powerpoint/2010/main" val="247893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DDDBC-F98B-4C66-F335-7DDA94E2C967}"/>
              </a:ext>
            </a:extLst>
          </p:cNvPr>
          <p:cNvSpPr>
            <a:spLocks noGrp="1"/>
          </p:cNvSpPr>
          <p:nvPr>
            <p:ph type="title"/>
          </p:nvPr>
        </p:nvSpPr>
        <p:spPr/>
        <p:txBody>
          <a:bodyPr/>
          <a:lstStyle/>
          <a:p>
            <a:r>
              <a:rPr lang="it-IT" dirty="0"/>
              <a:t>Future </a:t>
            </a:r>
            <a:r>
              <a:rPr lang="it-IT" dirty="0" err="1"/>
              <a:t>developments</a:t>
            </a:r>
            <a:endParaRPr lang="en-GB" dirty="0"/>
          </a:p>
        </p:txBody>
      </p:sp>
      <p:sp>
        <p:nvSpPr>
          <p:cNvPr id="3" name="Segnaposto contenuto 2">
            <a:extLst>
              <a:ext uri="{FF2B5EF4-FFF2-40B4-BE49-F238E27FC236}">
                <a16:creationId xmlns:a16="http://schemas.microsoft.com/office/drawing/2014/main" id="{DD3E2086-3C0B-95AD-C096-BAD8E57F5F4E}"/>
              </a:ext>
            </a:extLst>
          </p:cNvPr>
          <p:cNvSpPr>
            <a:spLocks noGrp="1"/>
          </p:cNvSpPr>
          <p:nvPr>
            <p:ph idx="1"/>
          </p:nvPr>
        </p:nvSpPr>
        <p:spPr/>
        <p:txBody>
          <a:bodyPr>
            <a:normAutofit lnSpcReduction="10000"/>
          </a:bodyPr>
          <a:lstStyle/>
          <a:p>
            <a:pPr algn="just"/>
            <a:r>
              <a:rPr lang="it-IT" sz="2400" dirty="0" err="1"/>
              <a:t>Presence</a:t>
            </a:r>
            <a:r>
              <a:rPr lang="it-IT" sz="2400" dirty="0"/>
              <a:t> of the </a:t>
            </a:r>
            <a:r>
              <a:rPr lang="it-IT" sz="2400" dirty="0" err="1"/>
              <a:t>sign</a:t>
            </a:r>
            <a:r>
              <a:rPr lang="it-IT" sz="2400" dirty="0"/>
              <a:t> up and the </a:t>
            </a:r>
            <a:r>
              <a:rPr lang="it-IT" sz="2400" dirty="0" err="1"/>
              <a:t>possibility</a:t>
            </a:r>
            <a:r>
              <a:rPr lang="it-IT" sz="2400" dirty="0"/>
              <a:t> to </a:t>
            </a:r>
            <a:r>
              <a:rPr lang="it-IT" sz="2400" dirty="0" err="1"/>
              <a:t>have</a:t>
            </a:r>
            <a:r>
              <a:rPr lang="it-IT" sz="2400" dirty="0"/>
              <a:t> more users </a:t>
            </a:r>
            <a:r>
              <a:rPr lang="it-IT" sz="2400" dirty="0" err="1"/>
              <a:t>logged</a:t>
            </a:r>
            <a:r>
              <a:rPr lang="it-IT" sz="2400" dirty="0"/>
              <a:t> in </a:t>
            </a:r>
            <a:r>
              <a:rPr lang="it-IT" sz="2400" dirty="0" err="1"/>
              <a:t>at</a:t>
            </a:r>
            <a:r>
              <a:rPr lang="it-IT" sz="2400" dirty="0"/>
              <a:t> the </a:t>
            </a:r>
            <a:r>
              <a:rPr lang="it-IT" sz="2400" dirty="0" err="1"/>
              <a:t>same</a:t>
            </a:r>
            <a:r>
              <a:rPr lang="it-IT" sz="2400" dirty="0"/>
              <a:t> time.</a:t>
            </a:r>
          </a:p>
          <a:p>
            <a:pPr algn="just"/>
            <a:r>
              <a:rPr lang="it-IT" sz="2400" dirty="0" err="1"/>
              <a:t>Possibility</a:t>
            </a:r>
            <a:r>
              <a:rPr lang="it-IT" sz="2400" dirty="0"/>
              <a:t> for the user to </a:t>
            </a:r>
            <a:r>
              <a:rPr lang="it-IT" sz="2400" dirty="0" err="1"/>
              <a:t>save</a:t>
            </a:r>
            <a:r>
              <a:rPr lang="it-IT" sz="2400" dirty="0"/>
              <a:t> </a:t>
            </a:r>
            <a:r>
              <a:rPr lang="it-IT" sz="2400" dirty="0" err="1"/>
              <a:t>their</a:t>
            </a:r>
            <a:r>
              <a:rPr lang="it-IT" sz="2400" dirty="0"/>
              <a:t> </a:t>
            </a:r>
            <a:r>
              <a:rPr lang="it-IT" sz="2400" dirty="0" err="1"/>
              <a:t>favourites</a:t>
            </a:r>
            <a:r>
              <a:rPr lang="it-IT" sz="2400" dirty="0"/>
              <a:t> yoga positions.</a:t>
            </a:r>
          </a:p>
          <a:p>
            <a:pPr algn="just"/>
            <a:r>
              <a:rPr lang="it-IT" sz="2400" dirty="0"/>
              <a:t>To make the </a:t>
            </a:r>
            <a:r>
              <a:rPr lang="it-IT" sz="2400" dirty="0" err="1"/>
              <a:t>very</a:t>
            </a:r>
            <a:r>
              <a:rPr lang="it-IT" sz="2400" dirty="0"/>
              <a:t> </a:t>
            </a:r>
            <a:r>
              <a:rPr lang="it-IT" sz="2400" dirty="0" err="1"/>
              <a:t>old</a:t>
            </a:r>
            <a:r>
              <a:rPr lang="it-IT" sz="2400" dirty="0"/>
              <a:t> data to be </a:t>
            </a:r>
            <a:r>
              <a:rPr lang="it-IT" sz="2400" dirty="0" err="1"/>
              <a:t>deleted</a:t>
            </a:r>
            <a:r>
              <a:rPr lang="it-IT" sz="2400" dirty="0"/>
              <a:t> from the DB, in order to </a:t>
            </a:r>
            <a:r>
              <a:rPr lang="it-IT" sz="2400" dirty="0" err="1"/>
              <a:t>get</a:t>
            </a:r>
            <a:r>
              <a:rPr lang="it-IT" sz="2400" dirty="0"/>
              <a:t> more compliance with the storage </a:t>
            </a:r>
            <a:r>
              <a:rPr lang="it-IT" sz="2400" dirty="0" err="1"/>
              <a:t>limitation</a:t>
            </a:r>
            <a:r>
              <a:rPr lang="it-IT" sz="2400" dirty="0"/>
              <a:t> </a:t>
            </a:r>
            <a:r>
              <a:rPr lang="it-IT" sz="2400" dirty="0" err="1"/>
              <a:t>principle</a:t>
            </a:r>
            <a:r>
              <a:rPr lang="it-IT" sz="2400" dirty="0"/>
              <a:t> of the GDPR.</a:t>
            </a:r>
            <a:endParaRPr lang="en-GB" sz="2400" dirty="0"/>
          </a:p>
          <a:p>
            <a:pPr algn="just"/>
            <a:r>
              <a:rPr lang="en-GB" sz="2400" dirty="0"/>
              <a:t>When starting the app, to do a single fetch of (possibly all) the data referred to the period of time from the last fetch from the Fitbit resource server to the current day, if that period of time is large (e.g. one month). This could be helpful to avoid more the problem coming from the presence of a limit rate of queries.</a:t>
            </a:r>
          </a:p>
          <a:p>
            <a:pPr algn="just"/>
            <a:r>
              <a:rPr lang="en-GB" sz="2400" dirty="0"/>
              <a:t>To implement cryptography for the locally stored data.</a:t>
            </a:r>
          </a:p>
          <a:p>
            <a:pPr algn="just"/>
            <a:r>
              <a:rPr lang="en-GB" sz="2400" dirty="0"/>
              <a:t>If possible, to add a method to fetch </a:t>
            </a:r>
            <a:r>
              <a:rPr lang="en-GB" sz="2400" dirty="0" err="1"/>
              <a:t>FitbitActivityData</a:t>
            </a:r>
            <a:r>
              <a:rPr lang="en-GB" sz="2400" dirty="0"/>
              <a:t> for more days with a single query.</a:t>
            </a:r>
            <a:endParaRPr lang="it-IT" sz="2400" dirty="0"/>
          </a:p>
        </p:txBody>
      </p:sp>
    </p:spTree>
    <p:extLst>
      <p:ext uri="{BB962C8B-B14F-4D97-AF65-F5344CB8AC3E}">
        <p14:creationId xmlns:p14="http://schemas.microsoft.com/office/powerpoint/2010/main" val="152353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2FAF45-2623-AB91-ABC0-231C87FDB104}"/>
              </a:ext>
            </a:extLst>
          </p:cNvPr>
          <p:cNvSpPr>
            <a:spLocks noGrp="1"/>
          </p:cNvSpPr>
          <p:nvPr>
            <p:ph type="title"/>
          </p:nvPr>
        </p:nvSpPr>
        <p:spPr>
          <a:xfrm>
            <a:off x="838200" y="2766218"/>
            <a:ext cx="10515600" cy="1325563"/>
          </a:xfrm>
        </p:spPr>
        <p:txBody>
          <a:bodyPr/>
          <a:lstStyle/>
          <a:p>
            <a:pPr algn="ctr"/>
            <a:r>
              <a:rPr lang="it-IT" dirty="0"/>
              <a:t>Live demo</a:t>
            </a:r>
            <a:endParaRPr lang="en-GB" dirty="0"/>
          </a:p>
        </p:txBody>
      </p:sp>
    </p:spTree>
    <p:extLst>
      <p:ext uri="{BB962C8B-B14F-4D97-AF65-F5344CB8AC3E}">
        <p14:creationId xmlns:p14="http://schemas.microsoft.com/office/powerpoint/2010/main" val="4889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BB3AD-F0FC-971E-669B-93A6DD9E5090}"/>
              </a:ext>
            </a:extLst>
          </p:cNvPr>
          <p:cNvSpPr>
            <a:spLocks noGrp="1"/>
          </p:cNvSpPr>
          <p:nvPr>
            <p:ph type="title"/>
          </p:nvPr>
        </p:nvSpPr>
        <p:spPr/>
        <p:txBody>
          <a:bodyPr/>
          <a:lstStyle/>
          <a:p>
            <a:r>
              <a:rPr lang="it-IT" dirty="0"/>
              <a:t>Background</a:t>
            </a:r>
            <a:endParaRPr lang="en-GB" dirty="0"/>
          </a:p>
        </p:txBody>
      </p:sp>
      <p:sp>
        <p:nvSpPr>
          <p:cNvPr id="3" name="Segnaposto contenuto 2">
            <a:extLst>
              <a:ext uri="{FF2B5EF4-FFF2-40B4-BE49-F238E27FC236}">
                <a16:creationId xmlns:a16="http://schemas.microsoft.com/office/drawing/2014/main" id="{6BF5E144-BB9B-EFF2-C6C0-16A92105D19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3395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3783B-CEC4-E0E5-F7DE-A827EBA88E7E}"/>
              </a:ext>
            </a:extLst>
          </p:cNvPr>
          <p:cNvSpPr>
            <a:spLocks noGrp="1"/>
          </p:cNvSpPr>
          <p:nvPr>
            <p:ph type="title"/>
          </p:nvPr>
        </p:nvSpPr>
        <p:spPr/>
        <p:txBody>
          <a:bodyPr/>
          <a:lstStyle/>
          <a:p>
            <a:r>
              <a:rPr lang="it-IT" dirty="0"/>
              <a:t>Feature to be </a:t>
            </a:r>
            <a:r>
              <a:rPr lang="it-IT" dirty="0" err="1"/>
              <a:t>provided</a:t>
            </a:r>
            <a:r>
              <a:rPr lang="it-IT" dirty="0"/>
              <a:t> to the public</a:t>
            </a:r>
            <a:endParaRPr lang="en-GB" dirty="0"/>
          </a:p>
        </p:txBody>
      </p:sp>
      <p:sp>
        <p:nvSpPr>
          <p:cNvPr id="3" name="Segnaposto contenuto 2">
            <a:extLst>
              <a:ext uri="{FF2B5EF4-FFF2-40B4-BE49-F238E27FC236}">
                <a16:creationId xmlns:a16="http://schemas.microsoft.com/office/drawing/2014/main" id="{F135F3FD-58F1-590F-49CC-763BC2B1DC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4519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A9D10D-EAED-1674-6D26-162769D135E2}"/>
              </a:ext>
            </a:extLst>
          </p:cNvPr>
          <p:cNvSpPr>
            <a:spLocks noGrp="1"/>
          </p:cNvSpPr>
          <p:nvPr>
            <p:ph type="title"/>
          </p:nvPr>
        </p:nvSpPr>
        <p:spPr/>
        <p:txBody>
          <a:bodyPr/>
          <a:lstStyle/>
          <a:p>
            <a:r>
              <a:rPr lang="it-IT" dirty="0" err="1"/>
              <a:t>Our</a:t>
            </a:r>
            <a:r>
              <a:rPr lang="it-IT" dirty="0"/>
              <a:t> </a:t>
            </a:r>
            <a:r>
              <a:rPr lang="it-IT" dirty="0" err="1"/>
              <a:t>solution</a:t>
            </a:r>
            <a:endParaRPr lang="en-GB" dirty="0"/>
          </a:p>
        </p:txBody>
      </p:sp>
      <p:sp>
        <p:nvSpPr>
          <p:cNvPr id="3" name="Segnaposto contenuto 2">
            <a:extLst>
              <a:ext uri="{FF2B5EF4-FFF2-40B4-BE49-F238E27FC236}">
                <a16:creationId xmlns:a16="http://schemas.microsoft.com/office/drawing/2014/main" id="{DBFA3E5D-4FFA-9237-601A-DDA2B0135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6160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B502B0-72B9-6C27-D426-DC20E7E17500}"/>
              </a:ext>
            </a:extLst>
          </p:cNvPr>
          <p:cNvSpPr>
            <a:spLocks noGrp="1"/>
          </p:cNvSpPr>
          <p:nvPr>
            <p:ph type="title"/>
          </p:nvPr>
        </p:nvSpPr>
        <p:spPr/>
        <p:txBody>
          <a:bodyPr/>
          <a:lstStyle/>
          <a:p>
            <a:r>
              <a:rPr lang="it-IT" dirty="0"/>
              <a:t>Core app </a:t>
            </a:r>
            <a:r>
              <a:rPr lang="it-IT" dirty="0" err="1"/>
              <a:t>functionalities</a:t>
            </a:r>
            <a:br>
              <a:rPr lang="it-IT" dirty="0"/>
            </a:br>
            <a:r>
              <a:rPr lang="it-IT" sz="3600" dirty="0"/>
              <a:t>Screen </a:t>
            </a:r>
            <a:r>
              <a:rPr lang="it-IT" sz="3600" dirty="0" err="1"/>
              <a:t>Map</a:t>
            </a:r>
            <a:endParaRPr lang="en-GB" sz="3600" dirty="0"/>
          </a:p>
        </p:txBody>
      </p:sp>
      <p:sp>
        <p:nvSpPr>
          <p:cNvPr id="3" name="Segnaposto contenuto 2">
            <a:extLst>
              <a:ext uri="{FF2B5EF4-FFF2-40B4-BE49-F238E27FC236}">
                <a16:creationId xmlns:a16="http://schemas.microsoft.com/office/drawing/2014/main" id="{B332BAC9-C992-9510-2E66-AD236880AD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5808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499F2-6E03-5795-ADF8-112BCB8EE4B4}"/>
              </a:ext>
            </a:extLst>
          </p:cNvPr>
          <p:cNvSpPr>
            <a:spLocks noGrp="1"/>
          </p:cNvSpPr>
          <p:nvPr>
            <p:ph type="title"/>
          </p:nvPr>
        </p:nvSpPr>
        <p:spPr>
          <a:xfrm>
            <a:off x="838200" y="348296"/>
            <a:ext cx="10515600" cy="1325563"/>
          </a:xfrm>
        </p:spPr>
        <p:txBody>
          <a:bodyPr/>
          <a:lstStyle/>
          <a:p>
            <a:r>
              <a:rPr lang="it-IT" dirty="0"/>
              <a:t>Core app </a:t>
            </a:r>
            <a:r>
              <a:rPr lang="it-IT" dirty="0" err="1"/>
              <a:t>functionalities</a:t>
            </a:r>
            <a:br>
              <a:rPr lang="it-IT" dirty="0"/>
            </a:br>
            <a:r>
              <a:rPr lang="it-IT" sz="3600" dirty="0"/>
              <a:t>User authentication and management</a:t>
            </a:r>
            <a:endParaRPr lang="en-GB" dirty="0"/>
          </a:p>
        </p:txBody>
      </p:sp>
      <p:sp>
        <p:nvSpPr>
          <p:cNvPr id="3" name="Segnaposto contenuto 2">
            <a:extLst>
              <a:ext uri="{FF2B5EF4-FFF2-40B4-BE49-F238E27FC236}">
                <a16:creationId xmlns:a16="http://schemas.microsoft.com/office/drawing/2014/main" id="{8F1323D3-8D9D-4CF8-1994-01A312063CEE}"/>
              </a:ext>
            </a:extLst>
          </p:cNvPr>
          <p:cNvSpPr>
            <a:spLocks noGrp="1"/>
          </p:cNvSpPr>
          <p:nvPr>
            <p:ph idx="1"/>
          </p:nvPr>
        </p:nvSpPr>
        <p:spPr/>
        <p:txBody>
          <a:bodyPr>
            <a:normAutofit/>
          </a:bodyPr>
          <a:lstStyle/>
          <a:p>
            <a:pPr algn="just"/>
            <a:r>
              <a:rPr lang="it-IT" sz="2400" dirty="0"/>
              <a:t>The user must go </a:t>
            </a:r>
            <a:r>
              <a:rPr lang="it-IT" sz="2400" dirty="0" err="1"/>
              <a:t>through</a:t>
            </a:r>
            <a:r>
              <a:rPr lang="it-IT" sz="2400" dirty="0"/>
              <a:t> a (fake) login procedure, </a:t>
            </a:r>
            <a:r>
              <a:rPr lang="it-IT" sz="2400" dirty="0" err="1"/>
              <a:t>if</a:t>
            </a:r>
            <a:r>
              <a:rPr lang="it-IT" sz="2400" dirty="0"/>
              <a:t> </a:t>
            </a:r>
            <a:r>
              <a:rPr lang="it-IT" sz="2400" dirty="0" err="1"/>
              <a:t>not</a:t>
            </a:r>
            <a:r>
              <a:rPr lang="it-IT" sz="2400" dirty="0"/>
              <a:t> </a:t>
            </a:r>
            <a:r>
              <a:rPr lang="it-IT" sz="2400" dirty="0" err="1"/>
              <a:t>already</a:t>
            </a:r>
            <a:r>
              <a:rPr lang="it-IT" sz="2400" dirty="0"/>
              <a:t> </a:t>
            </a:r>
            <a:r>
              <a:rPr lang="it-IT" sz="2400" dirty="0" err="1"/>
              <a:t>logged</a:t>
            </a:r>
            <a:r>
              <a:rPr lang="it-IT" sz="2400" dirty="0"/>
              <a:t> in, by </a:t>
            </a:r>
            <a:r>
              <a:rPr lang="it-IT" sz="2400" dirty="0" err="1"/>
              <a:t>inserting</a:t>
            </a:r>
            <a:r>
              <a:rPr lang="it-IT" sz="2400" dirty="0"/>
              <a:t> a </a:t>
            </a:r>
            <a:r>
              <a:rPr lang="it-IT" sz="2400" dirty="0" err="1"/>
              <a:t>valid</a:t>
            </a:r>
            <a:r>
              <a:rPr lang="it-IT" sz="2400" dirty="0"/>
              <a:t> username and the </a:t>
            </a:r>
            <a:r>
              <a:rPr lang="it-IT" sz="2400" dirty="0" err="1"/>
              <a:t>correspondent</a:t>
            </a:r>
            <a:r>
              <a:rPr lang="it-IT" sz="2400" dirty="0"/>
              <a:t> password.</a:t>
            </a:r>
          </a:p>
          <a:p>
            <a:pPr algn="just"/>
            <a:r>
              <a:rPr lang="it-IT" sz="2400" dirty="0" err="1"/>
              <a:t>If</a:t>
            </a:r>
            <a:r>
              <a:rPr lang="it-IT" sz="2400" dirty="0"/>
              <a:t> the </a:t>
            </a:r>
            <a:r>
              <a:rPr lang="it-IT" sz="2400" dirty="0" err="1"/>
              <a:t>inserted</a:t>
            </a:r>
            <a:r>
              <a:rPr lang="it-IT" sz="2400" dirty="0"/>
              <a:t> </a:t>
            </a:r>
            <a:r>
              <a:rPr lang="it-IT" sz="2400" dirty="0" err="1"/>
              <a:t>credentials</a:t>
            </a:r>
            <a:r>
              <a:rPr lang="it-IT" sz="2400" dirty="0"/>
              <a:t> are </a:t>
            </a:r>
            <a:r>
              <a:rPr lang="it-IT" sz="2400" dirty="0" err="1"/>
              <a:t>correct</a:t>
            </a:r>
            <a:r>
              <a:rPr lang="it-IT" sz="2400" dirty="0"/>
              <a:t>, the username </a:t>
            </a:r>
            <a:r>
              <a:rPr lang="it-IT" sz="2400" dirty="0" err="1"/>
              <a:t>is</a:t>
            </a:r>
            <a:r>
              <a:rPr lang="it-IT" sz="2400" dirty="0"/>
              <a:t> </a:t>
            </a:r>
            <a:r>
              <a:rPr lang="it-IT" sz="2400" dirty="0" err="1"/>
              <a:t>saved</a:t>
            </a:r>
            <a:r>
              <a:rPr lang="it-IT" sz="2400" dirty="0"/>
              <a:t> in the DB, </a:t>
            </a:r>
            <a:r>
              <a:rPr lang="it-IT" sz="2400" dirty="0" err="1"/>
              <a:t>using</a:t>
            </a:r>
            <a:r>
              <a:rPr lang="it-IT" sz="2400" dirty="0"/>
              <a:t> </a:t>
            </a:r>
            <a:r>
              <a:rPr lang="it-IT" sz="2400" dirty="0" err="1"/>
              <a:t>SharedPreferences</a:t>
            </a:r>
            <a:r>
              <a:rPr lang="it-IT" sz="2400" dirty="0"/>
              <a:t>.</a:t>
            </a:r>
          </a:p>
          <a:p>
            <a:pPr algn="just"/>
            <a:r>
              <a:rPr lang="it-IT" sz="2400" dirty="0" err="1"/>
              <a:t>When</a:t>
            </a:r>
            <a:r>
              <a:rPr lang="it-IT" sz="2400" dirty="0"/>
              <a:t> </a:t>
            </a:r>
            <a:r>
              <a:rPr lang="it-IT" sz="2400" dirty="0" err="1"/>
              <a:t>starting</a:t>
            </a:r>
            <a:r>
              <a:rPr lang="it-IT" sz="2400" dirty="0"/>
              <a:t> the app, the DB </a:t>
            </a:r>
            <a:r>
              <a:rPr lang="it-IT" sz="2400" dirty="0" err="1"/>
              <a:t>is</a:t>
            </a:r>
            <a:r>
              <a:rPr lang="it-IT" sz="2400" dirty="0"/>
              <a:t> </a:t>
            </a:r>
            <a:r>
              <a:rPr lang="it-IT" sz="2400" dirty="0" err="1"/>
              <a:t>queried</a:t>
            </a:r>
            <a:r>
              <a:rPr lang="it-IT" sz="2400" dirty="0"/>
              <a:t> and </a:t>
            </a:r>
            <a:r>
              <a:rPr lang="it-IT" sz="2400" dirty="0" err="1"/>
              <a:t>if</a:t>
            </a:r>
            <a:r>
              <a:rPr lang="it-IT" sz="2400" dirty="0"/>
              <a:t> no username </a:t>
            </a:r>
            <a:r>
              <a:rPr lang="it-IT" sz="2400" dirty="0" err="1"/>
              <a:t>is</a:t>
            </a:r>
            <a:r>
              <a:rPr lang="it-IT" sz="2400" dirty="0"/>
              <a:t> </a:t>
            </a:r>
            <a:r>
              <a:rPr lang="it-IT" sz="2400" dirty="0" err="1"/>
              <a:t>present</a:t>
            </a:r>
            <a:r>
              <a:rPr lang="it-IT" sz="2400" dirty="0"/>
              <a:t>, the login page </a:t>
            </a:r>
            <a:r>
              <a:rPr lang="it-IT" sz="2400" dirty="0" err="1"/>
              <a:t>is</a:t>
            </a:r>
            <a:r>
              <a:rPr lang="it-IT" sz="2400" dirty="0"/>
              <a:t> </a:t>
            </a:r>
            <a:r>
              <a:rPr lang="it-IT" sz="2400" dirty="0" err="1"/>
              <a:t>shown</a:t>
            </a:r>
            <a:r>
              <a:rPr lang="it-IT" sz="2400" dirty="0"/>
              <a:t>, </a:t>
            </a:r>
            <a:r>
              <a:rPr lang="it-IT" sz="2400" dirty="0" err="1"/>
              <a:t>otherwise</a:t>
            </a:r>
            <a:r>
              <a:rPr lang="it-IT" sz="2400" dirty="0"/>
              <a:t> the homepage </a:t>
            </a:r>
            <a:r>
              <a:rPr lang="it-IT" sz="2400" dirty="0" err="1"/>
              <a:t>is</a:t>
            </a:r>
            <a:r>
              <a:rPr lang="it-IT" sz="2400" dirty="0"/>
              <a:t> </a:t>
            </a:r>
            <a:r>
              <a:rPr lang="it-IT" sz="2400" dirty="0" err="1"/>
              <a:t>visualized</a:t>
            </a:r>
            <a:r>
              <a:rPr lang="it-IT" sz="2400" dirty="0"/>
              <a:t>.</a:t>
            </a:r>
          </a:p>
          <a:p>
            <a:pPr algn="just"/>
            <a:r>
              <a:rPr lang="en-GB" sz="2400" dirty="0"/>
              <a:t>When the user logs out, the stored username is deleted.</a:t>
            </a:r>
          </a:p>
        </p:txBody>
      </p:sp>
    </p:spTree>
    <p:extLst>
      <p:ext uri="{BB962C8B-B14F-4D97-AF65-F5344CB8AC3E}">
        <p14:creationId xmlns:p14="http://schemas.microsoft.com/office/powerpoint/2010/main" val="350620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3F90A-CA96-D5B9-3432-25A61E721BF4}"/>
              </a:ext>
            </a:extLst>
          </p:cNvPr>
          <p:cNvSpPr>
            <a:spLocks noGrp="1"/>
          </p:cNvSpPr>
          <p:nvPr>
            <p:ph type="title"/>
          </p:nvPr>
        </p:nvSpPr>
        <p:spPr/>
        <p:txBody>
          <a:bodyPr/>
          <a:lstStyle/>
          <a:p>
            <a:r>
              <a:rPr lang="it-IT" dirty="0"/>
              <a:t>Core app </a:t>
            </a:r>
            <a:r>
              <a:rPr lang="it-IT" dirty="0" err="1"/>
              <a:t>functionalities</a:t>
            </a:r>
            <a:br>
              <a:rPr lang="it-IT" dirty="0"/>
            </a:br>
            <a:r>
              <a:rPr lang="it-IT" sz="3600" dirty="0"/>
              <a:t>User </a:t>
            </a:r>
            <a:r>
              <a:rPr lang="it-IT" sz="3600" dirty="0" err="1"/>
              <a:t>authorization</a:t>
            </a:r>
            <a:r>
              <a:rPr lang="it-IT" sz="3600" dirty="0"/>
              <a:t> and management</a:t>
            </a:r>
            <a:endParaRPr lang="en-GB" dirty="0"/>
          </a:p>
        </p:txBody>
      </p:sp>
      <p:sp>
        <p:nvSpPr>
          <p:cNvPr id="3" name="Segnaposto contenuto 2">
            <a:extLst>
              <a:ext uri="{FF2B5EF4-FFF2-40B4-BE49-F238E27FC236}">
                <a16:creationId xmlns:a16="http://schemas.microsoft.com/office/drawing/2014/main" id="{033F56B8-A534-403E-C357-CF6DD7ABA79A}"/>
              </a:ext>
            </a:extLst>
          </p:cNvPr>
          <p:cNvSpPr>
            <a:spLocks noGrp="1"/>
          </p:cNvSpPr>
          <p:nvPr>
            <p:ph idx="1"/>
          </p:nvPr>
        </p:nvSpPr>
        <p:spPr/>
        <p:txBody>
          <a:bodyPr>
            <a:normAutofit/>
          </a:bodyPr>
          <a:lstStyle/>
          <a:p>
            <a:pPr algn="just"/>
            <a:r>
              <a:rPr lang="it-IT" sz="2400" dirty="0"/>
              <a:t>Once </a:t>
            </a:r>
            <a:r>
              <a:rPr lang="it-IT" sz="2400" dirty="0" err="1"/>
              <a:t>logged</a:t>
            </a:r>
            <a:r>
              <a:rPr lang="it-IT" sz="2400" dirty="0"/>
              <a:t> in, the user must </a:t>
            </a:r>
            <a:r>
              <a:rPr lang="it-IT" sz="2400" dirty="0" err="1"/>
              <a:t>authorize</a:t>
            </a:r>
            <a:r>
              <a:rPr lang="it-IT" sz="2400" dirty="0"/>
              <a:t> (</a:t>
            </a:r>
            <a:r>
              <a:rPr lang="it-IT" sz="2400" dirty="0" err="1"/>
              <a:t>otherwise</a:t>
            </a:r>
            <a:r>
              <a:rPr lang="it-IT" sz="2400" dirty="0"/>
              <a:t> </a:t>
            </a:r>
            <a:r>
              <a:rPr lang="it-IT" sz="2400" dirty="0" err="1"/>
              <a:t>they</a:t>
            </a:r>
            <a:r>
              <a:rPr lang="it-IT" sz="2400" dirty="0"/>
              <a:t> </a:t>
            </a:r>
            <a:r>
              <a:rPr lang="it-IT" sz="2400" dirty="0" err="1"/>
              <a:t>cannot</a:t>
            </a:r>
            <a:r>
              <a:rPr lang="it-IT" sz="2400" dirty="0"/>
              <a:t> go on). </a:t>
            </a:r>
            <a:r>
              <a:rPr lang="it-IT" sz="2400" dirty="0" err="1"/>
              <a:t>Before</a:t>
            </a:r>
            <a:r>
              <a:rPr lang="it-IT" sz="2400" dirty="0"/>
              <a:t> </a:t>
            </a:r>
            <a:r>
              <a:rPr lang="it-IT" sz="2400" dirty="0" err="1"/>
              <a:t>doing</a:t>
            </a:r>
            <a:r>
              <a:rPr lang="it-IT" sz="2400" dirty="0"/>
              <a:t> </a:t>
            </a:r>
            <a:r>
              <a:rPr lang="it-IT" sz="2400" dirty="0" err="1"/>
              <a:t>that</a:t>
            </a:r>
            <a:r>
              <a:rPr lang="it-IT" sz="2400" dirty="0"/>
              <a:t>, an informative </a:t>
            </a:r>
            <a:r>
              <a:rPr lang="it-IT" sz="2400" dirty="0" err="1"/>
              <a:t>message</a:t>
            </a:r>
            <a:r>
              <a:rPr lang="it-IT" sz="2400" dirty="0"/>
              <a:t> </a:t>
            </a:r>
            <a:r>
              <a:rPr lang="it-IT" sz="2400" dirty="0" err="1"/>
              <a:t>is</a:t>
            </a:r>
            <a:r>
              <a:rPr lang="it-IT" sz="2400" dirty="0"/>
              <a:t> </a:t>
            </a:r>
            <a:r>
              <a:rPr lang="it-IT" sz="2400" dirty="0" err="1"/>
              <a:t>shown</a:t>
            </a:r>
            <a:r>
              <a:rPr lang="it-IT" sz="2400" dirty="0"/>
              <a:t>.</a:t>
            </a:r>
          </a:p>
          <a:p>
            <a:pPr algn="just"/>
            <a:r>
              <a:rPr lang="en-GB" sz="2400" dirty="0"/>
              <a:t>If the authorization goes successfully, t</a:t>
            </a:r>
            <a:r>
              <a:rPr lang="it-IT" sz="2400" dirty="0"/>
              <a:t>he </a:t>
            </a:r>
            <a:r>
              <a:rPr lang="it-IT" sz="2400" dirty="0" err="1"/>
              <a:t>ciphered</a:t>
            </a:r>
            <a:r>
              <a:rPr lang="it-IT" sz="2400" dirty="0"/>
              <a:t> </a:t>
            </a:r>
            <a:r>
              <a:rPr lang="it-IT" sz="2400" dirty="0" err="1"/>
              <a:t>Fitbit</a:t>
            </a:r>
            <a:r>
              <a:rPr lang="it-IT" sz="2400" dirty="0"/>
              <a:t> user ID </a:t>
            </a:r>
            <a:r>
              <a:rPr lang="it-IT" sz="2400" dirty="0" err="1"/>
              <a:t>is</a:t>
            </a:r>
            <a:r>
              <a:rPr lang="it-IT" sz="2400" dirty="0"/>
              <a:t> </a:t>
            </a:r>
            <a:r>
              <a:rPr lang="it-IT" sz="2400" dirty="0" err="1"/>
              <a:t>saved</a:t>
            </a:r>
            <a:r>
              <a:rPr lang="it-IT" sz="2400" dirty="0"/>
              <a:t> in the DB, </a:t>
            </a:r>
            <a:r>
              <a:rPr lang="it-IT" sz="2400" dirty="0" err="1"/>
              <a:t>using</a:t>
            </a:r>
            <a:r>
              <a:rPr lang="it-IT" sz="2400" dirty="0"/>
              <a:t> </a:t>
            </a:r>
            <a:r>
              <a:rPr lang="it-IT" sz="2400" dirty="0" err="1"/>
              <a:t>SharedPreferences</a:t>
            </a:r>
            <a:r>
              <a:rPr lang="it-IT" sz="2400" dirty="0"/>
              <a:t>, in order to be </a:t>
            </a:r>
            <a:r>
              <a:rPr lang="it-IT" sz="2400" dirty="0" err="1"/>
              <a:t>used</a:t>
            </a:r>
            <a:r>
              <a:rPr lang="it-IT" sz="2400" dirty="0"/>
              <a:t> to fetch data.</a:t>
            </a:r>
          </a:p>
          <a:p>
            <a:pPr algn="just"/>
            <a:r>
              <a:rPr lang="it-IT" sz="2400" dirty="0" err="1"/>
              <a:t>If</a:t>
            </a:r>
            <a:r>
              <a:rPr lang="it-IT" sz="2400" dirty="0"/>
              <a:t> the user </a:t>
            </a:r>
            <a:r>
              <a:rPr lang="it-IT" sz="2400" dirty="0" err="1"/>
              <a:t>is</a:t>
            </a:r>
            <a:r>
              <a:rPr lang="it-IT" sz="2400" dirty="0"/>
              <a:t> </a:t>
            </a:r>
            <a:r>
              <a:rPr lang="it-IT" sz="2400" dirty="0" err="1"/>
              <a:t>logged</a:t>
            </a:r>
            <a:r>
              <a:rPr lang="it-IT" sz="2400" dirty="0"/>
              <a:t> in </a:t>
            </a:r>
            <a:r>
              <a:rPr lang="it-IT" sz="2400" dirty="0" err="1"/>
              <a:t>but</a:t>
            </a:r>
            <a:r>
              <a:rPr lang="it-IT" sz="2400" dirty="0"/>
              <a:t> the refresh token </a:t>
            </a:r>
            <a:r>
              <a:rPr lang="it-IT" sz="2400" dirty="0" err="1"/>
              <a:t>is</a:t>
            </a:r>
            <a:r>
              <a:rPr lang="it-IT" sz="2400" dirty="0"/>
              <a:t> </a:t>
            </a:r>
            <a:r>
              <a:rPr lang="it-IT" sz="2400" dirty="0" err="1"/>
              <a:t>expired</a:t>
            </a:r>
            <a:r>
              <a:rPr lang="it-IT" sz="2400" dirty="0"/>
              <a:t>, </a:t>
            </a:r>
            <a:r>
              <a:rPr lang="it-IT" sz="2400" dirty="0" err="1"/>
              <a:t>there</a:t>
            </a:r>
            <a:r>
              <a:rPr lang="it-IT" sz="2400" dirty="0"/>
              <a:t> </a:t>
            </a:r>
            <a:r>
              <a:rPr lang="it-IT" sz="2400" dirty="0" err="1"/>
              <a:t>is</a:t>
            </a:r>
            <a:r>
              <a:rPr lang="it-IT" sz="2400" dirty="0"/>
              <a:t> the </a:t>
            </a:r>
            <a:r>
              <a:rPr lang="it-IT" sz="2400" dirty="0" err="1"/>
              <a:t>possibility</a:t>
            </a:r>
            <a:r>
              <a:rPr lang="it-IT" sz="2400" dirty="0"/>
              <a:t> for the user to </a:t>
            </a:r>
            <a:r>
              <a:rPr lang="it-IT" sz="2400" dirty="0" err="1"/>
              <a:t>authorize</a:t>
            </a:r>
            <a:r>
              <a:rPr lang="it-IT" sz="2400" dirty="0"/>
              <a:t> </a:t>
            </a:r>
            <a:r>
              <a:rPr lang="it-IT" sz="2400" dirty="0" err="1"/>
              <a:t>again</a:t>
            </a:r>
            <a:r>
              <a:rPr lang="it-IT" sz="2400" dirty="0"/>
              <a:t>, in the data </a:t>
            </a:r>
            <a:r>
              <a:rPr lang="it-IT" sz="2400" dirty="0" err="1"/>
              <a:t>visualization</a:t>
            </a:r>
            <a:r>
              <a:rPr lang="it-IT" sz="2400" dirty="0"/>
              <a:t> pages.</a:t>
            </a:r>
          </a:p>
          <a:p>
            <a:pPr algn="just"/>
            <a:r>
              <a:rPr lang="it-IT" sz="2400" dirty="0" err="1"/>
              <a:t>When</a:t>
            </a:r>
            <a:r>
              <a:rPr lang="it-IT" sz="2400" dirty="0"/>
              <a:t> the user logs out, the </a:t>
            </a:r>
            <a:r>
              <a:rPr lang="it-IT" sz="2400" dirty="0" err="1"/>
              <a:t>stored</a:t>
            </a:r>
            <a:r>
              <a:rPr lang="it-IT" sz="2400" dirty="0"/>
              <a:t> user ID </a:t>
            </a:r>
            <a:r>
              <a:rPr lang="it-IT" sz="2400" dirty="0" err="1"/>
              <a:t>is</a:t>
            </a:r>
            <a:r>
              <a:rPr lang="it-IT" sz="2400" dirty="0"/>
              <a:t> </a:t>
            </a:r>
            <a:r>
              <a:rPr lang="it-IT" sz="2400" dirty="0" err="1"/>
              <a:t>deleted</a:t>
            </a:r>
            <a:r>
              <a:rPr lang="it-IT" sz="2400" dirty="0"/>
              <a:t> and the </a:t>
            </a:r>
            <a:r>
              <a:rPr lang="it-IT" sz="2400" dirty="0" err="1"/>
              <a:t>method</a:t>
            </a:r>
            <a:r>
              <a:rPr lang="it-IT" sz="2400" dirty="0"/>
              <a:t> </a:t>
            </a:r>
            <a:r>
              <a:rPr lang="it-IT" sz="2400" dirty="0" err="1"/>
              <a:t>unauthorize</a:t>
            </a:r>
            <a:r>
              <a:rPr lang="it-IT" sz="2400" dirty="0"/>
              <a:t>() of </a:t>
            </a:r>
            <a:r>
              <a:rPr lang="it-IT" sz="2400" dirty="0" err="1"/>
              <a:t>FitbitConnector</a:t>
            </a:r>
            <a:r>
              <a:rPr lang="it-IT" sz="2400" dirty="0"/>
              <a:t> </a:t>
            </a:r>
            <a:r>
              <a:rPr lang="it-IT" sz="2400" dirty="0" err="1"/>
              <a:t>is</a:t>
            </a:r>
            <a:r>
              <a:rPr lang="it-IT" sz="2400" dirty="0"/>
              <a:t> </a:t>
            </a:r>
            <a:r>
              <a:rPr lang="it-IT" sz="2400" dirty="0" err="1"/>
              <a:t>used</a:t>
            </a:r>
            <a:r>
              <a:rPr lang="it-IT" sz="2400" dirty="0"/>
              <a:t>.</a:t>
            </a:r>
          </a:p>
        </p:txBody>
      </p:sp>
    </p:spTree>
    <p:extLst>
      <p:ext uri="{BB962C8B-B14F-4D97-AF65-F5344CB8AC3E}">
        <p14:creationId xmlns:p14="http://schemas.microsoft.com/office/powerpoint/2010/main" val="77051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0FCED-6A28-387F-AA2C-053E0FBB02A3}"/>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collection</a:t>
            </a:r>
            <a:r>
              <a:rPr lang="it-IT" sz="3600" dirty="0"/>
              <a:t> and </a:t>
            </a:r>
            <a:r>
              <a:rPr lang="it-IT" sz="3600" dirty="0" err="1"/>
              <a:t>persistence</a:t>
            </a:r>
            <a:endParaRPr lang="en-GB" dirty="0"/>
          </a:p>
        </p:txBody>
      </p:sp>
      <p:sp>
        <p:nvSpPr>
          <p:cNvPr id="3" name="Segnaposto contenuto 2">
            <a:extLst>
              <a:ext uri="{FF2B5EF4-FFF2-40B4-BE49-F238E27FC236}">
                <a16:creationId xmlns:a16="http://schemas.microsoft.com/office/drawing/2014/main" id="{CDD9E4D9-BF44-08E9-CECF-4BEA62844CDB}"/>
              </a:ext>
            </a:extLst>
          </p:cNvPr>
          <p:cNvSpPr>
            <a:spLocks noGrp="1"/>
          </p:cNvSpPr>
          <p:nvPr>
            <p:ph idx="1"/>
          </p:nvPr>
        </p:nvSpPr>
        <p:spPr/>
        <p:txBody>
          <a:bodyPr>
            <a:normAutofit fontScale="92500" lnSpcReduction="20000"/>
          </a:bodyPr>
          <a:lstStyle/>
          <a:p>
            <a:pPr algn="just"/>
            <a:r>
              <a:rPr lang="it-IT" sz="2400" dirty="0" err="1"/>
              <a:t>Immediately</a:t>
            </a:r>
            <a:r>
              <a:rPr lang="it-IT" sz="2400" dirty="0"/>
              <a:t> after the login, </a:t>
            </a:r>
            <a:r>
              <a:rPr lang="it-IT" sz="2400" dirty="0" err="1"/>
              <a:t>if</a:t>
            </a:r>
            <a:r>
              <a:rPr lang="it-IT" sz="2400" dirty="0"/>
              <a:t> the user </a:t>
            </a:r>
            <a:r>
              <a:rPr lang="it-IT" sz="2400" dirty="0" err="1"/>
              <a:t>authorizes</a:t>
            </a:r>
            <a:r>
              <a:rPr lang="it-IT" sz="2400" dirty="0"/>
              <a:t>, an </a:t>
            </a:r>
            <a:r>
              <a:rPr lang="it-IT" sz="2400" dirty="0" err="1"/>
              <a:t>initial</a:t>
            </a:r>
            <a:r>
              <a:rPr lang="it-IT" sz="2400" dirty="0"/>
              <a:t> fetch of a (</a:t>
            </a:r>
            <a:r>
              <a:rPr lang="it-IT" sz="2400" dirty="0" err="1"/>
              <a:t>possibly</a:t>
            </a:r>
            <a:r>
              <a:rPr lang="it-IT" sz="2400" dirty="0"/>
              <a:t>) large </a:t>
            </a:r>
            <a:r>
              <a:rPr lang="it-IT" sz="2400" dirty="0" err="1"/>
              <a:t>quantity</a:t>
            </a:r>
            <a:r>
              <a:rPr lang="it-IT" sz="2400" dirty="0"/>
              <a:t> of data </a:t>
            </a:r>
            <a:r>
              <a:rPr lang="it-IT" sz="2400" dirty="0" err="1"/>
              <a:t>is</a:t>
            </a:r>
            <a:r>
              <a:rPr lang="it-IT" sz="2400" dirty="0"/>
              <a:t> </a:t>
            </a:r>
            <a:r>
              <a:rPr lang="it-IT" sz="2400" dirty="0" err="1"/>
              <a:t>done</a:t>
            </a:r>
            <a:r>
              <a:rPr lang="it-IT" sz="2400" dirty="0"/>
              <a:t>. </a:t>
            </a:r>
            <a:r>
              <a:rPr lang="it-IT" sz="2400" dirty="0" err="1"/>
              <a:t>Then</a:t>
            </a:r>
            <a:r>
              <a:rPr lang="it-IT" sz="2400" dirty="0"/>
              <a:t>, the </a:t>
            </a:r>
            <a:r>
              <a:rPr lang="it-IT" sz="2400" dirty="0" err="1"/>
              <a:t>collected</a:t>
            </a:r>
            <a:r>
              <a:rPr lang="it-IT" sz="2400" dirty="0"/>
              <a:t> data are </a:t>
            </a:r>
            <a:r>
              <a:rPr lang="it-IT" sz="2400" dirty="0" err="1"/>
              <a:t>saved</a:t>
            </a:r>
            <a:r>
              <a:rPr lang="it-IT" sz="2400" dirty="0"/>
              <a:t> in the </a:t>
            </a:r>
            <a:r>
              <a:rPr lang="it-IT" sz="2400" dirty="0" err="1"/>
              <a:t>local</a:t>
            </a:r>
            <a:r>
              <a:rPr lang="it-IT" sz="2400" dirty="0"/>
              <a:t> DB.</a:t>
            </a:r>
          </a:p>
          <a:p>
            <a:pPr algn="just"/>
            <a:r>
              <a:rPr lang="en-GB" sz="2400" dirty="0"/>
              <a:t>The rest of the data can be fetched on a daily basis: if no data are present in the local storage for the selected day, they are fetched from Fitbit, then saved in the DB (otherwise they are fetched directly from the DB). This is true for the data visualization pages and the yoga page.</a:t>
            </a:r>
          </a:p>
          <a:p>
            <a:pPr algn="just"/>
            <a:r>
              <a:rPr lang="en-GB" sz="2400" dirty="0"/>
              <a:t>As for the flower-growth-by-steps page and the profile page, the needed data are always fetched from </a:t>
            </a:r>
            <a:r>
              <a:rPr lang="it-IT" sz="2400" dirty="0"/>
              <a:t>the DB.</a:t>
            </a:r>
            <a:endParaRPr lang="en-GB" sz="2400" dirty="0"/>
          </a:p>
          <a:p>
            <a:pPr algn="just"/>
            <a:r>
              <a:rPr lang="en-GB" sz="2400" dirty="0"/>
              <a:t>The local most recent activity and heart data are possibly partial. In order to be kept up to date, they are deleted from the DB. This is done when they are referred to a past day and, only for the activity data, also if the selected day is the current one, with a maximum frequency of </a:t>
            </a:r>
            <a:r>
              <a:rPr lang="it-IT" sz="2400" dirty="0">
                <a:effectLst/>
                <a:latin typeface="Calibri" panose="020F0502020204030204" pitchFamily="34" charset="0"/>
                <a:ea typeface="Calibri" panose="020F0502020204030204" pitchFamily="34" charset="0"/>
                <a:cs typeface="Times New Roman" panose="02020603050405020304" pitchFamily="18" charset="0"/>
              </a:rPr>
              <a:t>1/15 min</a:t>
            </a:r>
            <a:r>
              <a:rPr lang="it-IT"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GB" sz="2400" dirty="0"/>
              <a:t>.</a:t>
            </a:r>
          </a:p>
          <a:p>
            <a:pPr algn="just"/>
            <a:r>
              <a:rPr lang="en-GB" sz="2400" dirty="0"/>
              <a:t>When the user logs out, all the locally stored data are deleted. Before doing that, an informative message is shown.</a:t>
            </a:r>
          </a:p>
        </p:txBody>
      </p:sp>
    </p:spTree>
    <p:extLst>
      <p:ext uri="{BB962C8B-B14F-4D97-AF65-F5344CB8AC3E}">
        <p14:creationId xmlns:p14="http://schemas.microsoft.com/office/powerpoint/2010/main" val="326308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0FCED-6A28-387F-AA2C-053E0FBB02A3}"/>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collection</a:t>
            </a:r>
            <a:r>
              <a:rPr lang="it-IT" sz="3600" dirty="0"/>
              <a:t> and </a:t>
            </a:r>
            <a:r>
              <a:rPr lang="it-IT" sz="3600" dirty="0" err="1"/>
              <a:t>persistence</a:t>
            </a:r>
            <a:endParaRPr lang="en-GB" dirty="0"/>
          </a:p>
        </p:txBody>
      </p:sp>
      <p:sp>
        <p:nvSpPr>
          <p:cNvPr id="3" name="Segnaposto contenuto 2">
            <a:extLst>
              <a:ext uri="{FF2B5EF4-FFF2-40B4-BE49-F238E27FC236}">
                <a16:creationId xmlns:a16="http://schemas.microsoft.com/office/drawing/2014/main" id="{CDD9E4D9-BF44-08E9-CECF-4BEA62844CD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008620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1089</Words>
  <Application>Microsoft Office PowerPoint</Application>
  <PresentationFormat>Widescreen</PresentationFormat>
  <Paragraphs>58</Paragraphs>
  <Slides>17</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Tema di Office</vt:lpstr>
      <vt:lpstr>ChillApp</vt:lpstr>
      <vt:lpstr>Background</vt:lpstr>
      <vt:lpstr>Feature to be provided to the public</vt:lpstr>
      <vt:lpstr>Our solution</vt:lpstr>
      <vt:lpstr>Core app functionalities Screen Map</vt:lpstr>
      <vt:lpstr>Core app functionalities User authentication and management</vt:lpstr>
      <vt:lpstr>Core app functionalities User authorization and management</vt:lpstr>
      <vt:lpstr>Core app functionalities Data collection and persistence</vt:lpstr>
      <vt:lpstr>Core app functionalities Data collection and persistence</vt:lpstr>
      <vt:lpstr>Core app functionalities Data visualization</vt:lpstr>
      <vt:lpstr>Original features Yoga and flower-growth-by-steps</vt:lpstr>
      <vt:lpstr>Project management flavours</vt:lpstr>
      <vt:lpstr>Special implementations isTokenValid</vt:lpstr>
      <vt:lpstr>Special implementations QueriesCounter</vt:lpstr>
      <vt:lpstr>Compliance with the GDPR</vt:lpstr>
      <vt:lpstr>Future developments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ChillApp</dc:title>
  <dc:creator>Cester Lorenzo</dc:creator>
  <cp:lastModifiedBy>Cester Lorenzo</cp:lastModifiedBy>
  <cp:revision>18</cp:revision>
  <dcterms:created xsi:type="dcterms:W3CDTF">2022-06-22T19:23:42Z</dcterms:created>
  <dcterms:modified xsi:type="dcterms:W3CDTF">2022-07-09T14:34:45Z</dcterms:modified>
</cp:coreProperties>
</file>