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609" r:id="rId3"/>
    <p:sldId id="598" r:id="rId4"/>
    <p:sldId id="610" r:id="rId5"/>
    <p:sldId id="611" r:id="rId6"/>
    <p:sldId id="612" r:id="rId7"/>
    <p:sldId id="613" r:id="rId8"/>
    <p:sldId id="614" r:id="rId9"/>
    <p:sldId id="61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FF00"/>
    <a:srgbClr val="00FF80"/>
    <a:srgbClr val="00FF00"/>
    <a:srgbClr val="FF6666"/>
    <a:srgbClr val="4080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18"/>
    <p:restoredTop sz="93878"/>
  </p:normalViewPr>
  <p:slideViewPr>
    <p:cSldViewPr snapToGrid="0" snapToObjects="1">
      <p:cViewPr varScale="1">
        <p:scale>
          <a:sx n="120" d="100"/>
          <a:sy n="120" d="100"/>
        </p:scale>
        <p:origin x="3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03198C-C8EF-5E4C-A930-C13C1B17EAB0}" type="doc">
      <dgm:prSet loTypeId="urn:microsoft.com/office/officeart/2005/8/layout/matrix2" loCatId="matrix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39DA14E5-1CB7-7F40-BBAF-9B655487CF14}">
      <dgm:prSet phldrT="[Text]"/>
      <dgm:spPr/>
      <dgm:t>
        <a:bodyPr/>
        <a:lstStyle/>
        <a:p>
          <a:r>
            <a:rPr lang="en-US" dirty="0"/>
            <a:t>Results are good enough, but we can make it better. </a:t>
          </a:r>
        </a:p>
      </dgm:t>
    </dgm:pt>
    <dgm:pt modelId="{D2E4B222-D918-8144-9986-2568E0C80EA4}" type="parTrans" cxnId="{34E6FADB-D3DB-F141-B04C-77FCE65B9B97}">
      <dgm:prSet/>
      <dgm:spPr/>
      <dgm:t>
        <a:bodyPr/>
        <a:lstStyle/>
        <a:p>
          <a:endParaRPr lang="en-US"/>
        </a:p>
      </dgm:t>
    </dgm:pt>
    <dgm:pt modelId="{AB0D226F-BCD1-0E4F-8EAF-647C74ED884C}" type="sibTrans" cxnId="{34E6FADB-D3DB-F141-B04C-77FCE65B9B97}">
      <dgm:prSet/>
      <dgm:spPr/>
      <dgm:t>
        <a:bodyPr/>
        <a:lstStyle/>
        <a:p>
          <a:endParaRPr lang="en-US"/>
        </a:p>
      </dgm:t>
    </dgm:pt>
    <dgm:pt modelId="{ADEDF622-4AB4-D745-86E8-FDA64B40139D}">
      <dgm:prSet phldrT="[Text]"/>
      <dgm:spPr/>
      <dgm:t>
        <a:bodyPr/>
        <a:lstStyle/>
        <a:p>
          <a:r>
            <a:rPr lang="en-US" dirty="0"/>
            <a:t>Results are good enough, but there is no need to make it better. </a:t>
          </a:r>
        </a:p>
      </dgm:t>
    </dgm:pt>
    <dgm:pt modelId="{C2829B66-D5F7-EA4A-92BD-3AA85E19A4C3}" type="parTrans" cxnId="{961A7B1C-292A-A64A-9ACB-018AC16C9B71}">
      <dgm:prSet/>
      <dgm:spPr/>
      <dgm:t>
        <a:bodyPr/>
        <a:lstStyle/>
        <a:p>
          <a:endParaRPr lang="en-US"/>
        </a:p>
      </dgm:t>
    </dgm:pt>
    <dgm:pt modelId="{03CDDAF2-BA73-0348-B2EA-4B78D3739394}" type="sibTrans" cxnId="{961A7B1C-292A-A64A-9ACB-018AC16C9B71}">
      <dgm:prSet/>
      <dgm:spPr/>
      <dgm:t>
        <a:bodyPr/>
        <a:lstStyle/>
        <a:p>
          <a:endParaRPr lang="en-US"/>
        </a:p>
      </dgm:t>
    </dgm:pt>
    <dgm:pt modelId="{F965634F-C135-E34B-8823-D61E008D711C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50000"/>
                </a:schemeClr>
              </a:solidFill>
            </a:rPr>
            <a:t>Results are not good enough, but we can make it work</a:t>
          </a:r>
        </a:p>
      </dgm:t>
    </dgm:pt>
    <dgm:pt modelId="{2EF2DE95-9871-564A-9ED5-9B7BEC9C033B}" type="parTrans" cxnId="{34AAE730-5482-C344-996A-08FDF0A58ADF}">
      <dgm:prSet/>
      <dgm:spPr/>
      <dgm:t>
        <a:bodyPr/>
        <a:lstStyle/>
        <a:p>
          <a:endParaRPr lang="en-US"/>
        </a:p>
      </dgm:t>
    </dgm:pt>
    <dgm:pt modelId="{B3AC076C-03F1-3940-920E-486E7F90CEAD}" type="sibTrans" cxnId="{34AAE730-5482-C344-996A-08FDF0A58ADF}">
      <dgm:prSet/>
      <dgm:spPr/>
      <dgm:t>
        <a:bodyPr/>
        <a:lstStyle/>
        <a:p>
          <a:endParaRPr lang="en-US"/>
        </a:p>
      </dgm:t>
    </dgm:pt>
    <dgm:pt modelId="{0E560336-0C3E-8143-A372-53D74E77196F}">
      <dgm:prSet phldrT="[Text]"/>
      <dgm:spPr/>
      <dgm:t>
        <a:bodyPr/>
        <a:lstStyle/>
        <a:p>
          <a:r>
            <a:rPr lang="en-US" dirty="0"/>
            <a:t>Results are not good.</a:t>
          </a:r>
        </a:p>
        <a:p>
          <a:r>
            <a:rPr lang="en-US" dirty="0"/>
            <a:t>We don’t think we can make it work. </a:t>
          </a:r>
        </a:p>
      </dgm:t>
    </dgm:pt>
    <dgm:pt modelId="{B3FA2749-463C-C14C-B39D-5E06D4925EDB}" type="parTrans" cxnId="{9955E633-B1A8-FF4B-BEEB-ADC1CF5A44CF}">
      <dgm:prSet/>
      <dgm:spPr/>
      <dgm:t>
        <a:bodyPr/>
        <a:lstStyle/>
        <a:p>
          <a:endParaRPr lang="en-US"/>
        </a:p>
      </dgm:t>
    </dgm:pt>
    <dgm:pt modelId="{292DE0F3-D35C-0E49-BD85-8BC59C230709}" type="sibTrans" cxnId="{9955E633-B1A8-FF4B-BEEB-ADC1CF5A44CF}">
      <dgm:prSet/>
      <dgm:spPr/>
      <dgm:t>
        <a:bodyPr/>
        <a:lstStyle/>
        <a:p>
          <a:endParaRPr lang="en-US"/>
        </a:p>
      </dgm:t>
    </dgm:pt>
    <dgm:pt modelId="{DCF51EC0-6879-B04E-B9F0-9F5868EBCE37}">
      <dgm:prSet/>
      <dgm:spPr/>
    </dgm:pt>
    <dgm:pt modelId="{08922471-4B93-A746-8B24-7391AABE9BF9}" type="parTrans" cxnId="{DDD88B66-0C49-FA4E-AC5F-F6C182DE816A}">
      <dgm:prSet/>
      <dgm:spPr/>
      <dgm:t>
        <a:bodyPr/>
        <a:lstStyle/>
        <a:p>
          <a:endParaRPr lang="en-US"/>
        </a:p>
      </dgm:t>
    </dgm:pt>
    <dgm:pt modelId="{52A32673-4C06-DD49-B56B-65A4DD0EFACF}" type="sibTrans" cxnId="{DDD88B66-0C49-FA4E-AC5F-F6C182DE816A}">
      <dgm:prSet/>
      <dgm:spPr/>
      <dgm:t>
        <a:bodyPr/>
        <a:lstStyle/>
        <a:p>
          <a:endParaRPr lang="en-US"/>
        </a:p>
      </dgm:t>
    </dgm:pt>
    <dgm:pt modelId="{D92CD818-3436-8241-B4F6-984919802C26}" type="pres">
      <dgm:prSet presAssocID="{B103198C-C8EF-5E4C-A930-C13C1B17EAB0}" presName="matrix" presStyleCnt="0">
        <dgm:presLayoutVars>
          <dgm:chMax val="1"/>
          <dgm:dir/>
          <dgm:resizeHandles val="exact"/>
        </dgm:presLayoutVars>
      </dgm:prSet>
      <dgm:spPr/>
    </dgm:pt>
    <dgm:pt modelId="{BC573FEB-3F51-B04E-A7AE-3C198E93A9D4}" type="pres">
      <dgm:prSet presAssocID="{B103198C-C8EF-5E4C-A930-C13C1B17EAB0}" presName="axisShape" presStyleLbl="bgShp" presStyleIdx="0" presStyleCnt="1"/>
      <dgm:spPr/>
    </dgm:pt>
    <dgm:pt modelId="{D3B95039-2774-244E-BCB4-2B45DD09DDC9}" type="pres">
      <dgm:prSet presAssocID="{B103198C-C8EF-5E4C-A930-C13C1B17EAB0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D8C63CA-A21D-0F46-8054-3AF0B82228BF}" type="pres">
      <dgm:prSet presAssocID="{B103198C-C8EF-5E4C-A930-C13C1B17EAB0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C26D963-48EF-554D-923C-CD9668A8A378}" type="pres">
      <dgm:prSet presAssocID="{B103198C-C8EF-5E4C-A930-C13C1B17EAB0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AD8DF31-4E0A-5A47-850F-5D46F031CFCD}" type="pres">
      <dgm:prSet presAssocID="{B103198C-C8EF-5E4C-A930-C13C1B17EAB0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61A7B1C-292A-A64A-9ACB-018AC16C9B71}" srcId="{B103198C-C8EF-5E4C-A930-C13C1B17EAB0}" destId="{ADEDF622-4AB4-D745-86E8-FDA64B40139D}" srcOrd="1" destOrd="0" parTransId="{C2829B66-D5F7-EA4A-92BD-3AA85E19A4C3}" sibTransId="{03CDDAF2-BA73-0348-B2EA-4B78D3739394}"/>
    <dgm:cxn modelId="{34AAE730-5482-C344-996A-08FDF0A58ADF}" srcId="{B103198C-C8EF-5E4C-A930-C13C1B17EAB0}" destId="{F965634F-C135-E34B-8823-D61E008D711C}" srcOrd="2" destOrd="0" parTransId="{2EF2DE95-9871-564A-9ED5-9B7BEC9C033B}" sibTransId="{B3AC076C-03F1-3940-920E-486E7F90CEAD}"/>
    <dgm:cxn modelId="{9955E633-B1A8-FF4B-BEEB-ADC1CF5A44CF}" srcId="{B103198C-C8EF-5E4C-A930-C13C1B17EAB0}" destId="{0E560336-0C3E-8143-A372-53D74E77196F}" srcOrd="3" destOrd="0" parTransId="{B3FA2749-463C-C14C-B39D-5E06D4925EDB}" sibTransId="{292DE0F3-D35C-0E49-BD85-8BC59C230709}"/>
    <dgm:cxn modelId="{307B7E5C-DDA9-9E4D-B157-1C70453A662B}" type="presOf" srcId="{B103198C-C8EF-5E4C-A930-C13C1B17EAB0}" destId="{D92CD818-3436-8241-B4F6-984919802C26}" srcOrd="0" destOrd="0" presId="urn:microsoft.com/office/officeart/2005/8/layout/matrix2"/>
    <dgm:cxn modelId="{AF8E5565-0E22-9B46-9D7C-F47C698029BE}" type="presOf" srcId="{0E560336-0C3E-8143-A372-53D74E77196F}" destId="{FAD8DF31-4E0A-5A47-850F-5D46F031CFCD}" srcOrd="0" destOrd="0" presId="urn:microsoft.com/office/officeart/2005/8/layout/matrix2"/>
    <dgm:cxn modelId="{DDD88B66-0C49-FA4E-AC5F-F6C182DE816A}" srcId="{B103198C-C8EF-5E4C-A930-C13C1B17EAB0}" destId="{DCF51EC0-6879-B04E-B9F0-9F5868EBCE37}" srcOrd="4" destOrd="0" parTransId="{08922471-4B93-A746-8B24-7391AABE9BF9}" sibTransId="{52A32673-4C06-DD49-B56B-65A4DD0EFACF}"/>
    <dgm:cxn modelId="{4BD621B6-EA76-FA44-835C-335A848C6046}" type="presOf" srcId="{39DA14E5-1CB7-7F40-BBAF-9B655487CF14}" destId="{D3B95039-2774-244E-BCB4-2B45DD09DDC9}" srcOrd="0" destOrd="0" presId="urn:microsoft.com/office/officeart/2005/8/layout/matrix2"/>
    <dgm:cxn modelId="{34E6FADB-D3DB-F141-B04C-77FCE65B9B97}" srcId="{B103198C-C8EF-5E4C-A930-C13C1B17EAB0}" destId="{39DA14E5-1CB7-7F40-BBAF-9B655487CF14}" srcOrd="0" destOrd="0" parTransId="{D2E4B222-D918-8144-9986-2568E0C80EA4}" sibTransId="{AB0D226F-BCD1-0E4F-8EAF-647C74ED884C}"/>
    <dgm:cxn modelId="{ACA09AF2-D6EE-3347-8142-0D367241D3D3}" type="presOf" srcId="{F965634F-C135-E34B-8823-D61E008D711C}" destId="{BC26D963-48EF-554D-923C-CD9668A8A378}" srcOrd="0" destOrd="0" presId="urn:microsoft.com/office/officeart/2005/8/layout/matrix2"/>
    <dgm:cxn modelId="{BB855BF8-818C-8F44-8013-6A5F6F19F940}" type="presOf" srcId="{ADEDF622-4AB4-D745-86E8-FDA64B40139D}" destId="{6D8C63CA-A21D-0F46-8054-3AF0B82228BF}" srcOrd="0" destOrd="0" presId="urn:microsoft.com/office/officeart/2005/8/layout/matrix2"/>
    <dgm:cxn modelId="{CD3BE7FA-5EBC-A94D-BED0-0DDC4F3C9D40}" type="presParOf" srcId="{D92CD818-3436-8241-B4F6-984919802C26}" destId="{BC573FEB-3F51-B04E-A7AE-3C198E93A9D4}" srcOrd="0" destOrd="0" presId="urn:microsoft.com/office/officeart/2005/8/layout/matrix2"/>
    <dgm:cxn modelId="{D641DACA-F16A-9448-93D2-857A1037288C}" type="presParOf" srcId="{D92CD818-3436-8241-B4F6-984919802C26}" destId="{D3B95039-2774-244E-BCB4-2B45DD09DDC9}" srcOrd="1" destOrd="0" presId="urn:microsoft.com/office/officeart/2005/8/layout/matrix2"/>
    <dgm:cxn modelId="{B1A47C0F-96C9-A449-82F1-86FFA4D69C29}" type="presParOf" srcId="{D92CD818-3436-8241-B4F6-984919802C26}" destId="{6D8C63CA-A21D-0F46-8054-3AF0B82228BF}" srcOrd="2" destOrd="0" presId="urn:microsoft.com/office/officeart/2005/8/layout/matrix2"/>
    <dgm:cxn modelId="{50FDFA9A-87E7-E34A-B0B0-7C93B525BF22}" type="presParOf" srcId="{D92CD818-3436-8241-B4F6-984919802C26}" destId="{BC26D963-48EF-554D-923C-CD9668A8A378}" srcOrd="3" destOrd="0" presId="urn:microsoft.com/office/officeart/2005/8/layout/matrix2"/>
    <dgm:cxn modelId="{26AEB5A6-462E-7049-BA01-E68C2C9D7D59}" type="presParOf" srcId="{D92CD818-3436-8241-B4F6-984919802C26}" destId="{FAD8DF31-4E0A-5A47-850F-5D46F031CFCD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573FEB-3F51-B04E-A7AE-3C198E93A9D4}">
      <dsp:nvSpPr>
        <dsp:cNvPr id="0" name=""/>
        <dsp:cNvSpPr/>
      </dsp:nvSpPr>
      <dsp:spPr>
        <a:xfrm>
          <a:off x="988219" y="0"/>
          <a:ext cx="5186362" cy="5186362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95039-2774-244E-BCB4-2B45DD09DDC9}">
      <dsp:nvSpPr>
        <dsp:cNvPr id="0" name=""/>
        <dsp:cNvSpPr/>
      </dsp:nvSpPr>
      <dsp:spPr>
        <a:xfrm>
          <a:off x="1325332" y="337113"/>
          <a:ext cx="2074544" cy="2074544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Results are good enough, but we can make it better. </a:t>
          </a:r>
        </a:p>
      </dsp:txBody>
      <dsp:txXfrm>
        <a:off x="1426603" y="438384"/>
        <a:ext cx="1872002" cy="1872002"/>
      </dsp:txXfrm>
    </dsp:sp>
    <dsp:sp modelId="{6D8C63CA-A21D-0F46-8054-3AF0B82228BF}">
      <dsp:nvSpPr>
        <dsp:cNvPr id="0" name=""/>
        <dsp:cNvSpPr/>
      </dsp:nvSpPr>
      <dsp:spPr>
        <a:xfrm>
          <a:off x="3762922" y="337113"/>
          <a:ext cx="2074544" cy="2074544"/>
        </a:xfrm>
        <a:prstGeom prst="roundRect">
          <a:avLst/>
        </a:prstGeom>
        <a:solidFill>
          <a:schemeClr val="accent1">
            <a:shade val="50000"/>
            <a:hueOff val="180718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Results are good enough, but there is no need to make it better. </a:t>
          </a:r>
        </a:p>
      </dsp:txBody>
      <dsp:txXfrm>
        <a:off x="3864193" y="438384"/>
        <a:ext cx="1872002" cy="1872002"/>
      </dsp:txXfrm>
    </dsp:sp>
    <dsp:sp modelId="{BC26D963-48EF-554D-923C-CD9668A8A378}">
      <dsp:nvSpPr>
        <dsp:cNvPr id="0" name=""/>
        <dsp:cNvSpPr/>
      </dsp:nvSpPr>
      <dsp:spPr>
        <a:xfrm>
          <a:off x="1325332" y="2774703"/>
          <a:ext cx="2074544" cy="2074544"/>
        </a:xfrm>
        <a:prstGeom prst="roundRect">
          <a:avLst/>
        </a:prstGeom>
        <a:solidFill>
          <a:schemeClr val="accent1">
            <a:shade val="50000"/>
            <a:hueOff val="361436"/>
            <a:satOff val="-7560"/>
            <a:lumOff val="420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2">
                  <a:lumMod val="50000"/>
                </a:schemeClr>
              </a:solidFill>
            </a:rPr>
            <a:t>Results are not good enough, but we can make it work</a:t>
          </a:r>
        </a:p>
      </dsp:txBody>
      <dsp:txXfrm>
        <a:off x="1426603" y="2875974"/>
        <a:ext cx="1872002" cy="1872002"/>
      </dsp:txXfrm>
    </dsp:sp>
    <dsp:sp modelId="{FAD8DF31-4E0A-5A47-850F-5D46F031CFCD}">
      <dsp:nvSpPr>
        <dsp:cNvPr id="0" name=""/>
        <dsp:cNvSpPr/>
      </dsp:nvSpPr>
      <dsp:spPr>
        <a:xfrm>
          <a:off x="3762922" y="2774703"/>
          <a:ext cx="2074544" cy="2074544"/>
        </a:xfrm>
        <a:prstGeom prst="roundRect">
          <a:avLst/>
        </a:prstGeom>
        <a:solidFill>
          <a:schemeClr val="accent1">
            <a:shade val="50000"/>
            <a:hueOff val="180718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Results are not good.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 don’t think we can make it work. </a:t>
          </a:r>
        </a:p>
      </dsp:txBody>
      <dsp:txXfrm>
        <a:off x="3864193" y="2875974"/>
        <a:ext cx="1872002" cy="1872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F8777-1296-8B4D-9BD4-528A6F96FB80}" type="datetimeFigureOut">
              <a:rPr lang="en-US" smtClean="0"/>
              <a:t>9/5/22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DE89D-FC32-DD49-9E93-4610F3770AEB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1448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9/5/22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388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9/5/22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2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9/5/22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54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9/5/22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5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9/5/22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86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9/5/22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12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9/5/22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95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9/5/22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6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9/5/22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75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9/5/22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257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9/5/22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651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E3E6A-85A8-0947-B623-4BBAB6FD848A}" type="datetimeFigureOut">
              <a:rPr lang="en-US" smtClean="0"/>
              <a:t>9/5/22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853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ad_bigData_nodes.jp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0271"/>
            <a:ext cx="9144000" cy="36575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2285"/>
            <a:ext cx="7772400" cy="131542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for AI and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49074"/>
            <a:ext cx="6400800" cy="9356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Framing AI problems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6117864"/>
            <a:ext cx="9144000" cy="7401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Marilson Campos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UCSC Extension - 2022</a:t>
            </a:r>
          </a:p>
        </p:txBody>
      </p:sp>
    </p:spTree>
    <p:extLst>
      <p:ext uri="{BB962C8B-B14F-4D97-AF65-F5344CB8AC3E}">
        <p14:creationId xmlns:p14="http://schemas.microsoft.com/office/powerpoint/2010/main" val="349057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C1F6-AD27-B247-A3E2-F78AB957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problem framing?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31EE4-9B43-6B4D-B447-27007C090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Process of understanding the context where a potential AI solution would be used and delineating what is in-scope and out-of-scope.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Also, defining the approach to validate AI/ML is the right tool to solve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Finally, what success looks like?</a:t>
            </a:r>
          </a:p>
        </p:txBody>
      </p:sp>
    </p:spTree>
    <p:extLst>
      <p:ext uri="{BB962C8B-B14F-4D97-AF65-F5344CB8AC3E}">
        <p14:creationId xmlns:p14="http://schemas.microsoft.com/office/powerpoint/2010/main" val="354870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508919"/>
            <a:ext cx="8394192" cy="4756150"/>
          </a:xfrm>
        </p:spPr>
        <p:txBody>
          <a:bodyPr>
            <a:normAutofit/>
          </a:bodyPr>
          <a:lstStyle/>
          <a:p>
            <a:r>
              <a:rPr lang="en-US" dirty="0"/>
              <a:t>What business problem is the system trying to solve?</a:t>
            </a:r>
          </a:p>
          <a:p>
            <a:pPr marL="457200" lvl="1" indent="0">
              <a:buNone/>
            </a:pPr>
            <a:r>
              <a:rPr lang="en-US" dirty="0"/>
              <a:t>- Don’t use technical terms here.</a:t>
            </a:r>
          </a:p>
          <a:p>
            <a:pPr marL="457200" lvl="1" indent="0">
              <a:buNone/>
            </a:pPr>
            <a:r>
              <a:rPr lang="en-US" dirty="0"/>
              <a:t>- Describe the business outcome.</a:t>
            </a:r>
          </a:p>
          <a:p>
            <a:pPr lvl="2"/>
            <a:r>
              <a:rPr lang="en-US" dirty="0"/>
              <a:t>Reduce the percentage of fake photos to 15%</a:t>
            </a:r>
          </a:p>
          <a:p>
            <a:pPr lvl="2"/>
            <a:r>
              <a:rPr lang="en-US" dirty="0"/>
              <a:t>Detect 80% of fraudulent transactions. </a:t>
            </a:r>
          </a:p>
          <a:p>
            <a:pPr lvl="1">
              <a:buFontTx/>
              <a:buChar char="-"/>
            </a:pPr>
            <a:r>
              <a:rPr lang="en-US" dirty="0"/>
              <a:t>What’s the baseline?</a:t>
            </a:r>
          </a:p>
          <a:p>
            <a:pPr lvl="2">
              <a:buFontTx/>
              <a:buChar char="-"/>
            </a:pPr>
            <a:r>
              <a:rPr lang="en-US" dirty="0"/>
              <a:t>How good is a solution using traditional techniques can be?</a:t>
            </a:r>
          </a:p>
          <a:p>
            <a:pPr lvl="2">
              <a:buFontTx/>
              <a:buChar char="-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the problem</a:t>
            </a:r>
          </a:p>
        </p:txBody>
      </p:sp>
    </p:spTree>
    <p:extLst>
      <p:ext uri="{BB962C8B-B14F-4D97-AF65-F5344CB8AC3E}">
        <p14:creationId xmlns:p14="http://schemas.microsoft.com/office/powerpoint/2010/main" val="142563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508919"/>
            <a:ext cx="8394192" cy="4756150"/>
          </a:xfrm>
        </p:spPr>
        <p:txBody>
          <a:bodyPr>
            <a:normAutofit/>
          </a:bodyPr>
          <a:lstStyle/>
          <a:p>
            <a:r>
              <a:rPr lang="en-US" dirty="0"/>
              <a:t>Can we do better than traditional techniques?</a:t>
            </a:r>
          </a:p>
          <a:p>
            <a:endParaRPr lang="en-US" dirty="0"/>
          </a:p>
          <a:p>
            <a:r>
              <a:rPr lang="en-US" dirty="0"/>
              <a:t>What about maintenance costs?</a:t>
            </a:r>
          </a:p>
          <a:p>
            <a:endParaRPr lang="en-US" dirty="0"/>
          </a:p>
          <a:p>
            <a:r>
              <a:rPr lang="en-US" dirty="0"/>
              <a:t>What is the business impact of errors?</a:t>
            </a:r>
          </a:p>
          <a:p>
            <a:endParaRPr lang="en-US" dirty="0"/>
          </a:p>
          <a:p>
            <a:r>
              <a:rPr lang="en-US" dirty="0"/>
              <a:t>Do we have enough reliable data to build models?</a:t>
            </a:r>
          </a:p>
          <a:p>
            <a:endParaRPr lang="en-US" dirty="0"/>
          </a:p>
          <a:p>
            <a:endParaRPr lang="en-US" dirty="0"/>
          </a:p>
          <a:p>
            <a:pPr lvl="2">
              <a:buFontTx/>
              <a:buChar char="-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clear use case for AI</a:t>
            </a:r>
          </a:p>
        </p:txBody>
      </p:sp>
    </p:spTree>
    <p:extLst>
      <p:ext uri="{BB962C8B-B14F-4D97-AF65-F5344CB8AC3E}">
        <p14:creationId xmlns:p14="http://schemas.microsoft.com/office/powerpoint/2010/main" val="205302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508919"/>
            <a:ext cx="8394192" cy="4756150"/>
          </a:xfrm>
        </p:spPr>
        <p:txBody>
          <a:bodyPr>
            <a:normAutofit/>
          </a:bodyPr>
          <a:lstStyle/>
          <a:p>
            <a:r>
              <a:rPr lang="en-US" dirty="0"/>
              <a:t>Does the data contain ‘features’ that can be used to predict?</a:t>
            </a:r>
          </a:p>
          <a:p>
            <a:endParaRPr lang="en-US" dirty="0"/>
          </a:p>
          <a:p>
            <a:r>
              <a:rPr lang="en-US" dirty="0"/>
              <a:t>How much the data will change over time?</a:t>
            </a:r>
          </a:p>
          <a:p>
            <a:endParaRPr lang="en-US" dirty="0"/>
          </a:p>
          <a:p>
            <a:r>
              <a:rPr lang="en-US" dirty="0"/>
              <a:t>What are the thresholds for model drift?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2">
              <a:buFontTx/>
              <a:buChar char="-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power</a:t>
            </a:r>
          </a:p>
        </p:txBody>
      </p:sp>
    </p:spTree>
    <p:extLst>
      <p:ext uri="{BB962C8B-B14F-4D97-AF65-F5344CB8AC3E}">
        <p14:creationId xmlns:p14="http://schemas.microsoft.com/office/powerpoint/2010/main" val="169787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508919"/>
            <a:ext cx="8394192" cy="4756150"/>
          </a:xfrm>
        </p:spPr>
        <p:txBody>
          <a:bodyPr>
            <a:normAutofit/>
          </a:bodyPr>
          <a:lstStyle/>
          <a:p>
            <a:r>
              <a:rPr lang="en-US" dirty="0"/>
              <a:t>Classification, Regression, etc.</a:t>
            </a:r>
          </a:p>
          <a:p>
            <a:endParaRPr lang="en-US" dirty="0"/>
          </a:p>
          <a:p>
            <a:r>
              <a:rPr lang="en-US" dirty="0"/>
              <a:t>Proxy labels vs Real labels.</a:t>
            </a:r>
          </a:p>
          <a:p>
            <a:endParaRPr lang="en-US" dirty="0"/>
          </a:p>
          <a:p>
            <a:r>
              <a:rPr lang="en-US" dirty="0"/>
              <a:t>What actions the system takes based on results.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2">
              <a:buFontTx/>
              <a:buChar char="-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output and actions</a:t>
            </a:r>
          </a:p>
        </p:txBody>
      </p:sp>
    </p:spTree>
    <p:extLst>
      <p:ext uri="{BB962C8B-B14F-4D97-AF65-F5344CB8AC3E}">
        <p14:creationId xmlns:p14="http://schemas.microsoft.com/office/powerpoint/2010/main" val="1171048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539912"/>
            <a:ext cx="8394192" cy="47561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 project outcomes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B82E116-EAFC-DE24-7E91-EA36B62041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7117615"/>
              </p:ext>
            </p:extLst>
          </p:nvPr>
        </p:nvGraphicFramePr>
        <p:xfrm>
          <a:off x="1426074" y="1671638"/>
          <a:ext cx="7162800" cy="5186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5EC96BD-29D7-384C-3FCE-FFE88A808C62}"/>
              </a:ext>
            </a:extLst>
          </p:cNvPr>
          <p:cNvSpPr txBox="1"/>
          <p:nvPr/>
        </p:nvSpPr>
        <p:spPr>
          <a:xfrm>
            <a:off x="893135" y="2689156"/>
            <a:ext cx="141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141E31-228C-35A3-50C3-21688047619C}"/>
              </a:ext>
            </a:extLst>
          </p:cNvPr>
          <p:cNvSpPr txBox="1"/>
          <p:nvPr/>
        </p:nvSpPr>
        <p:spPr>
          <a:xfrm>
            <a:off x="893135" y="5186362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Bad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ECD38E-6FC9-CF66-5727-9D256B3EBD6E}"/>
              </a:ext>
            </a:extLst>
          </p:cNvPr>
          <p:cNvSpPr txBox="1"/>
          <p:nvPr/>
        </p:nvSpPr>
        <p:spPr>
          <a:xfrm>
            <a:off x="2714846" y="1435691"/>
            <a:ext cx="203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 improving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54B961-E6A3-E448-9D66-089400E24796}"/>
              </a:ext>
            </a:extLst>
          </p:cNvPr>
          <p:cNvSpPr txBox="1"/>
          <p:nvPr/>
        </p:nvSpPr>
        <p:spPr>
          <a:xfrm>
            <a:off x="5514646" y="1435691"/>
            <a:ext cx="16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 improving</a:t>
            </a:r>
          </a:p>
        </p:txBody>
      </p:sp>
    </p:spTree>
    <p:extLst>
      <p:ext uri="{BB962C8B-B14F-4D97-AF65-F5344CB8AC3E}">
        <p14:creationId xmlns:p14="http://schemas.microsoft.com/office/powerpoint/2010/main" val="380611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508919"/>
            <a:ext cx="8394192" cy="4756150"/>
          </a:xfrm>
        </p:spPr>
        <p:txBody>
          <a:bodyPr>
            <a:normAutofit/>
          </a:bodyPr>
          <a:lstStyle/>
          <a:p>
            <a:r>
              <a:rPr lang="en-US" dirty="0"/>
              <a:t>Monitor the profiles of data inputs.</a:t>
            </a:r>
          </a:p>
          <a:p>
            <a:endParaRPr lang="en-US" dirty="0"/>
          </a:p>
          <a:p>
            <a:r>
              <a:rPr lang="en-US" dirty="0"/>
              <a:t>Monitoring model predictions.</a:t>
            </a:r>
          </a:p>
          <a:p>
            <a:endParaRPr lang="en-US" dirty="0"/>
          </a:p>
          <a:p>
            <a:r>
              <a:rPr lang="en-US" dirty="0"/>
              <a:t>Model versioning.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2">
              <a:buFontTx/>
              <a:buChar char="-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monitoring</a:t>
            </a:r>
          </a:p>
        </p:txBody>
      </p:sp>
    </p:spTree>
    <p:extLst>
      <p:ext uri="{BB962C8B-B14F-4D97-AF65-F5344CB8AC3E}">
        <p14:creationId xmlns:p14="http://schemas.microsoft.com/office/powerpoint/2010/main" val="3057135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508919"/>
            <a:ext cx="8394192" cy="4756150"/>
          </a:xfrm>
        </p:spPr>
        <p:txBody>
          <a:bodyPr>
            <a:normAutofit/>
          </a:bodyPr>
          <a:lstStyle/>
          <a:p>
            <a:r>
              <a:rPr lang="en-US" dirty="0"/>
              <a:t>Feature Store.</a:t>
            </a:r>
          </a:p>
          <a:p>
            <a:endParaRPr lang="en-US" dirty="0"/>
          </a:p>
          <a:p>
            <a:r>
              <a:rPr lang="en-US" dirty="0"/>
              <a:t>Continuous improvement.</a:t>
            </a:r>
          </a:p>
          <a:p>
            <a:endParaRPr lang="en-US" dirty="0"/>
          </a:p>
          <a:p>
            <a:r>
              <a:rPr lang="en-US" dirty="0"/>
              <a:t>A/B testing on models.</a:t>
            </a:r>
          </a:p>
          <a:p>
            <a:endParaRPr lang="en-US" dirty="0"/>
          </a:p>
          <a:p>
            <a:r>
              <a:rPr lang="en-US" dirty="0"/>
              <a:t>Simulation engines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2">
              <a:buFontTx/>
              <a:buChar char="-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development culture</a:t>
            </a:r>
          </a:p>
        </p:txBody>
      </p:sp>
    </p:spTree>
    <p:extLst>
      <p:ext uri="{BB962C8B-B14F-4D97-AF65-F5344CB8AC3E}">
        <p14:creationId xmlns:p14="http://schemas.microsoft.com/office/powerpoint/2010/main" val="2820615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42970</TotalTime>
  <Words>323</Words>
  <Application>Microsoft Macintosh PowerPoint</Application>
  <PresentationFormat>On-screen Show (4:3)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Python for AI and Machine Learning</vt:lpstr>
      <vt:lpstr>What is problem framing?</vt:lpstr>
      <vt:lpstr>Understanding the problem</vt:lpstr>
      <vt:lpstr>A clear use case for AI</vt:lpstr>
      <vt:lpstr>Predictive power</vt:lpstr>
      <vt:lpstr>Model output and actions</vt:lpstr>
      <vt:lpstr>Possible project outcomes</vt:lpstr>
      <vt:lpstr>Model monitoring</vt:lpstr>
      <vt:lpstr>AI development culture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Marilson Campos</dc:creator>
  <cp:lastModifiedBy>Marilson Campos</cp:lastModifiedBy>
  <cp:revision>249</cp:revision>
  <cp:lastPrinted>2021-09-30T05:01:40Z</cp:lastPrinted>
  <dcterms:created xsi:type="dcterms:W3CDTF">2015-08-09T19:29:26Z</dcterms:created>
  <dcterms:modified xsi:type="dcterms:W3CDTF">2022-09-06T07:26:16Z</dcterms:modified>
</cp:coreProperties>
</file>