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597" r:id="rId4"/>
    <p:sldId id="330" r:id="rId5"/>
    <p:sldId id="342" r:id="rId6"/>
    <p:sldId id="335" r:id="rId7"/>
    <p:sldId id="371" r:id="rId8"/>
    <p:sldId id="59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00"/>
    <a:srgbClr val="00FF80"/>
    <a:srgbClr val="00FF00"/>
    <a:srgbClr val="FF6666"/>
    <a:srgbClr val="408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23"/>
    <p:restoredTop sz="97030"/>
  </p:normalViewPr>
  <p:slideViewPr>
    <p:cSldViewPr snapToGrid="0" snapToObjects="1">
      <p:cViewPr varScale="1">
        <p:scale>
          <a:sx n="128" d="100"/>
          <a:sy n="128" d="100"/>
        </p:scale>
        <p:origin x="6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F8777-1296-8B4D-9BD4-528A6F96FB80}" type="datetimeFigureOut">
              <a:rPr lang="en-US" smtClean="0"/>
              <a:t>1/10/23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DE89D-FC32-DD49-9E93-4610F3770AE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1448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DE89D-FC32-DD49-9E93-4610F3770AE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064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1/10/23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88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1/10/23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2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1/10/23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54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1/10/23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5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1/10/23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86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1/10/23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12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1/10/23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95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1/10/23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6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1/10/23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75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1/10/23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57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1/10/23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651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3E6A-85A8-0947-B623-4BBAB6FD848A}" type="datetimeFigureOut">
              <a:rPr lang="en-US" smtClean="0"/>
              <a:t>1/10/23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853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ad_bigData_nodes.jp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0271"/>
            <a:ext cx="9144000" cy="36575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2285"/>
            <a:ext cx="7772400" cy="131542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for AI and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20135"/>
            <a:ext cx="6400800" cy="9356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Lecture 01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6117864"/>
            <a:ext cx="9144000" cy="740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Marilson Campos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UCSC Extension - 2023</a:t>
            </a:r>
          </a:p>
        </p:txBody>
      </p:sp>
    </p:spTree>
    <p:extLst>
      <p:ext uri="{BB962C8B-B14F-4D97-AF65-F5344CB8AC3E}">
        <p14:creationId xmlns:p14="http://schemas.microsoft.com/office/powerpoint/2010/main" val="349057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Marilson Campos</a:t>
            </a:r>
          </a:p>
          <a:p>
            <a:pPr lvl="2"/>
            <a:r>
              <a:rPr lang="en-US" dirty="0"/>
              <a:t>System Architect with 20+ years of experience.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Background in AI, Machine Learning, and Search engines</a:t>
            </a:r>
            <a:br>
              <a:rPr lang="en-US" dirty="0"/>
            </a:br>
            <a:endParaRPr lang="en-US" dirty="0"/>
          </a:p>
          <a:p>
            <a:pPr marL="514350" lvl="1" indent="0">
              <a:buNone/>
            </a:pPr>
            <a:r>
              <a:rPr lang="en-US" dirty="0"/>
              <a:t>- </a:t>
            </a:r>
            <a:r>
              <a:rPr lang="en-US" sz="2000" dirty="0"/>
              <a:t>Few relevant presentations</a:t>
            </a:r>
          </a:p>
          <a:p>
            <a:pPr lvl="2"/>
            <a:r>
              <a:rPr lang="en-US" sz="2000" dirty="0"/>
              <a:t>Hadoop Summit 2013</a:t>
            </a:r>
          </a:p>
          <a:p>
            <a:pPr lvl="2"/>
            <a:r>
              <a:rPr lang="en-US" sz="2000" dirty="0"/>
              <a:t>Apache Impala User Group - 2015</a:t>
            </a:r>
          </a:p>
          <a:p>
            <a:pPr lvl="2"/>
            <a:r>
              <a:rPr lang="en-US" sz="2000" dirty="0"/>
              <a:t>Strata 2016 – Use case @ Cloudera Booth</a:t>
            </a:r>
          </a:p>
          <a:p>
            <a:pPr lvl="2"/>
            <a:r>
              <a:rPr lang="en-US" sz="2000" dirty="0"/>
              <a:t>Impala spotlight – Cloudera 2016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16965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3600" dirty="0"/>
              <a:t>Your current role </a:t>
            </a:r>
            <a:br>
              <a:rPr lang="en-US" sz="3600" dirty="0"/>
            </a:br>
            <a:endParaRPr lang="en-US" sz="3600" dirty="0"/>
          </a:p>
          <a:p>
            <a:pPr lvl="1"/>
            <a:r>
              <a:rPr lang="en-US" sz="3600" dirty="0"/>
              <a:t>Why are you taking this class?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What do you expect to lean?</a:t>
            </a:r>
          </a:p>
          <a:p>
            <a:pPr lvl="1"/>
            <a:endParaRPr lang="en-US" sz="3600" dirty="0"/>
          </a:p>
          <a:p>
            <a:pPr marL="914400" lvl="2" indent="0">
              <a:buNone/>
            </a:pPr>
            <a:endParaRPr lang="en-US" sz="3600" dirty="0"/>
          </a:p>
          <a:p>
            <a:pPr marL="514350" lvl="1" indent="0">
              <a:buNone/>
            </a:pPr>
            <a:endParaRPr lang="en-US" sz="20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You</a:t>
            </a:r>
          </a:p>
        </p:txBody>
      </p:sp>
    </p:spTree>
    <p:extLst>
      <p:ext uri="{BB962C8B-B14F-4D97-AF65-F5344CB8AC3E}">
        <p14:creationId xmlns:p14="http://schemas.microsoft.com/office/powerpoint/2010/main" val="373117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979" y="1763920"/>
            <a:ext cx="6803135" cy="47561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Python language</a:t>
            </a:r>
            <a:br>
              <a:rPr lang="en-US" dirty="0"/>
            </a:br>
            <a:endParaRPr lang="en-US" dirty="0"/>
          </a:p>
          <a:p>
            <a:r>
              <a:rPr lang="en-US" dirty="0"/>
              <a:t>Few commonly used Unix commands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Use of Notebooks &amp; Python IDE</a:t>
            </a:r>
          </a:p>
          <a:p>
            <a:endParaRPr lang="en-US" dirty="0"/>
          </a:p>
          <a:p>
            <a:r>
              <a:rPr lang="en-US" dirty="0"/>
              <a:t>Foundations Combinatorics / Statistics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Libraries used in Ai: NumPy, Pandas, Matplotlib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Exploratory Data Analysis – Titanic Project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ML Model Building using Scikit-learn, TensorFlow/</a:t>
            </a:r>
            <a:r>
              <a:rPr lang="en-US" dirty="0" err="1"/>
              <a:t>Keras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class </a:t>
            </a:r>
            <a:b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will cover</a:t>
            </a:r>
          </a:p>
        </p:txBody>
      </p:sp>
    </p:spTree>
    <p:extLst>
      <p:ext uri="{BB962C8B-B14F-4D97-AF65-F5344CB8AC3E}">
        <p14:creationId xmlns:p14="http://schemas.microsoft.com/office/powerpoint/2010/main" val="423938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600200"/>
            <a:ext cx="22860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62C0A-C067-5242-A93A-3976203F8442}"/>
              </a:ext>
            </a:extLst>
          </p:cNvPr>
          <p:cNvSpPr txBox="1"/>
          <p:nvPr/>
        </p:nvSpPr>
        <p:spPr>
          <a:xfrm>
            <a:off x="6257593" y="2113863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Probability/Math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058BF0-A0ED-6045-8BFA-B44D70903611}"/>
              </a:ext>
            </a:extLst>
          </p:cNvPr>
          <p:cNvSpPr txBox="1"/>
          <p:nvPr/>
        </p:nvSpPr>
        <p:spPr>
          <a:xfrm>
            <a:off x="785382" y="2115449"/>
            <a:ext cx="2101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Data Science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AEFD3CE-095B-D242-8F24-493543934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420" y="2675625"/>
            <a:ext cx="2003151" cy="2860467"/>
          </a:xfrm>
          <a:prstGeom prst="rect">
            <a:avLst/>
          </a:prstGeom>
        </p:spPr>
      </p:pic>
      <p:pic>
        <p:nvPicPr>
          <p:cNvPr id="6" name="Picture 5" descr="A picture containing text, reptile&#10;&#10;Description automatically generated">
            <a:extLst>
              <a:ext uri="{FF2B5EF4-FFF2-40B4-BE49-F238E27FC236}">
                <a16:creationId xmlns:a16="http://schemas.microsoft.com/office/drawing/2014/main" id="{F271D242-B6DD-8308-3996-23CAE5E2C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63" y="2675625"/>
            <a:ext cx="2193868" cy="2860467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80C0A641-B024-5753-6273-9B2430037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265" y="2675625"/>
            <a:ext cx="2235275" cy="28604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6B4A95-A722-1F16-752B-6B5FECEFF3D5}"/>
              </a:ext>
            </a:extLst>
          </p:cNvPr>
          <p:cNvSpPr txBox="1"/>
          <p:nvPr/>
        </p:nvSpPr>
        <p:spPr>
          <a:xfrm>
            <a:off x="3583363" y="2113863"/>
            <a:ext cx="19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Foundation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30C771FB-444C-4EE5-D81F-177BDD73EB39}"/>
              </a:ext>
            </a:extLst>
          </p:cNvPr>
          <p:cNvSpPr txBox="1">
            <a:spLocks/>
          </p:cNvSpPr>
          <p:nvPr/>
        </p:nvSpPr>
        <p:spPr>
          <a:xfrm>
            <a:off x="457200" y="12638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class </a:t>
            </a:r>
            <a:b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 books</a:t>
            </a:r>
          </a:p>
        </p:txBody>
      </p:sp>
    </p:spTree>
    <p:extLst>
      <p:ext uri="{BB962C8B-B14F-4D97-AF65-F5344CB8AC3E}">
        <p14:creationId xmlns:p14="http://schemas.microsoft.com/office/powerpoint/2010/main" val="305322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8" y="1520687"/>
            <a:ext cx="7295322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Notebooks</a:t>
            </a:r>
          </a:p>
          <a:p>
            <a:pPr lvl="1"/>
            <a:r>
              <a:rPr lang="en-US" sz="2400" dirty="0"/>
              <a:t>Create and use python notebooks.</a:t>
            </a:r>
          </a:p>
          <a:p>
            <a:pPr lvl="1"/>
            <a:r>
              <a:rPr lang="en-US" sz="2400" dirty="0"/>
              <a:t>Know how to optimize programs.</a:t>
            </a:r>
          </a:p>
          <a:p>
            <a:endParaRPr lang="en-US" sz="2800" dirty="0"/>
          </a:p>
          <a:p>
            <a:r>
              <a:rPr lang="en-US" sz="2800" dirty="0"/>
              <a:t>Libraries</a:t>
            </a:r>
          </a:p>
          <a:p>
            <a:pPr lvl="1"/>
            <a:r>
              <a:rPr lang="en-US" sz="2400" dirty="0"/>
              <a:t>Use pandas to load data</a:t>
            </a:r>
          </a:p>
          <a:p>
            <a:pPr lvl="1"/>
            <a:r>
              <a:rPr lang="en-US" sz="2400" dirty="0"/>
              <a:t>Do math using NumPy</a:t>
            </a:r>
          </a:p>
          <a:p>
            <a:pPr lvl="1"/>
            <a:r>
              <a:rPr lang="en-US" sz="2400" dirty="0"/>
              <a:t>Plot graphics in matplotlib/seaborn.</a:t>
            </a:r>
          </a:p>
          <a:p>
            <a:endParaRPr lang="en-US" sz="2800" dirty="0"/>
          </a:p>
          <a:p>
            <a:r>
              <a:rPr lang="en-US" sz="2800" dirty="0"/>
              <a:t>ML/AI</a:t>
            </a:r>
          </a:p>
          <a:p>
            <a:pPr lvl="1"/>
            <a:r>
              <a:rPr lang="en-US" sz="2400" dirty="0"/>
              <a:t>Apply feature engineering</a:t>
            </a:r>
          </a:p>
          <a:p>
            <a:pPr lvl="1"/>
            <a:r>
              <a:rPr lang="en-US" sz="2400" dirty="0"/>
              <a:t>Create and optimize ML models.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class</a:t>
            </a:r>
            <a:b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end of this class, I expect you to…</a:t>
            </a:r>
          </a:p>
        </p:txBody>
      </p:sp>
    </p:spTree>
    <p:extLst>
      <p:ext uri="{BB962C8B-B14F-4D97-AF65-F5344CB8AC3E}">
        <p14:creationId xmlns:p14="http://schemas.microsoft.com/office/powerpoint/2010/main" val="412988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38" y="1828800"/>
            <a:ext cx="8902262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We are covering some non-trivial concepts.</a:t>
            </a:r>
          </a:p>
          <a:p>
            <a:pPr lvl="1"/>
            <a:r>
              <a:rPr lang="en-US" sz="2400" dirty="0"/>
              <a:t>If you miss a few details, don’t worry too much.</a:t>
            </a:r>
            <a:br>
              <a:rPr lang="en-US" sz="2400" dirty="0"/>
            </a:br>
            <a:r>
              <a:rPr lang="en-US" sz="2400" b="1" dirty="0">
                <a:solidFill>
                  <a:srgbClr val="C00000"/>
                </a:solidFill>
              </a:rPr>
              <a:t>Important:</a:t>
            </a:r>
            <a:r>
              <a:rPr lang="en-US" sz="2400" dirty="0"/>
              <a:t> If you are lost: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please stop me!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a</a:t>
            </a:r>
            <a:r>
              <a:rPr lang="en-US" sz="2400" dirty="0"/>
              <a:t>nd ask for clarification.</a:t>
            </a:r>
            <a:br>
              <a:rPr lang="en-US" sz="2400" dirty="0"/>
            </a:br>
            <a:r>
              <a:rPr lang="en-US" sz="2400" dirty="0"/>
              <a:t>Your questions will most certainly benefit others.</a:t>
            </a:r>
          </a:p>
          <a:p>
            <a:pPr lvl="1"/>
            <a:r>
              <a:rPr lang="en-US" sz="2400" dirty="0"/>
              <a:t>I want to make the class as interactive as possible.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material covered in the class is more challenging than the assignments.</a:t>
            </a:r>
          </a:p>
          <a:p>
            <a:pPr lvl="1"/>
            <a:r>
              <a:rPr lang="en-US" sz="2400" dirty="0"/>
              <a:t>This is by design, so more advanced students can also benefit from the class.</a:t>
            </a:r>
          </a:p>
          <a:p>
            <a:endParaRPr lang="en-US" sz="2800" dirty="0"/>
          </a:p>
          <a:p>
            <a:r>
              <a:rPr lang="en-US" sz="2800" dirty="0"/>
              <a:t>To succeed in this class, you need to: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Spend time witting code!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class</a:t>
            </a:r>
            <a:b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Material vs The Project</a:t>
            </a:r>
          </a:p>
        </p:txBody>
      </p:sp>
    </p:spTree>
    <p:extLst>
      <p:ext uri="{BB962C8B-B14F-4D97-AF65-F5344CB8AC3E}">
        <p14:creationId xmlns:p14="http://schemas.microsoft.com/office/powerpoint/2010/main" val="90138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FA9D7B-AD07-3D4E-86E7-24D8ADC9DBBF}"/>
              </a:ext>
            </a:extLst>
          </p:cNvPr>
          <p:cNvSpPr txBox="1"/>
          <p:nvPr/>
        </p:nvSpPr>
        <p:spPr>
          <a:xfrm>
            <a:off x="766112" y="1570038"/>
            <a:ext cx="74190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800" dirty="0"/>
          </a:p>
          <a:p>
            <a:pPr lvl="1"/>
            <a:r>
              <a:rPr lang="en-US" sz="2800" dirty="0"/>
              <a:t>The following links will allow you to install the </a:t>
            </a:r>
          </a:p>
          <a:p>
            <a:pPr lvl="1"/>
            <a:r>
              <a:rPr lang="en-US" sz="2800" dirty="0"/>
              <a:t>required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10D3B-FA37-F645-B09F-A942984EB239}"/>
              </a:ext>
            </a:extLst>
          </p:cNvPr>
          <p:cNvSpPr txBox="1"/>
          <p:nvPr/>
        </p:nvSpPr>
        <p:spPr>
          <a:xfrm>
            <a:off x="1785744" y="3429000"/>
            <a:ext cx="69010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PyCharm Edu edition</a:t>
            </a:r>
          </a:p>
          <a:p>
            <a:r>
              <a:rPr lang="en-US" sz="2800" dirty="0"/>
              <a:t>https://</a:t>
            </a:r>
            <a:r>
              <a:rPr lang="en-US" sz="2800" dirty="0" err="1"/>
              <a:t>www.jetbrains.com</a:t>
            </a:r>
            <a:r>
              <a:rPr lang="en-US" sz="2800" dirty="0"/>
              <a:t>/</a:t>
            </a:r>
            <a:r>
              <a:rPr lang="en-US" sz="2800" dirty="0" err="1"/>
              <a:t>pycharm-edu</a:t>
            </a:r>
            <a:r>
              <a:rPr lang="en-US" sz="2800" dirty="0"/>
              <a:t>/</a:t>
            </a:r>
          </a:p>
          <a:p>
            <a:endParaRPr lang="en-US" sz="2800" dirty="0"/>
          </a:p>
          <a:p>
            <a:r>
              <a:rPr lang="en-US" sz="2800" dirty="0"/>
              <a:t>Anaconda Navigator</a:t>
            </a:r>
          </a:p>
          <a:p>
            <a:r>
              <a:rPr lang="en-US" sz="2800" dirty="0"/>
              <a:t>https://</a:t>
            </a:r>
            <a:r>
              <a:rPr lang="en-US" sz="2800" dirty="0" err="1"/>
              <a:t>docs.anaconda.com</a:t>
            </a:r>
            <a:r>
              <a:rPr lang="en-US" sz="2800" dirty="0"/>
              <a:t>/anaconda/install/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3C1D5BE3-C24A-E0A6-DD6B-7383FFCCDD7F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Environment</a:t>
            </a:r>
            <a:b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Python IDE</a:t>
            </a:r>
          </a:p>
        </p:txBody>
      </p:sp>
    </p:spTree>
    <p:extLst>
      <p:ext uri="{BB962C8B-B14F-4D97-AF65-F5344CB8AC3E}">
        <p14:creationId xmlns:p14="http://schemas.microsoft.com/office/powerpoint/2010/main" val="219070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48179</TotalTime>
  <Words>372</Words>
  <Application>Microsoft Macintosh PowerPoint</Application>
  <PresentationFormat>On-screen Show (4:3)</PresentationFormat>
  <Paragraphs>75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Python for AI and Machine Learning</vt:lpstr>
      <vt:lpstr>About Me</vt:lpstr>
      <vt:lpstr>About You</vt:lpstr>
      <vt:lpstr>About the class  What we will cover</vt:lpstr>
      <vt:lpstr>PowerPoint Presentation</vt:lpstr>
      <vt:lpstr>About the class At the end of this class, I expect you to…</vt:lpstr>
      <vt:lpstr>About the class Class Material vs The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Marilson Campos</dc:creator>
  <cp:lastModifiedBy>Marilson Campos</cp:lastModifiedBy>
  <cp:revision>249</cp:revision>
  <cp:lastPrinted>2021-09-30T05:01:40Z</cp:lastPrinted>
  <dcterms:created xsi:type="dcterms:W3CDTF">2015-08-09T19:29:26Z</dcterms:created>
  <dcterms:modified xsi:type="dcterms:W3CDTF">2023-01-10T22:07:41Z</dcterms:modified>
</cp:coreProperties>
</file>