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89" r:id="rId3"/>
    <p:sldId id="392" r:id="rId4"/>
    <p:sldId id="349" r:id="rId5"/>
    <p:sldId id="388" r:id="rId6"/>
    <p:sldId id="350" r:id="rId7"/>
    <p:sldId id="351" r:id="rId8"/>
    <p:sldId id="352" r:id="rId9"/>
    <p:sldId id="297" r:id="rId10"/>
    <p:sldId id="364" r:id="rId11"/>
    <p:sldId id="355" r:id="rId12"/>
    <p:sldId id="356" r:id="rId13"/>
    <p:sldId id="357" r:id="rId14"/>
    <p:sldId id="365" r:id="rId15"/>
    <p:sldId id="358" r:id="rId16"/>
    <p:sldId id="359" r:id="rId17"/>
    <p:sldId id="396" r:id="rId18"/>
    <p:sldId id="360" r:id="rId19"/>
    <p:sldId id="395" r:id="rId20"/>
    <p:sldId id="361" r:id="rId21"/>
    <p:sldId id="368" r:id="rId22"/>
    <p:sldId id="366" r:id="rId23"/>
    <p:sldId id="376" r:id="rId24"/>
    <p:sldId id="375" r:id="rId25"/>
    <p:sldId id="367" r:id="rId26"/>
    <p:sldId id="354" r:id="rId27"/>
    <p:sldId id="397" r:id="rId28"/>
    <p:sldId id="372" r:id="rId29"/>
    <p:sldId id="373" r:id="rId30"/>
    <p:sldId id="369" r:id="rId31"/>
    <p:sldId id="374" r:id="rId32"/>
    <p:sldId id="377" r:id="rId33"/>
    <p:sldId id="378" r:id="rId34"/>
    <p:sldId id="379" r:id="rId35"/>
    <p:sldId id="380" r:id="rId36"/>
    <p:sldId id="381" r:id="rId37"/>
    <p:sldId id="399" r:id="rId38"/>
    <p:sldId id="398" r:id="rId39"/>
    <p:sldId id="383" r:id="rId40"/>
    <p:sldId id="382" r:id="rId41"/>
    <p:sldId id="384" r:id="rId42"/>
    <p:sldId id="385" r:id="rId43"/>
    <p:sldId id="386" r:id="rId44"/>
    <p:sldId id="387" r:id="rId45"/>
    <p:sldId id="338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F00"/>
    <a:srgbClr val="00FF80"/>
    <a:srgbClr val="00FF00"/>
    <a:srgbClr val="FF6666"/>
    <a:srgbClr val="408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7"/>
    <p:restoredTop sz="93810"/>
  </p:normalViewPr>
  <p:slideViewPr>
    <p:cSldViewPr snapToGrid="0" snapToObjects="1">
      <p:cViewPr varScale="1">
        <p:scale>
          <a:sx n="120" d="100"/>
          <a:sy n="120" d="100"/>
        </p:scale>
        <p:origin x="10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F8777-1296-8B4D-9BD4-528A6F96FB80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DE89D-FC32-DD49-9E93-4610F3770AEB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1448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88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2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54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5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86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12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95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6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75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57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651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853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fo.org/unix-like.html" TargetMode="External"/><Relationship Id="rId2" Type="http://schemas.openxmlformats.org/officeDocument/2006/relationships/hyperlink" Target="http://www.linfo.org/program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nfo.org/operating_systems_list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ad_bigData_nodes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0271"/>
            <a:ext cx="9144000" cy="36575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2285"/>
            <a:ext cx="7772400" cy="131542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Hadoop: </a:t>
            </a:r>
            <a:br>
              <a:rPr lang="en-US" sz="3200" dirty="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Processing of Big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20135"/>
            <a:ext cx="6400800" cy="9356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Lecture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02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6117864"/>
            <a:ext cx="9144000" cy="740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Marilson Campos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UCSC Extension </a:t>
            </a:r>
            <a:r>
              <a:rPr lang="en-US" sz="1800">
                <a:solidFill>
                  <a:schemeClr val="accent1">
                    <a:lumMod val="75000"/>
                  </a:schemeClr>
                </a:solidFill>
              </a:rPr>
              <a:t>- 2022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7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Hadoop command line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Originally everything was under one program “hadoop”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the codebase grew, the functionality has been moved into 3 programs.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400" dirty="0"/>
              <a:t>	“hadoop” – high level commands  </a:t>
            </a:r>
          </a:p>
          <a:p>
            <a:pPr marL="0" indent="0">
              <a:buNone/>
            </a:pPr>
            <a:r>
              <a:rPr lang="en-US" sz="2400" dirty="0"/>
              <a:t>	“hdfs” – commands related with storage</a:t>
            </a:r>
          </a:p>
          <a:p>
            <a:pPr marL="0" indent="0">
              <a:buNone/>
            </a:pPr>
            <a:r>
              <a:rPr lang="en-US" sz="2400" dirty="0"/>
              <a:t>	“mapred” – commands related with M/R execution.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6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Hadoop command 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Hadoop – User command groups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* archive</a:t>
            </a:r>
          </a:p>
          <a:p>
            <a:pPr marL="0" indent="0">
              <a:buNone/>
            </a:pPr>
            <a:r>
              <a:rPr lang="en-US" dirty="0"/>
              <a:t>		* distcp</a:t>
            </a:r>
          </a:p>
          <a:p>
            <a:pPr marL="0" indent="0">
              <a:buNone/>
            </a:pPr>
            <a:r>
              <a:rPr lang="en-US" dirty="0"/>
              <a:t>		* fsck</a:t>
            </a:r>
          </a:p>
          <a:p>
            <a:pPr marL="0" indent="0">
              <a:buNone/>
            </a:pPr>
            <a:r>
              <a:rPr lang="en-US" dirty="0"/>
              <a:t>		* jar</a:t>
            </a:r>
          </a:p>
          <a:p>
            <a:pPr marL="0" indent="0">
              <a:buNone/>
            </a:pPr>
            <a:r>
              <a:rPr lang="en-US" dirty="0"/>
              <a:t>		* job</a:t>
            </a:r>
          </a:p>
          <a:p>
            <a:pPr marL="0" indent="0">
              <a:buNone/>
            </a:pPr>
            <a:r>
              <a:rPr lang="en-US" dirty="0"/>
              <a:t>		* queue</a:t>
            </a:r>
          </a:p>
          <a:p>
            <a:pPr marL="0" indent="0">
              <a:buNone/>
            </a:pPr>
            <a:r>
              <a:rPr lang="en-US" dirty="0"/>
              <a:t>		* version</a:t>
            </a:r>
          </a:p>
          <a:p>
            <a:pPr marL="0" indent="0">
              <a:buNone/>
            </a:pPr>
            <a:r>
              <a:rPr lang="en-US" dirty="0"/>
              <a:t>		* </a:t>
            </a:r>
            <a:r>
              <a:rPr lang="en-US" dirty="0" err="1"/>
              <a:t>classpath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9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Hadoop command 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Hadoop archive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allows you to store a whole sub-directory tree in a single file in HDFS.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&gt; hadoop archive -</a:t>
            </a:r>
            <a:r>
              <a:rPr lang="en-US" sz="2000" dirty="0" err="1"/>
              <a:t>archiveName</a:t>
            </a:r>
            <a:r>
              <a:rPr lang="en-US" sz="2000" dirty="0"/>
              <a:t> &lt;</a:t>
            </a:r>
            <a:r>
              <a:rPr lang="en-US" sz="2000" dirty="0" err="1"/>
              <a:t>filename.har</a:t>
            </a:r>
            <a:r>
              <a:rPr lang="en-US" sz="2000" dirty="0"/>
              <a:t>&gt; -p &lt;</a:t>
            </a:r>
            <a:r>
              <a:rPr lang="en-US" sz="2000" dirty="0" err="1"/>
              <a:t>hdfs_dir</a:t>
            </a:r>
            <a:r>
              <a:rPr lang="en-US" sz="2000" dirty="0"/>
              <a:t>&gt; &lt;</a:t>
            </a:r>
            <a:r>
              <a:rPr lang="en-US" sz="2000" dirty="0" err="1"/>
              <a:t>dest_dir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83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Hadoop command 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Hadoop distcp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“Distributed copy” command allow parallel copy to different locations of cluster or to/from another cluster.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&gt; hadoop distcp hdfs://&lt;nn1&gt;:8020/&lt;source&gt; hdfs://&lt;nn2&gt;:8020/&lt;target&gt;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1700" dirty="0"/>
              <a:t>Refer to:</a:t>
            </a:r>
          </a:p>
          <a:p>
            <a:pPr marL="0" indent="0">
              <a:buNone/>
            </a:pPr>
            <a:r>
              <a:rPr lang="en-US" sz="1500" dirty="0"/>
              <a:t>https://</a:t>
            </a:r>
            <a:r>
              <a:rPr lang="en-US" sz="1500" dirty="0" err="1"/>
              <a:t>hadoop.apache.org</a:t>
            </a:r>
            <a:r>
              <a:rPr lang="en-US" sz="1500" dirty="0"/>
              <a:t>/docs/r2.6.5/hadoop-</a:t>
            </a:r>
            <a:r>
              <a:rPr lang="en-US" sz="1500" dirty="0" err="1"/>
              <a:t>mapreduce</a:t>
            </a:r>
            <a:r>
              <a:rPr lang="en-US" sz="1500" dirty="0"/>
              <a:t>-client/hadoop-</a:t>
            </a:r>
            <a:r>
              <a:rPr lang="en-US" sz="1500" dirty="0" err="1"/>
              <a:t>mapreduce</a:t>
            </a:r>
            <a:r>
              <a:rPr lang="en-US" sz="1500" dirty="0"/>
              <a:t>-client-core/</a:t>
            </a:r>
            <a:r>
              <a:rPr lang="en-US" sz="1500" dirty="0" err="1"/>
              <a:t>DistCp.html</a:t>
            </a:r>
            <a:endParaRPr lang="en-US" sz="1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60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Hadoop command 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Hadoop distcp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sz="15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968586-BF4C-D346-A820-2C0F91E19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2443042"/>
            <a:ext cx="5846956" cy="41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44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Hadoop command 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Hadoop fsck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Deprecated: Use hdfs fsck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00EDF-2E56-464C-8E75-38C10024CD9B}"/>
              </a:ext>
            </a:extLst>
          </p:cNvPr>
          <p:cNvSpPr txBox="1"/>
          <p:nvPr/>
        </p:nvSpPr>
        <p:spPr>
          <a:xfrm>
            <a:off x="609600" y="3784748"/>
            <a:ext cx="788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cover this command on the  HDFS command section.  </a:t>
            </a:r>
          </a:p>
        </p:txBody>
      </p:sp>
    </p:spTree>
    <p:extLst>
      <p:ext uri="{BB962C8B-B14F-4D97-AF65-F5344CB8AC3E}">
        <p14:creationId xmlns:p14="http://schemas.microsoft.com/office/powerpoint/2010/main" val="407038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Hadoop command 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Hadoop jar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dirty="0"/>
              <a:t>Runs a jar file. Users can bundle their Map Reduce code in a jar file and execute it using this command.</a:t>
            </a:r>
          </a:p>
          <a:p>
            <a:r>
              <a:rPr lang="en-US" dirty="0"/>
              <a:t>Used in streaming.</a:t>
            </a:r>
          </a:p>
          <a:p>
            <a:pPr marL="0" indent="0">
              <a:buNone/>
            </a:pPr>
            <a:r>
              <a:rPr lang="en-US" dirty="0"/>
              <a:t>Usage: hadoop jar &lt;jar&gt; [mainClass] args...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413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Hadoop command 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Hadoop Job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800" dirty="0"/>
              <a:t>Each Job is composed of tasks:</a:t>
            </a:r>
          </a:p>
          <a:p>
            <a:pPr marL="0" indent="0">
              <a:buNone/>
            </a:pPr>
            <a:r>
              <a:rPr lang="en-US" sz="2800" dirty="0"/>
              <a:t>	- Map tasks perform the map operation</a:t>
            </a:r>
          </a:p>
          <a:p>
            <a:pPr marL="0" indent="0">
              <a:buNone/>
            </a:pPr>
            <a:r>
              <a:rPr lang="en-US" sz="2800" dirty="0"/>
              <a:t>	- Reduce tasks perform the reduce operator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Hadoop give each task 3 chances to succeed before if fails the jobs.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Speculative execution: 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800" dirty="0"/>
              <a:t>If one task seems to be slow, Hadoop launches another task for the same work. It will pick the results of the one that finishes first and ignores the other(s).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Hadoop command 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Hadoop job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dirty="0"/>
              <a:t>Deprecated. Use mapred job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C68212-CEC5-F34A-B03F-F337047B42E4}"/>
              </a:ext>
            </a:extLst>
          </p:cNvPr>
          <p:cNvSpPr txBox="1"/>
          <p:nvPr/>
        </p:nvSpPr>
        <p:spPr>
          <a:xfrm>
            <a:off x="609600" y="3014643"/>
            <a:ext cx="78867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dale Mono" panose="020B0509000000000004" pitchFamily="49" charset="0"/>
              </a:rPr>
              <a:t>Usage: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 mapred job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-submit&lt;job-file&gt;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-status&lt;job-id&gt;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-counter&lt;job-id&gt;&lt;group-name&gt;&lt;counter-name&gt;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-kill&lt;job-id&gt;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-events&lt;job-id&gt;&lt;from-event-#&gt;&lt;#-of-events&gt;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-history [all] 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-list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-kill-task &lt;task-id&gt; -&gt; </a:t>
            </a:r>
            <a:r>
              <a:rPr lang="en-US" sz="1600" b="1" dirty="0"/>
              <a:t>Does not count against failed attempts.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-fail-task &lt;task-id&gt;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-set-priority &lt;job-id&gt; [VERY_HIGH, HIGH, NORMAL, LOW, VERY_LOW]</a:t>
            </a:r>
          </a:p>
        </p:txBody>
      </p:sp>
    </p:spTree>
    <p:extLst>
      <p:ext uri="{BB962C8B-B14F-4D97-AF65-F5344CB8AC3E}">
        <p14:creationId xmlns:p14="http://schemas.microsoft.com/office/powerpoint/2010/main" val="2878192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Hadoop command 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Hadoop Job Queues</a:t>
            </a:r>
          </a:p>
          <a:p>
            <a:pPr marL="0" indent="0">
              <a:buNone/>
            </a:pPr>
            <a:endParaRPr lang="en-US" sz="800" dirty="0"/>
          </a:p>
          <a:p>
            <a:pPr>
              <a:buFontTx/>
              <a:buChar char="-"/>
            </a:pPr>
            <a:r>
              <a:rPr lang="en-US" sz="2800" dirty="0"/>
              <a:t>Define resource allocations for groups of jobs. </a:t>
            </a:r>
          </a:p>
          <a:p>
            <a:pPr>
              <a:buFontTx/>
              <a:buChar char="-"/>
            </a:pPr>
            <a:r>
              <a:rPr lang="en-US" sz="2800" dirty="0"/>
              <a:t>There are several types of queues.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400" dirty="0"/>
              <a:t>We will cover them later in this class.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Example: I can define the following queues: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prod_etl  		-&gt; “production etl” with 60% of resources.     </a:t>
            </a:r>
          </a:p>
          <a:p>
            <a:pPr marL="0" indent="0">
              <a:buNone/>
            </a:pPr>
            <a:r>
              <a:rPr lang="en-US" sz="2400" dirty="0"/>
              <a:t>dev 			-&gt; “development” with 15% of resources. </a:t>
            </a:r>
          </a:p>
          <a:p>
            <a:pPr marL="0" indent="0">
              <a:buNone/>
            </a:pPr>
            <a:r>
              <a:rPr lang="en-US" sz="2400" dirty="0"/>
              <a:t>default 		-&gt; with 25% of resources.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4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742D0E-85A0-E146-B805-A56A09EEB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4240" y="770317"/>
            <a:ext cx="9257569" cy="56542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3181"/>
          </a:xfrm>
        </p:spPr>
        <p:txBody>
          <a:bodyPr>
            <a:normAutofit fontScale="90000"/>
          </a:bodyPr>
          <a:lstStyle/>
          <a:p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ea typeface="Arial" charset="0"/>
                <a:cs typeface="Arial" charset="0"/>
                <a:sym typeface="Arial" charset="0"/>
              </a:rPr>
              <a:t>Hadoop is born</a:t>
            </a:r>
            <a:br>
              <a:rPr lang="en-US" dirty="0"/>
            </a:br>
            <a:r>
              <a:rPr lang="en-US" sz="3600" dirty="0"/>
              <a:t>The Hadoop Stack</a:t>
            </a:r>
          </a:p>
        </p:txBody>
      </p:sp>
    </p:spTree>
    <p:extLst>
      <p:ext uri="{BB962C8B-B14F-4D97-AF65-F5344CB8AC3E}">
        <p14:creationId xmlns:p14="http://schemas.microsoft.com/office/powerpoint/2010/main" val="3953917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Hadoop command 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Hadoop queue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400" dirty="0"/>
              <a:t>Deprecated. Use mapred 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6C4FB-BDAE-ED44-ACF4-F77B6D7A2ABD}"/>
              </a:ext>
            </a:extLst>
          </p:cNvPr>
          <p:cNvSpPr txBox="1"/>
          <p:nvPr/>
        </p:nvSpPr>
        <p:spPr>
          <a:xfrm>
            <a:off x="609600" y="3143250"/>
            <a:ext cx="84945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Usage:</a:t>
            </a:r>
            <a:r>
              <a:rPr lang="en-US" sz="2000" dirty="0"/>
              <a:t> mapred queue </a:t>
            </a:r>
          </a:p>
          <a:p>
            <a:r>
              <a:rPr lang="en-US" sz="2000" dirty="0"/>
              <a:t>   -list</a:t>
            </a:r>
          </a:p>
          <a:p>
            <a:r>
              <a:rPr lang="en-US" sz="2000" dirty="0"/>
              <a:t>   -info &lt;job-queue-name&gt;</a:t>
            </a:r>
          </a:p>
          <a:p>
            <a:r>
              <a:rPr lang="en-US" sz="2000" dirty="0"/>
              <a:t>  -showJobs</a:t>
            </a:r>
          </a:p>
          <a:p>
            <a:r>
              <a:rPr lang="en-US" sz="2000" dirty="0"/>
              <a:t>  -showacls</a:t>
            </a:r>
          </a:p>
        </p:txBody>
      </p:sp>
    </p:spTree>
    <p:extLst>
      <p:ext uri="{BB962C8B-B14F-4D97-AF65-F5344CB8AC3E}">
        <p14:creationId xmlns:p14="http://schemas.microsoft.com/office/powerpoint/2010/main" val="63293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Hadoop command line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Hadoop - Administration</a:t>
            </a:r>
          </a:p>
          <a:p>
            <a:pPr marL="0" indent="0">
              <a:buNone/>
            </a:pPr>
            <a:r>
              <a:rPr lang="en-US" dirty="0"/>
              <a:t>	- daemonlog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81779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Hadoop command 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What is a daemon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“</a:t>
            </a:r>
            <a:r>
              <a:rPr lang="en-US" dirty="0"/>
              <a:t>A </a:t>
            </a:r>
            <a:r>
              <a:rPr lang="en-US" i="1" dirty="0"/>
              <a:t>daemon</a:t>
            </a:r>
            <a:r>
              <a:rPr lang="en-US" dirty="0"/>
              <a:t> is a type of </a:t>
            </a:r>
            <a:r>
              <a:rPr lang="en-US" dirty="0">
                <a:hlinkClick r:id="rId2"/>
              </a:rPr>
              <a:t>program</a:t>
            </a:r>
            <a:r>
              <a:rPr lang="en-US" dirty="0"/>
              <a:t> on </a:t>
            </a:r>
            <a:r>
              <a:rPr lang="en-US" dirty="0">
                <a:hlinkClick r:id="rId3"/>
              </a:rPr>
              <a:t>Unix-like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>
                <a:hlinkClick r:id="rId4"/>
              </a:rPr>
              <a:t>operating systems</a:t>
            </a:r>
            <a:r>
              <a:rPr lang="en-US" dirty="0"/>
              <a:t> that runs unobtrusively in the background, rather than under the direct control of a user, waiting to be activated by the occurrence of a specific event or condition.”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703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Hadoop command 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List the daemons in Hadoop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Use:</a:t>
            </a:r>
          </a:p>
          <a:p>
            <a:pPr marL="0" indent="0">
              <a:buNone/>
            </a:pPr>
            <a:r>
              <a:rPr lang="en-US" dirty="0"/>
              <a:t>&gt; sudo jps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‘sudo’ Unix command allows you to run another command as admin.</a:t>
            </a:r>
          </a:p>
        </p:txBody>
      </p:sp>
    </p:spTree>
    <p:extLst>
      <p:ext uri="{BB962C8B-B14F-4D97-AF65-F5344CB8AC3E}">
        <p14:creationId xmlns:p14="http://schemas.microsoft.com/office/powerpoint/2010/main" val="1650053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Hadoop command 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Hadoop daemonlog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Get/Set the log level for each daemon.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Usage:   </a:t>
            </a:r>
          </a:p>
          <a:p>
            <a:pPr marL="0" indent="0">
              <a:buNone/>
            </a:pPr>
            <a:r>
              <a:rPr lang="en-US" sz="2400" dirty="0"/>
              <a:t>  hadoop daemonlog -</a:t>
            </a:r>
            <a:r>
              <a:rPr lang="en-US" sz="2400" dirty="0" err="1"/>
              <a:t>getlevel</a:t>
            </a:r>
            <a:r>
              <a:rPr lang="en-US" sz="2400" dirty="0"/>
              <a:t> &lt;</a:t>
            </a:r>
            <a:r>
              <a:rPr lang="en-US" sz="2400" dirty="0" err="1"/>
              <a:t>host:port</a:t>
            </a:r>
            <a:r>
              <a:rPr lang="en-US" sz="2400" dirty="0"/>
              <a:t>&gt; &lt;name&gt;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hadoop daemonlog -setlevel &lt;host:port&gt; &lt;name&gt; &lt;level&gt;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LEVEL = (ERROR, WARN, INFO)</a:t>
            </a:r>
          </a:p>
        </p:txBody>
      </p:sp>
    </p:spTree>
    <p:extLst>
      <p:ext uri="{BB962C8B-B14F-4D97-AF65-F5344CB8AC3E}">
        <p14:creationId xmlns:p14="http://schemas.microsoft.com/office/powerpoint/2010/main" val="643132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HDFS command 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HDFS – User command groups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- dfs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- fsck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33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HDFS DFS command line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438150" y="1417639"/>
            <a:ext cx="8229600" cy="1211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HDFS DFS options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088FE2-3AC5-8D45-9357-6F900A706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576930"/>
              </p:ext>
            </p:extLst>
          </p:nvPr>
        </p:nvGraphicFramePr>
        <p:xfrm>
          <a:off x="857250" y="2940050"/>
          <a:ext cx="756285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1757205606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1668054744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83249078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69403009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4030315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23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chgrp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433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rmr (****)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6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expunge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mkdir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setfacl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touchz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95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copyFromLocal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moveFromLocal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setfattr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24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CopyToLocal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getfactl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moveToLocal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getfattr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410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09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Hadoop command 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HDFS Access Rights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800" dirty="0"/>
              <a:t>Control who can operate in files and folders. 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             is </a:t>
            </a:r>
            <a:r>
              <a:rPr lang="en-US" sz="2000" dirty="0" err="1">
                <a:latin typeface="Andale Mono" panose="020B0509000000000004" pitchFamily="49" charset="0"/>
              </a:rPr>
              <a:t>dir</a:t>
            </a:r>
            <a:r>
              <a:rPr lang="en-US" sz="2000" dirty="0">
                <a:latin typeface="Andale Mono" panose="020B0509000000000004" pitchFamily="49" charset="0"/>
              </a:rPr>
              <a:t>?     owner    group   other</a:t>
            </a:r>
          </a:p>
          <a:p>
            <a:pPr marL="0" indent="0">
              <a:buNone/>
            </a:pPr>
            <a:r>
              <a:rPr lang="en-US" sz="2000" dirty="0" err="1">
                <a:latin typeface="Andale Mono" panose="020B0509000000000004" pitchFamily="49" charset="0"/>
              </a:rPr>
              <a:t>drwxrwxrwx</a:t>
            </a:r>
            <a:r>
              <a:rPr lang="en-US" sz="2000" dirty="0">
                <a:latin typeface="Andale Mono" panose="020B0509000000000004" pitchFamily="49" charset="0"/>
              </a:rPr>
              <a:t> -&gt; [d]        [</a:t>
            </a:r>
            <a:r>
              <a:rPr lang="en-US" sz="2000" dirty="0" err="1">
                <a:latin typeface="Andale Mono" panose="020B0509000000000004" pitchFamily="49" charset="0"/>
              </a:rPr>
              <a:t>rwx</a:t>
            </a:r>
            <a:r>
              <a:rPr lang="en-US" sz="2000" dirty="0">
                <a:latin typeface="Andale Mono" panose="020B0509000000000004" pitchFamily="49" charset="0"/>
              </a:rPr>
              <a:t>]    [</a:t>
            </a:r>
            <a:r>
              <a:rPr lang="en-US" sz="2000" dirty="0" err="1">
                <a:latin typeface="Andale Mono" panose="020B0509000000000004" pitchFamily="49" charset="0"/>
              </a:rPr>
              <a:t>rwx</a:t>
            </a:r>
            <a:r>
              <a:rPr lang="en-US" sz="2000" dirty="0">
                <a:latin typeface="Andale Mono" panose="020B0509000000000004" pitchFamily="49" charset="0"/>
              </a:rPr>
              <a:t>]   [</a:t>
            </a:r>
            <a:r>
              <a:rPr lang="en-US" sz="2000" dirty="0" err="1">
                <a:latin typeface="Andale Mono" panose="020B0509000000000004" pitchFamily="49" charset="0"/>
              </a:rPr>
              <a:t>rwx</a:t>
            </a:r>
            <a:r>
              <a:rPr lang="en-US" sz="2000" dirty="0">
                <a:latin typeface="Andale Mono" panose="020B0509000000000004" pitchFamily="49" charset="0"/>
              </a:rPr>
              <a:t>] </a:t>
            </a:r>
          </a:p>
          <a:p>
            <a:pPr marL="0" indent="0">
              <a:buNone/>
            </a:pPr>
            <a:br>
              <a:rPr lang="en-US" sz="800" dirty="0"/>
            </a:br>
            <a:endParaRPr lang="en-US" sz="800" dirty="0"/>
          </a:p>
          <a:p>
            <a:pPr marL="0" indent="0">
              <a:buNone/>
            </a:pPr>
            <a:r>
              <a:rPr lang="en-US" sz="2800" dirty="0"/>
              <a:t>Flags: ‘r’ = read, ‘w’ = write, ‘x’ = execute</a:t>
            </a:r>
            <a:br>
              <a:rPr lang="en-US" sz="2800" dirty="0"/>
            </a:br>
            <a:r>
              <a:rPr lang="en-US" sz="2800" dirty="0"/>
              <a:t>Selector: ‘u’ = owner, ‘g’ = group, ‘o’ = other</a:t>
            </a:r>
          </a:p>
          <a:p>
            <a:pPr marL="0" indent="0">
              <a:buNone/>
            </a:pPr>
            <a:r>
              <a:rPr lang="en-US" sz="2800" dirty="0" err="1"/>
              <a:t>o+wx</a:t>
            </a:r>
            <a:r>
              <a:rPr lang="en-US" sz="2800" dirty="0"/>
              <a:t> = allow others to write and execute</a:t>
            </a:r>
          </a:p>
          <a:p>
            <a:pPr marL="0" indent="0">
              <a:buNone/>
            </a:pPr>
            <a:r>
              <a:rPr lang="en-US" sz="2800" dirty="0"/>
              <a:t>u-x = disallow user to execute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F2E1D-9AB4-6D4E-87CD-CDB131EC5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6" y="6278563"/>
            <a:ext cx="9094694" cy="177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40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HDFS DFS – access rights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438150" y="1417638"/>
            <a:ext cx="8248650" cy="5307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/>
              <a:t>Access rights commands = [chgrp, </a:t>
            </a: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chmod</a:t>
            </a:r>
            <a:r>
              <a:rPr lang="en-US" sz="3000" dirty="0"/>
              <a:t>, chown]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b="1" dirty="0"/>
              <a:t>chmod</a:t>
            </a:r>
            <a:r>
              <a:rPr lang="en-US" sz="3000" dirty="0"/>
              <a:t> -&gt; change access rights for </a:t>
            </a:r>
            <a:r>
              <a:rPr lang="en-US" sz="3000" dirty="0" err="1"/>
              <a:t>user,group,other</a:t>
            </a: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Usage: hdfs dfs -chmod [-R] MODE URI </a:t>
            </a:r>
          </a:p>
          <a:p>
            <a:pPr marL="0" indent="0">
              <a:buNone/>
            </a:pPr>
            <a:r>
              <a:rPr lang="en-US" sz="3000" dirty="0"/>
              <a:t> </a:t>
            </a:r>
          </a:p>
          <a:p>
            <a:pPr marL="0" indent="0">
              <a:buNone/>
            </a:pPr>
            <a:r>
              <a:rPr lang="en-US" sz="3000" dirty="0"/>
              <a:t>Ex: hdfs dfs –chmod </a:t>
            </a:r>
            <a:r>
              <a:rPr lang="en-US" sz="3000" dirty="0" err="1"/>
              <a:t>a+w</a:t>
            </a:r>
            <a:r>
              <a:rPr lang="en-US" sz="3000" dirty="0"/>
              <a:t> /tmp</a:t>
            </a:r>
          </a:p>
          <a:p>
            <a:pPr marL="0" indent="0">
              <a:buNone/>
            </a:pPr>
            <a:r>
              <a:rPr lang="en-US" dirty="0"/>
              <a:t>Everybody can write to /tmp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91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HDFS DFS – access rights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438150" y="1417638"/>
            <a:ext cx="8248650" cy="5307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/>
              <a:t>Access rights commands = [chgrp, chmod, </a:t>
            </a: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chown</a:t>
            </a:r>
            <a:r>
              <a:rPr lang="en-US" sz="3000" dirty="0"/>
              <a:t>]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b="1" dirty="0"/>
              <a:t>chown</a:t>
            </a:r>
            <a:r>
              <a:rPr lang="en-US" sz="3000" dirty="0"/>
              <a:t> -&gt; </a:t>
            </a:r>
            <a:r>
              <a:rPr lang="en-US" sz="2800" dirty="0"/>
              <a:t>change the user that “owns” of the </a:t>
            </a:r>
            <a:r>
              <a:rPr lang="en-US" sz="2800" dirty="0" err="1"/>
              <a:t>dir</a:t>
            </a:r>
            <a:r>
              <a:rPr lang="en-US" sz="2800" dirty="0"/>
              <a:t>/file.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3000" dirty="0"/>
              <a:t>Usage: hdfs dfs -chown [-R] USER URI </a:t>
            </a:r>
          </a:p>
          <a:p>
            <a:pPr marL="0" indent="0">
              <a:buNone/>
            </a:pPr>
            <a:r>
              <a:rPr lang="en-US" sz="3000" dirty="0"/>
              <a:t> </a:t>
            </a:r>
          </a:p>
          <a:p>
            <a:pPr marL="0" indent="0">
              <a:buNone/>
            </a:pPr>
            <a:r>
              <a:rPr lang="en-US" sz="3000" dirty="0"/>
              <a:t>Ex: hdfs dfs –chown joe /tmp/joe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9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Map/Reduce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Map Reduce Review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438150" y="1417638"/>
            <a:ext cx="8248650" cy="5307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shot_19.jpg">
            <a:extLst>
              <a:ext uri="{FF2B5EF4-FFF2-40B4-BE49-F238E27FC236}">
                <a16:creationId xmlns:a16="http://schemas.microsoft.com/office/drawing/2014/main" id="{EA9FF6F8-BDE0-E64A-96A8-BC41250D5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79" y="1320501"/>
            <a:ext cx="5525521" cy="550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37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HDFS DFS – access rights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438150" y="1417638"/>
            <a:ext cx="8248650" cy="5307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Access rights commands = [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chgrp</a:t>
            </a:r>
            <a:r>
              <a:rPr lang="en-US" dirty="0"/>
              <a:t>, chmod, chown]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chgrp</a:t>
            </a:r>
            <a:r>
              <a:rPr lang="en-US" dirty="0"/>
              <a:t> -&gt; changes user-group that a path belongs to.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Usage: hdfs dfs -chgrp [-R] GROUP URI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 hdfs dfs -chgrp operators /tmp/dir1</a:t>
            </a:r>
          </a:p>
          <a:p>
            <a:pPr marL="0" indent="0">
              <a:buNone/>
            </a:pPr>
            <a:r>
              <a:rPr lang="en-US" dirty="0"/>
              <a:t>(‘operators’ in this example is a group name)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33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HDFS DFS – Copying from cluster to local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438150" y="1417638"/>
            <a:ext cx="8248650" cy="5307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/>
              <a:t>Copying = [CopyToLocal, get]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err="1"/>
              <a:t>CopyToLocal</a:t>
            </a:r>
            <a:r>
              <a:rPr lang="en-US" sz="3000" dirty="0"/>
              <a:t> /get -&gt; Get files our of the cluster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2800" dirty="0"/>
              <a:t>Usage: </a:t>
            </a:r>
          </a:p>
          <a:p>
            <a:pPr marL="0" indent="0">
              <a:buNone/>
            </a:pPr>
            <a:r>
              <a:rPr lang="en-US" sz="2800" dirty="0"/>
              <a:t>hdfs dfs -</a:t>
            </a:r>
            <a:r>
              <a:rPr lang="en-US" sz="2800" dirty="0" err="1"/>
              <a:t>copyToLocal</a:t>
            </a:r>
            <a:r>
              <a:rPr lang="en-US" sz="2800" dirty="0"/>
              <a:t> URI &lt;</a:t>
            </a:r>
            <a:r>
              <a:rPr lang="en-US" sz="2800" dirty="0" err="1"/>
              <a:t>localdir</a:t>
            </a:r>
            <a:r>
              <a:rPr lang="en-US" sz="2800" dirty="0"/>
              <a:t>&gt;.</a:t>
            </a:r>
            <a:br>
              <a:rPr lang="en-US" sz="2800" dirty="0"/>
            </a:br>
            <a:r>
              <a:rPr lang="en-US" sz="2800" dirty="0"/>
              <a:t>hdfs dfs -get URI &lt;</a:t>
            </a:r>
            <a:r>
              <a:rPr lang="en-US" sz="2800" dirty="0" err="1"/>
              <a:t>localdir</a:t>
            </a:r>
            <a:r>
              <a:rPr lang="en-US" sz="2800" dirty="0"/>
              <a:t>&gt;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31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HDFS DFS – Copying a cluster </a:t>
            </a:r>
            <a:r>
              <a:rPr lang="en-US" altLang="en-US" sz="3200" dirty="0" err="1">
                <a:latin typeface="Arial" charset="0"/>
                <a:ea typeface="Arial" charset="0"/>
                <a:cs typeface="Arial" charset="0"/>
                <a:sym typeface="Arial" charset="0"/>
              </a:rPr>
              <a:t>dir</a:t>
            </a: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 to local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438150" y="1417638"/>
            <a:ext cx="8248650" cy="5307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/>
              <a:t>Copying = [getmerge]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getmerge -&gt; get data from a hdfs directory into a local file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2800" dirty="0"/>
              <a:t>Usage: </a:t>
            </a:r>
          </a:p>
          <a:p>
            <a:pPr marL="0" indent="0">
              <a:buNone/>
            </a:pPr>
            <a:r>
              <a:rPr lang="en-US" dirty="0"/>
              <a:t>hdfs dfs –getmerge &lt;src&gt; &lt;local-file&gt;</a:t>
            </a:r>
          </a:p>
        </p:txBody>
      </p:sp>
    </p:spTree>
    <p:extLst>
      <p:ext uri="{BB962C8B-B14F-4D97-AF65-F5344CB8AC3E}">
        <p14:creationId xmlns:p14="http://schemas.microsoft.com/office/powerpoint/2010/main" val="3366950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HDFS DFS – copy from local to cluster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438150" y="1417638"/>
            <a:ext cx="8248650" cy="5307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/>
              <a:t>Copying = [put, copyFromLocal]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b="1" dirty="0"/>
              <a:t>put, copyFromLocal </a:t>
            </a:r>
            <a:r>
              <a:rPr lang="en-US" sz="3000" dirty="0"/>
              <a:t>-&gt; copy files from local disk and loads into the cluster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2800" dirty="0"/>
              <a:t>Usage: </a:t>
            </a:r>
          </a:p>
          <a:p>
            <a:pPr marL="0" indent="0">
              <a:buNone/>
            </a:pPr>
            <a:r>
              <a:rPr lang="en-US" dirty="0"/>
              <a:t>hdfs dfs –put &lt;src&gt; &lt;</a:t>
            </a:r>
            <a:r>
              <a:rPr lang="en-US" dirty="0" err="1"/>
              <a:t>hdfs</a:t>
            </a:r>
            <a:r>
              <a:rPr lang="en-US" dirty="0"/>
              <a:t>-file&gt;</a:t>
            </a:r>
          </a:p>
          <a:p>
            <a:pPr marL="0" indent="0">
              <a:buNone/>
            </a:pPr>
            <a:r>
              <a:rPr lang="en-US" dirty="0"/>
              <a:t>You can use the –f option to force.</a:t>
            </a:r>
          </a:p>
        </p:txBody>
      </p:sp>
    </p:spTree>
    <p:extLst>
      <p:ext uri="{BB962C8B-B14F-4D97-AF65-F5344CB8AC3E}">
        <p14:creationId xmlns:p14="http://schemas.microsoft.com/office/powerpoint/2010/main" val="1021429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HDFS DFS – view &amp; create directories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438150" y="1417638"/>
            <a:ext cx="8248650" cy="5307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/>
              <a:t>View/create = [ls, lsr, mkdir]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b="1" dirty="0"/>
              <a:t>ls</a:t>
            </a:r>
            <a:r>
              <a:rPr lang="en-US" sz="3000" dirty="0"/>
              <a:t> 			-&gt; list files from a directories.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b="1" dirty="0" err="1"/>
              <a:t>lsr</a:t>
            </a:r>
            <a:r>
              <a:rPr lang="en-US" sz="3000" dirty="0"/>
              <a:t> 		-&gt; list files recursively.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b="1" dirty="0" err="1"/>
              <a:t>mkdir</a:t>
            </a:r>
            <a:r>
              <a:rPr lang="en-US" sz="3000" dirty="0"/>
              <a:t> 	-&gt; creates an HDFS directory.</a:t>
            </a:r>
          </a:p>
        </p:txBody>
      </p:sp>
    </p:spTree>
    <p:extLst>
      <p:ext uri="{BB962C8B-B14F-4D97-AF65-F5344CB8AC3E}">
        <p14:creationId xmlns:p14="http://schemas.microsoft.com/office/powerpoint/2010/main" val="2238938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HDFS DFS – delete data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438150" y="1417638"/>
            <a:ext cx="8248650" cy="5307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/>
              <a:t>delete = [rm, rmr, expunge]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b="1" dirty="0"/>
              <a:t>rm</a:t>
            </a:r>
            <a:r>
              <a:rPr lang="en-US" sz="3000" dirty="0"/>
              <a:t> 	-&gt; Removes files from a folder.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rmr -&gt; removes everything below the directory.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C00000"/>
                </a:solidFill>
              </a:rPr>
              <a:t>(** Danger **)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expunge -&gt; delete the data on trash location.</a:t>
            </a:r>
          </a:p>
        </p:txBody>
      </p:sp>
    </p:spTree>
    <p:extLst>
      <p:ext uri="{BB962C8B-B14F-4D97-AF65-F5344CB8AC3E}">
        <p14:creationId xmlns:p14="http://schemas.microsoft.com/office/powerpoint/2010/main" val="24328633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HDFS DFS – get information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438150" y="1417638"/>
            <a:ext cx="8248650" cy="5307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/>
              <a:t>Get info = [du, dus]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3000" b="1" dirty="0"/>
              <a:t>du		</a:t>
            </a:r>
            <a:r>
              <a:rPr lang="en-US" sz="3000" dirty="0"/>
              <a:t>-&gt; Displays sizes of files and directories contained in the given directory</a:t>
            </a:r>
            <a:br>
              <a:rPr lang="en-US" sz="3000" dirty="0"/>
            </a:br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CD00C-8EB3-B74B-85DA-E6DC1A69A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3882410"/>
            <a:ext cx="7429500" cy="297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8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HDFS DFS – get information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438150" y="1417638"/>
            <a:ext cx="8248650" cy="5307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/>
              <a:t>Get info = [du, dus]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3000" dirty="0"/>
              <a:t>First column =&gt; file size</a:t>
            </a:r>
          </a:p>
          <a:p>
            <a:pPr marL="0" indent="0">
              <a:buNone/>
            </a:pPr>
            <a:r>
              <a:rPr lang="en-US" sz="3000" dirty="0"/>
              <a:t>Second column =&gt; Disk space taken</a:t>
            </a:r>
          </a:p>
          <a:p>
            <a:pPr marL="0" indent="0">
              <a:buNone/>
            </a:pPr>
            <a:br>
              <a:rPr lang="en-US" sz="3000" dirty="0"/>
            </a:br>
            <a:endParaRPr lang="en-US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0966DE-BE87-D643-9604-E67026373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1144"/>
            <a:ext cx="9897576" cy="242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45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HDFS DFS – get information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438150" y="1417638"/>
            <a:ext cx="8248650" cy="5307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/>
              <a:t>Get info = [du, dus]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dus -&gt; display results above in a summary.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CFE60-1294-5449-841E-403501140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9" y="4210050"/>
            <a:ext cx="8567271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03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HDFS DFS – replication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438150" y="1417638"/>
            <a:ext cx="8248650" cy="5307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/>
              <a:t>Replication = [setrep]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2800" b="1" dirty="0"/>
              <a:t>setrep</a:t>
            </a:r>
            <a:r>
              <a:rPr lang="en-US" sz="3000" dirty="0"/>
              <a:t> -&gt; Sets the replication factor of a location in the cluster.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dirty="0"/>
              <a:t>The -w flag makes the command to wait for the replication to complete. 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If the value of the new factor is bigger than the current replication value. This will only apply to new data written after the command.</a:t>
            </a:r>
          </a:p>
        </p:txBody>
      </p:sp>
    </p:spTree>
    <p:extLst>
      <p:ext uri="{BB962C8B-B14F-4D97-AF65-F5344CB8AC3E}">
        <p14:creationId xmlns:p14="http://schemas.microsoft.com/office/powerpoint/2010/main" val="69296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0BEEDD3-087E-2642-B9C2-BA1FB977B340}"/>
              </a:ext>
            </a:extLst>
          </p:cNvPr>
          <p:cNvSpPr txBox="1">
            <a:spLocks/>
          </p:cNvSpPr>
          <p:nvPr/>
        </p:nvSpPr>
        <p:spPr>
          <a:xfrm>
            <a:off x="457200" y="237507"/>
            <a:ext cx="8229600" cy="806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ea typeface="Arial" charset="0"/>
                <a:cs typeface="Arial" charset="0"/>
                <a:sym typeface="Arial" charset="0"/>
              </a:rPr>
              <a:t>Map/Reduce</a:t>
            </a:r>
            <a:br>
              <a:rPr lang="en-US" dirty="0"/>
            </a:br>
            <a:r>
              <a:rPr lang="en-US" sz="2200" dirty="0"/>
              <a:t>A little more detailed 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D3B4-1930-A747-A6A6-76CD01B17FE3}"/>
              </a:ext>
            </a:extLst>
          </p:cNvPr>
          <p:cNvSpPr/>
          <p:nvPr/>
        </p:nvSpPr>
        <p:spPr>
          <a:xfrm>
            <a:off x="-234376" y="-401053"/>
            <a:ext cx="762000" cy="8197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CF463D-7F3F-6040-9F34-7337BA604BB2}"/>
              </a:ext>
            </a:extLst>
          </p:cNvPr>
          <p:cNvSpPr/>
          <p:nvPr/>
        </p:nvSpPr>
        <p:spPr>
          <a:xfrm>
            <a:off x="8526862" y="-877230"/>
            <a:ext cx="762000" cy="81975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2374F1-AF45-B249-B980-708E6BF48C9F}"/>
              </a:ext>
            </a:extLst>
          </p:cNvPr>
          <p:cNvSpPr/>
          <p:nvPr/>
        </p:nvSpPr>
        <p:spPr>
          <a:xfrm>
            <a:off x="-314828" y="-897769"/>
            <a:ext cx="9567114" cy="9656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7E227-FF64-9E46-883F-5E0FBB8D25C5}"/>
              </a:ext>
            </a:extLst>
          </p:cNvPr>
          <p:cNvSpPr/>
          <p:nvPr/>
        </p:nvSpPr>
        <p:spPr>
          <a:xfrm>
            <a:off x="0" y="6772217"/>
            <a:ext cx="9567114" cy="9656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Diagram&#10;&#10;Description automatically generated">
            <a:extLst>
              <a:ext uri="{FF2B5EF4-FFF2-40B4-BE49-F238E27FC236}">
                <a16:creationId xmlns:a16="http://schemas.microsoft.com/office/drawing/2014/main" id="{31DC4A4C-9225-9A4D-9F12-849478DC3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14828" y="1677317"/>
            <a:ext cx="9603690" cy="4295704"/>
          </a:xfrm>
        </p:spPr>
      </p:pic>
    </p:spTree>
    <p:extLst>
      <p:ext uri="{BB962C8B-B14F-4D97-AF65-F5344CB8AC3E}">
        <p14:creationId xmlns:p14="http://schemas.microsoft.com/office/powerpoint/2010/main" val="3176536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HDFS DFS – get info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438150" y="1417638"/>
            <a:ext cx="8248650" cy="5307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/>
              <a:t>Get info = [stat, test]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b="1" dirty="0"/>
              <a:t>stat</a:t>
            </a:r>
            <a:r>
              <a:rPr lang="en-US" sz="3000" dirty="0"/>
              <a:t> -&gt; prints information about a file in the cluster.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b="1" dirty="0"/>
              <a:t>test </a:t>
            </a:r>
            <a:r>
              <a:rPr lang="en-US" sz="3000" dirty="0"/>
              <a:t>-&gt; perform tests in </a:t>
            </a:r>
            <a:r>
              <a:rPr lang="en-US" sz="3000" dirty="0" err="1"/>
              <a:t>hdfs</a:t>
            </a:r>
            <a:r>
              <a:rPr lang="en-US" sz="3000" dirty="0"/>
              <a:t> files.</a:t>
            </a:r>
          </a:p>
          <a:p>
            <a:pPr marL="0" indent="0">
              <a:buNone/>
            </a:pPr>
            <a:r>
              <a:rPr lang="en-US" sz="3000" dirty="0"/>
              <a:t>  -e = exists,  -z = zero size, -d=directory</a:t>
            </a:r>
          </a:p>
          <a:p>
            <a:pPr marL="0" indent="0">
              <a:buNone/>
            </a:pPr>
            <a:r>
              <a:rPr lang="en-US" sz="3000" dirty="0"/>
              <a:t> returns zero if true.</a:t>
            </a:r>
          </a:p>
        </p:txBody>
      </p:sp>
    </p:spTree>
    <p:extLst>
      <p:ext uri="{BB962C8B-B14F-4D97-AF65-F5344CB8AC3E}">
        <p14:creationId xmlns:p14="http://schemas.microsoft.com/office/powerpoint/2010/main" val="2941170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HDFS DFS – see contents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438150" y="1417638"/>
            <a:ext cx="8248650" cy="5307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/>
              <a:t>Contents= [tail, text]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b="1" dirty="0"/>
              <a:t>tail</a:t>
            </a:r>
            <a:r>
              <a:rPr lang="en-US" sz="3000" dirty="0"/>
              <a:t> -&gt; prints the end of the file.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b="1" dirty="0"/>
              <a:t>text</a:t>
            </a:r>
            <a:r>
              <a:rPr lang="en-US" sz="3000" dirty="0"/>
              <a:t> -&gt; view inside of zip files.</a:t>
            </a:r>
          </a:p>
        </p:txBody>
      </p:sp>
    </p:spTree>
    <p:extLst>
      <p:ext uri="{BB962C8B-B14F-4D97-AF65-F5344CB8AC3E}">
        <p14:creationId xmlns:p14="http://schemas.microsoft.com/office/powerpoint/2010/main" val="31970541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HDFS DFS – marker files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438150" y="1417638"/>
            <a:ext cx="8248650" cy="5307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/>
              <a:t>markers= [touchz]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b="1" dirty="0"/>
              <a:t>touchz</a:t>
            </a:r>
            <a:r>
              <a:rPr lang="en-US" sz="3000" dirty="0"/>
              <a:t> -&gt; Create a file of zero length.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Usage: </a:t>
            </a:r>
            <a:r>
              <a:rPr lang="en-US" dirty="0"/>
              <a:t>hdfs dfs -touchz pathname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We can use this command to create “marker files” that will be explained later in the class.</a:t>
            </a:r>
          </a:p>
        </p:txBody>
      </p:sp>
    </p:spTree>
    <p:extLst>
      <p:ext uri="{BB962C8B-B14F-4D97-AF65-F5344CB8AC3E}">
        <p14:creationId xmlns:p14="http://schemas.microsoft.com/office/powerpoint/2010/main" val="14773343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HDFS balancer – Spread the data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438150" y="1417638"/>
            <a:ext cx="8248650" cy="5307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hdfs hdfs balancer </a:t>
            </a:r>
            <a:r>
              <a:rPr lang="en-US" dirty="0"/>
              <a:t>-&gt; Makes sure that the files are spread across all nodes.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useful when you ‘add’ new nodes to the cluster as the new ’nodes’ have no data.</a:t>
            </a:r>
          </a:p>
        </p:txBody>
      </p:sp>
    </p:spTree>
    <p:extLst>
      <p:ext uri="{BB962C8B-B14F-4D97-AF65-F5344CB8AC3E}">
        <p14:creationId xmlns:p14="http://schemas.microsoft.com/office/powerpoint/2010/main" val="13130284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HDFS FSCK – File System check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438150" y="1417638"/>
            <a:ext cx="8248650" cy="5307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hdfs fsck </a:t>
            </a:r>
            <a:r>
              <a:rPr lang="en-US" dirty="0"/>
              <a:t>-&gt; Verifies the state of the distributed file system.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Usage: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sz="2800" dirty="0"/>
              <a:t>hdfs fsck [GENERIC_OPTIONS] &lt;path&gt; </a:t>
            </a:r>
          </a:p>
          <a:p>
            <a:pPr marL="0" indent="0">
              <a:buNone/>
            </a:pPr>
            <a:r>
              <a:rPr lang="en-US" sz="2800" dirty="0"/>
              <a:t>   [-list-</a:t>
            </a:r>
            <a:r>
              <a:rPr lang="en-US" sz="2800" dirty="0" err="1"/>
              <a:t>corruptfileblocks</a:t>
            </a:r>
            <a:r>
              <a:rPr lang="en-US" sz="2800" dirty="0"/>
              <a:t> | </a:t>
            </a:r>
          </a:p>
          <a:p>
            <a:pPr marL="0" indent="0">
              <a:buNone/>
            </a:pPr>
            <a:r>
              <a:rPr lang="en-US" sz="2800" dirty="0"/>
              <a:t>   [-move | -delete | -openforwrite]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218915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1167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9267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0BEEDD3-087E-2642-B9C2-BA1FB977B340}"/>
              </a:ext>
            </a:extLst>
          </p:cNvPr>
          <p:cNvSpPr txBox="1">
            <a:spLocks/>
          </p:cNvSpPr>
          <p:nvPr/>
        </p:nvSpPr>
        <p:spPr>
          <a:xfrm>
            <a:off x="457200" y="237507"/>
            <a:ext cx="8229600" cy="806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ea typeface="Arial" charset="0"/>
                <a:cs typeface="Arial" charset="0"/>
                <a:sym typeface="Arial" charset="0"/>
              </a:rPr>
              <a:t>Map/Reduce</a:t>
            </a:r>
            <a:br>
              <a:rPr lang="en-US" dirty="0"/>
            </a:br>
            <a:r>
              <a:rPr lang="en-US" sz="2200" dirty="0"/>
              <a:t>Split vs Block boundary</a:t>
            </a:r>
          </a:p>
        </p:txBody>
      </p:sp>
      <p:pic>
        <p:nvPicPr>
          <p:cNvPr id="4" name="Content Placeholder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7CA6EA3-7E47-4E48-A4DD-53EB7927B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7940" y="2402958"/>
            <a:ext cx="9259879" cy="1843467"/>
          </a:xfrm>
        </p:spPr>
      </p:pic>
    </p:spTree>
    <p:extLst>
      <p:ext uri="{BB962C8B-B14F-4D97-AF65-F5344CB8AC3E}">
        <p14:creationId xmlns:p14="http://schemas.microsoft.com/office/powerpoint/2010/main" val="74254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0BEEDD3-087E-2642-B9C2-BA1FB977B340}"/>
              </a:ext>
            </a:extLst>
          </p:cNvPr>
          <p:cNvSpPr txBox="1">
            <a:spLocks/>
          </p:cNvSpPr>
          <p:nvPr/>
        </p:nvSpPr>
        <p:spPr>
          <a:xfrm>
            <a:off x="457200" y="237507"/>
            <a:ext cx="8229600" cy="806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ea typeface="Arial" charset="0"/>
                <a:cs typeface="Arial" charset="0"/>
                <a:sym typeface="Arial" charset="0"/>
              </a:rPr>
              <a:t>Hadoop Map/Reduce</a:t>
            </a:r>
            <a:br>
              <a:rPr lang="en-US" dirty="0"/>
            </a:br>
            <a:r>
              <a:rPr lang="en-US" sz="2200" dirty="0"/>
              <a:t>MR Splits and dataflow 1 reducer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2FD477-B49C-C04F-AF9F-AB9CDB759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88" y="1518325"/>
            <a:ext cx="8878224" cy="424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7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0BEEDD3-087E-2642-B9C2-BA1FB977B340}"/>
              </a:ext>
            </a:extLst>
          </p:cNvPr>
          <p:cNvSpPr txBox="1">
            <a:spLocks/>
          </p:cNvSpPr>
          <p:nvPr/>
        </p:nvSpPr>
        <p:spPr>
          <a:xfrm>
            <a:off x="457200" y="237507"/>
            <a:ext cx="8229600" cy="806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ea typeface="Arial" charset="0"/>
                <a:cs typeface="Arial" charset="0"/>
                <a:sym typeface="Arial" charset="0"/>
              </a:rPr>
              <a:t>Hadoop Map/Reduce</a:t>
            </a:r>
            <a:br>
              <a:rPr lang="en-US" dirty="0"/>
            </a:br>
            <a:r>
              <a:rPr lang="en-US" sz="2200" dirty="0"/>
              <a:t>MR Splits and dataflow multiple reducers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24448-2C3E-2647-A7AC-AF3B4A87D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2" y="1327540"/>
            <a:ext cx="8923015" cy="460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0BEEDD3-087E-2642-B9C2-BA1FB977B340}"/>
              </a:ext>
            </a:extLst>
          </p:cNvPr>
          <p:cNvSpPr txBox="1">
            <a:spLocks/>
          </p:cNvSpPr>
          <p:nvPr/>
        </p:nvSpPr>
        <p:spPr>
          <a:xfrm>
            <a:off x="457200" y="237507"/>
            <a:ext cx="8229600" cy="806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ea typeface="Arial" charset="0"/>
                <a:cs typeface="Arial" charset="0"/>
                <a:sym typeface="Arial" charset="0"/>
              </a:rPr>
              <a:t>Hadoop Map/Reduce</a:t>
            </a:r>
            <a:br>
              <a:rPr lang="en-US" dirty="0"/>
            </a:br>
            <a:r>
              <a:rPr lang="en-US" sz="2700" dirty="0"/>
              <a:t>MR Splits and dataflow Zero reducers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E46630-8E44-5942-B1AA-AFC48C02C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174749"/>
            <a:ext cx="6686550" cy="531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basics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Hadoop command line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- General command format for Apache Hadoop: </a:t>
            </a:r>
          </a:p>
          <a:p>
            <a:pPr marL="0" indent="0">
              <a:buNone/>
            </a:pPr>
            <a:r>
              <a:rPr lang="en-US" dirty="0"/>
              <a:t>	&lt;program&gt; &lt;</a:t>
            </a:r>
            <a:r>
              <a:rPr lang="en-US" dirty="0" err="1"/>
              <a:t>cmd</a:t>
            </a:r>
            <a:r>
              <a:rPr lang="en-US" dirty="0"/>
              <a:t>-group&gt; [&lt;options…]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5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5922</TotalTime>
  <Words>1829</Words>
  <Application>Microsoft Macintosh PowerPoint</Application>
  <PresentationFormat>On-screen Show (4:3)</PresentationFormat>
  <Paragraphs>345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Andale Mono</vt:lpstr>
      <vt:lpstr>Arial</vt:lpstr>
      <vt:lpstr>Calibri</vt:lpstr>
      <vt:lpstr>Office Theme</vt:lpstr>
      <vt:lpstr>Hadoop:  Distributed Processing of Big Data</vt:lpstr>
      <vt:lpstr>Hadoop is born The Hadoop Stack</vt:lpstr>
      <vt:lpstr>Map/Reduce Map Reduce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Hadoop basics Hadoop command line</vt:lpstr>
      <vt:lpstr>Hadoop basics Hadoop command line</vt:lpstr>
      <vt:lpstr>Hadoop basics Hadoop command line</vt:lpstr>
      <vt:lpstr>Hadoop basics Hadoop command line</vt:lpstr>
      <vt:lpstr>Hadoop basics Hadoop command line</vt:lpstr>
      <vt:lpstr>Hadoop basics Hadoop command line</vt:lpstr>
      <vt:lpstr>Hadoop basics Hadoop command line</vt:lpstr>
      <vt:lpstr>Hadoop basics Hadoop command line</vt:lpstr>
      <vt:lpstr>Hadoop basics Hadoop command line</vt:lpstr>
      <vt:lpstr>Hadoop basics Hadoop command line</vt:lpstr>
      <vt:lpstr>Hadoop basics Hadoop command line</vt:lpstr>
      <vt:lpstr>Hadoop basics Hadoop command line</vt:lpstr>
      <vt:lpstr>Hadoop basics Hadoop command line</vt:lpstr>
      <vt:lpstr>Hadoop basics Hadoop command line</vt:lpstr>
      <vt:lpstr>Hadoop basics Hadoop command line</vt:lpstr>
      <vt:lpstr>Hadoop basics Hadoop command line</vt:lpstr>
      <vt:lpstr>Hadoop basics HDFS command line</vt:lpstr>
      <vt:lpstr>Hadoop basics HDFS DFS command line</vt:lpstr>
      <vt:lpstr>Hadoop basics Hadoop command line</vt:lpstr>
      <vt:lpstr>Hadoop basics HDFS DFS – access rights</vt:lpstr>
      <vt:lpstr>Hadoop basics HDFS DFS – access rights</vt:lpstr>
      <vt:lpstr>Hadoop basics HDFS DFS – access rights</vt:lpstr>
      <vt:lpstr>Hadoop basics HDFS DFS – Copying from cluster to local</vt:lpstr>
      <vt:lpstr>Hadoop basics HDFS DFS – Copying a cluster dir to local</vt:lpstr>
      <vt:lpstr>Hadoop basics HDFS DFS – copy from local to cluster</vt:lpstr>
      <vt:lpstr>Hadoop basics HDFS DFS – view &amp; create directories</vt:lpstr>
      <vt:lpstr>Hadoop basics HDFS DFS – delete data</vt:lpstr>
      <vt:lpstr>Hadoop basics HDFS DFS – get information</vt:lpstr>
      <vt:lpstr>Hadoop basics HDFS DFS – get information</vt:lpstr>
      <vt:lpstr>Hadoop basics HDFS DFS – get information</vt:lpstr>
      <vt:lpstr>Hadoop basics HDFS DFS – replication</vt:lpstr>
      <vt:lpstr>Hadoop basics HDFS DFS – get info</vt:lpstr>
      <vt:lpstr>Hadoop basics HDFS DFS – see contents</vt:lpstr>
      <vt:lpstr>Hadoop basics HDFS DFS – marker files</vt:lpstr>
      <vt:lpstr>Hadoop basics HDFS balancer – Spread the data</vt:lpstr>
      <vt:lpstr>Hadoop basics HDFS FSCK – File System check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Marilson Campos</dc:creator>
  <cp:lastModifiedBy>Marilson Campos</cp:lastModifiedBy>
  <cp:revision>276</cp:revision>
  <cp:lastPrinted>2022-01-30T18:28:06Z</cp:lastPrinted>
  <dcterms:created xsi:type="dcterms:W3CDTF">2015-08-09T19:29:26Z</dcterms:created>
  <dcterms:modified xsi:type="dcterms:W3CDTF">2022-03-12T05:44:52Z</dcterms:modified>
</cp:coreProperties>
</file>