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256" r:id="rId2"/>
    <p:sldId id="494" r:id="rId3"/>
    <p:sldId id="481" r:id="rId4"/>
    <p:sldId id="489" r:id="rId5"/>
    <p:sldId id="487" r:id="rId6"/>
    <p:sldId id="490" r:id="rId7"/>
    <p:sldId id="491" r:id="rId8"/>
    <p:sldId id="488" r:id="rId9"/>
    <p:sldId id="495" r:id="rId10"/>
    <p:sldId id="520" r:id="rId11"/>
    <p:sldId id="503" r:id="rId12"/>
    <p:sldId id="519" r:id="rId13"/>
    <p:sldId id="504" r:id="rId14"/>
    <p:sldId id="513" r:id="rId15"/>
    <p:sldId id="514" r:id="rId16"/>
    <p:sldId id="515" r:id="rId17"/>
    <p:sldId id="505" r:id="rId18"/>
    <p:sldId id="507" r:id="rId19"/>
    <p:sldId id="506" r:id="rId20"/>
    <p:sldId id="516" r:id="rId21"/>
    <p:sldId id="517" r:id="rId22"/>
    <p:sldId id="518" r:id="rId23"/>
    <p:sldId id="492" r:id="rId24"/>
    <p:sldId id="510" r:id="rId25"/>
    <p:sldId id="508" r:id="rId26"/>
    <p:sldId id="509" r:id="rId27"/>
    <p:sldId id="511" r:id="rId28"/>
    <p:sldId id="512" r:id="rId29"/>
    <p:sldId id="530" r:id="rId30"/>
    <p:sldId id="498" r:id="rId31"/>
    <p:sldId id="521" r:id="rId32"/>
    <p:sldId id="496" r:id="rId33"/>
    <p:sldId id="497" r:id="rId34"/>
    <p:sldId id="522" r:id="rId35"/>
    <p:sldId id="528" r:id="rId36"/>
    <p:sldId id="529" r:id="rId37"/>
    <p:sldId id="442" r:id="rId38"/>
    <p:sldId id="452" r:id="rId39"/>
    <p:sldId id="453" r:id="rId40"/>
    <p:sldId id="483" r:id="rId41"/>
    <p:sldId id="484" r:id="rId42"/>
    <p:sldId id="485" r:id="rId43"/>
    <p:sldId id="486" r:id="rId44"/>
    <p:sldId id="454" r:id="rId45"/>
    <p:sldId id="455" r:id="rId46"/>
    <p:sldId id="458" r:id="rId47"/>
    <p:sldId id="457" r:id="rId48"/>
    <p:sldId id="456" r:id="rId49"/>
    <p:sldId id="459" r:id="rId50"/>
    <p:sldId id="460" r:id="rId51"/>
    <p:sldId id="461" r:id="rId52"/>
    <p:sldId id="462" r:id="rId53"/>
    <p:sldId id="463" r:id="rId54"/>
    <p:sldId id="464" r:id="rId55"/>
    <p:sldId id="465" r:id="rId56"/>
    <p:sldId id="467" r:id="rId57"/>
    <p:sldId id="468" r:id="rId58"/>
    <p:sldId id="466" r:id="rId59"/>
    <p:sldId id="470" r:id="rId60"/>
    <p:sldId id="469" r:id="rId61"/>
    <p:sldId id="472" r:id="rId62"/>
    <p:sldId id="473" r:id="rId63"/>
    <p:sldId id="471" r:id="rId64"/>
    <p:sldId id="475" r:id="rId65"/>
    <p:sldId id="474" r:id="rId66"/>
    <p:sldId id="476" r:id="rId67"/>
    <p:sldId id="477" r:id="rId68"/>
    <p:sldId id="478" r:id="rId69"/>
    <p:sldId id="479" r:id="rId70"/>
    <p:sldId id="480" r:id="rId71"/>
    <p:sldId id="482" r:id="rId72"/>
    <p:sldId id="524" r:id="rId73"/>
    <p:sldId id="525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lson Campos" initials="MC" lastIdx="1" clrIdx="0">
    <p:extLst>
      <p:ext uri="{19B8F6BF-5375-455C-9EA6-DF929625EA0E}">
        <p15:presenceInfo xmlns:p15="http://schemas.microsoft.com/office/powerpoint/2012/main" userId="562099492e05bd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00"/>
    <a:srgbClr val="00FF80"/>
    <a:srgbClr val="00FF00"/>
    <a:srgbClr val="FF6666"/>
    <a:srgbClr val="408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4"/>
    <p:restoredTop sz="96743"/>
  </p:normalViewPr>
  <p:slideViewPr>
    <p:cSldViewPr snapToGrid="0" snapToObjects="1">
      <p:cViewPr varScale="1">
        <p:scale>
          <a:sx n="136" d="100"/>
          <a:sy n="136" d="100"/>
        </p:scale>
        <p:origin x="20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F8777-1296-8B4D-9BD4-528A6F96FB80}" type="datetimeFigureOut">
              <a:rPr lang="en-US" smtClean="0"/>
              <a:t>2/18/22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DE89D-FC32-DD49-9E93-4610F3770A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44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DE89D-FC32-DD49-9E93-4610F3770AEB}" type="slidenum">
              <a:rPr lang="pt-BR" smtClean="0"/>
              <a:t>69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28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2/18/22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88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2/18/22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2/18/22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5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2/18/22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2/18/22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86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2/18/22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1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2/18/22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2/18/22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2/18/22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7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2/18/22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2/18/22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3E6A-85A8-0947-B623-4BBAB6FD848A}" type="datetimeFigureOut">
              <a:rPr lang="en-US" smtClean="0"/>
              <a:t>2/18/22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5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d_bigData_nodes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271"/>
            <a:ext cx="9144000" cy="3657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2285"/>
            <a:ext cx="7772400" cy="13154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Spark: </a:t>
            </a:r>
            <a:b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Concepts and Python 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0135"/>
            <a:ext cx="6400800" cy="9356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Lecture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03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117864"/>
            <a:ext cx="9144000" cy="74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Marilson Campos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UCSC Extension - 2022</a:t>
            </a:r>
          </a:p>
        </p:txBody>
      </p:sp>
    </p:spTree>
    <p:extLst>
      <p:ext uri="{BB962C8B-B14F-4D97-AF65-F5344CB8AC3E}">
        <p14:creationId xmlns:p14="http://schemas.microsoft.com/office/powerpoint/2010/main" val="349057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SetMaster options (</a:t>
            </a:r>
            <a:r>
              <a:rPr lang="en-US" alt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cont</a:t>
            </a: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)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0" y="1417638"/>
            <a:ext cx="8440388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SetMaster(</a:t>
            </a:r>
            <a:r>
              <a:rPr lang="en-US" sz="2400" b="1" dirty="0" err="1"/>
              <a:t>str_value</a:t>
            </a:r>
            <a:r>
              <a:rPr lang="en-US" sz="2400" b="1" dirty="0"/>
              <a:t>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Examples:</a:t>
            </a:r>
          </a:p>
          <a:p>
            <a:endParaRPr lang="en-US" sz="2400" dirty="0"/>
          </a:p>
          <a:p>
            <a:pPr fontAlgn="base"/>
            <a:r>
              <a:rPr lang="en-US" sz="2000" b="1" dirty="0"/>
              <a:t>local[*,F]</a:t>
            </a:r>
            <a:r>
              <a:rPr lang="en-US" sz="2000" dirty="0"/>
              <a:t>  → Runs Spark locally with as many worker threads as logical cores </a:t>
            </a:r>
          </a:p>
          <a:p>
            <a:pPr fontAlgn="base"/>
            <a:r>
              <a:rPr lang="en-US" sz="2000" dirty="0"/>
              <a:t>on your machine and F </a:t>
            </a:r>
            <a:r>
              <a:rPr lang="en-US" sz="2000" dirty="0" err="1"/>
              <a:t>maxFailures</a:t>
            </a:r>
            <a:r>
              <a:rPr lang="en-US" sz="2000" dirty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b="1" dirty="0"/>
              <a:t>spark://HOST:PORT</a:t>
            </a:r>
            <a:r>
              <a:rPr lang="en-US" sz="2000" dirty="0"/>
              <a:t>  → Connects to the given Spark standalone cluster master. </a:t>
            </a:r>
          </a:p>
          <a:p>
            <a:pPr fontAlgn="base"/>
            <a:r>
              <a:rPr lang="en-US" sz="2000" dirty="0"/>
              <a:t>The port must be whichever one your master is configured to use.</a:t>
            </a:r>
          </a:p>
          <a:p>
            <a:pPr fontAlgn="base"/>
            <a:r>
              <a:rPr lang="en-US" sz="2000" dirty="0"/>
              <a:t>(7077 is the default port)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b="1" dirty="0"/>
              <a:t>spark://HOST1:PORT1,HOST2:PORT2</a:t>
            </a:r>
            <a:r>
              <a:rPr lang="en-US" sz="2000" dirty="0"/>
              <a:t>  → Connects to the given Spark </a:t>
            </a:r>
          </a:p>
          <a:p>
            <a:pPr fontAlgn="base"/>
            <a:r>
              <a:rPr lang="en-US" sz="2000" dirty="0"/>
              <a:t>standalone cluster with standby masters with Zookeeper. </a:t>
            </a:r>
          </a:p>
          <a:p>
            <a:pPr fontAlgn="base"/>
            <a:r>
              <a:rPr lang="en-US" sz="2000" dirty="0"/>
              <a:t>The list must have all the master hosts in the high availability cluster </a:t>
            </a:r>
          </a:p>
          <a:p>
            <a:pPr fontAlgn="base"/>
            <a:r>
              <a:rPr lang="en-US" sz="2000" dirty="0"/>
              <a:t>set up with Zookeeper. </a:t>
            </a:r>
          </a:p>
          <a:p>
            <a:pPr fontAlgn="base"/>
            <a:r>
              <a:rPr lang="en-US" sz="2000" dirty="0"/>
              <a:t>The port must be whichever each master is configured to use.</a:t>
            </a:r>
          </a:p>
          <a:p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232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Transformations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1" y="1417638"/>
            <a:ext cx="8686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map(f) </a:t>
            </a:r>
            <a:r>
              <a:rPr lang="en-US" sz="2400" dirty="0"/>
              <a:t>→  ‘f’ is a function that transform a </a:t>
            </a:r>
            <a:r>
              <a:rPr lang="en-US" sz="2400" u="sng" dirty="0"/>
              <a:t>single element</a:t>
            </a:r>
            <a:r>
              <a:rPr lang="en-US" sz="2400" dirty="0"/>
              <a:t> into </a:t>
            </a:r>
          </a:p>
          <a:p>
            <a:r>
              <a:rPr lang="en-US" sz="2400" u="sng" dirty="0"/>
              <a:t>another element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Example:</a:t>
            </a:r>
          </a:p>
          <a:p>
            <a:r>
              <a:rPr lang="en-US" b="1" dirty="0">
                <a:latin typeface="Monaco" pitchFamily="2" charset="77"/>
              </a:rPr>
              <a:t> counts = (</a:t>
            </a:r>
          </a:p>
          <a:p>
            <a:r>
              <a:rPr lang="en-US" b="1" dirty="0">
                <a:latin typeface="Monaco" pitchFamily="2" charset="77"/>
              </a:rPr>
              <a:t>	</a:t>
            </a:r>
            <a:r>
              <a:rPr lang="en-US" b="1" dirty="0" err="1">
                <a:latin typeface="Monaco" pitchFamily="2" charset="77"/>
              </a:rPr>
              <a:t>txt_rdd.flatMap</a:t>
            </a:r>
            <a:r>
              <a:rPr lang="en-US" b="1" dirty="0">
                <a:latin typeface="Monaco" pitchFamily="2" charset="77"/>
              </a:rPr>
              <a:t>(lambda line: line.split(" ")) # word list</a:t>
            </a:r>
          </a:p>
          <a:p>
            <a:r>
              <a:rPr lang="en-US" b="1" dirty="0">
                <a:latin typeface="Monaco" pitchFamily="2" charset="77"/>
              </a:rPr>
              <a:t> 		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Monaco" pitchFamily="2" charset="77"/>
              </a:rPr>
              <a:t>.map(lambda word: (word, 1))</a:t>
            </a:r>
            <a:r>
              <a:rPr lang="en-US" b="1" dirty="0">
                <a:latin typeface="Monaco" pitchFamily="2" charset="77"/>
              </a:rPr>
              <a:t> # list of tuples</a:t>
            </a:r>
          </a:p>
          <a:p>
            <a:r>
              <a:rPr lang="en-US" b="1" dirty="0">
                <a:latin typeface="Monaco" pitchFamily="2" charset="77"/>
              </a:rPr>
              <a:t> 		.reduceByKey(lambda x, y: x + y) </a:t>
            </a:r>
          </a:p>
          <a:p>
            <a:r>
              <a:rPr lang="en-US" b="1" dirty="0">
                <a:latin typeface="Monaco" pitchFamily="2" charset="77"/>
              </a:rPr>
              <a:t>	)</a:t>
            </a:r>
          </a:p>
          <a:p>
            <a:endParaRPr lang="en-US" b="1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 </a:t>
            </a:r>
            <a:r>
              <a:rPr lang="en-US" b="1" dirty="0" err="1">
                <a:latin typeface="Monaco" pitchFamily="2" charset="77"/>
              </a:rPr>
              <a:t>counts.saveAsTextFile</a:t>
            </a:r>
            <a:r>
              <a:rPr lang="en-US" b="1" dirty="0">
                <a:latin typeface="Monaco" pitchFamily="2" charset="77"/>
              </a:rPr>
              <a:t>("hdfs://...")</a:t>
            </a:r>
          </a:p>
          <a:p>
            <a:endParaRPr lang="en-US" sz="2400" b="1" dirty="0">
              <a:latin typeface="Monaco" pitchFamily="2" charset="77"/>
            </a:endParaRPr>
          </a:p>
          <a:p>
            <a:endParaRPr lang="en-US" b="1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Map receives each word and generates a pair (tuple) containing the ‘word’ and the number one. Ex: (‘Apple’, 1)</a:t>
            </a:r>
          </a:p>
          <a:p>
            <a:endParaRPr lang="en-US" sz="2400" b="1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9966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Transformations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0" y="1417638"/>
            <a:ext cx="8180445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flatMap(f) </a:t>
            </a:r>
            <a:r>
              <a:rPr lang="en-US" sz="2400" dirty="0"/>
              <a:t>→  ‘f’ is a function that transform a </a:t>
            </a:r>
          </a:p>
          <a:p>
            <a:r>
              <a:rPr lang="en-US" sz="2400" u="sng" dirty="0"/>
              <a:t>single element</a:t>
            </a:r>
            <a:r>
              <a:rPr lang="en-US" sz="2400" dirty="0"/>
              <a:t> into  `a </a:t>
            </a:r>
            <a:r>
              <a:rPr lang="en-US" sz="2400" u="sng" dirty="0"/>
              <a:t>list of elements</a:t>
            </a:r>
            <a:r>
              <a:rPr lang="en-US" sz="2400" dirty="0"/>
              <a:t>.</a:t>
            </a:r>
          </a:p>
          <a:p>
            <a:endParaRPr lang="en-US" sz="2800" dirty="0"/>
          </a:p>
          <a:p>
            <a:r>
              <a:rPr lang="en-US" sz="2400" dirty="0"/>
              <a:t>Example:</a:t>
            </a:r>
          </a:p>
          <a:p>
            <a:r>
              <a:rPr lang="en-US" sz="2800" b="1" dirty="0"/>
              <a:t> </a:t>
            </a:r>
            <a:r>
              <a:rPr lang="en-US" b="1" dirty="0">
                <a:latin typeface="Monaco" pitchFamily="2" charset="77"/>
              </a:rPr>
              <a:t>counts = ( </a:t>
            </a:r>
          </a:p>
          <a:p>
            <a:r>
              <a:rPr lang="en-US" b="1" dirty="0">
                <a:latin typeface="Monaco" pitchFamily="2" charset="77"/>
              </a:rPr>
              <a:t>  </a:t>
            </a:r>
            <a:r>
              <a:rPr lang="en-US" b="1" dirty="0" err="1">
                <a:latin typeface="Monaco" pitchFamily="2" charset="77"/>
              </a:rPr>
              <a:t>txt_rdd.</a:t>
            </a:r>
            <a:r>
              <a:rPr lang="en-US" b="1" u="sng" dirty="0" err="1">
                <a:solidFill>
                  <a:schemeClr val="accent5">
                    <a:lumMod val="75000"/>
                  </a:schemeClr>
                </a:solidFill>
                <a:latin typeface="Monaco" pitchFamily="2" charset="77"/>
              </a:rPr>
              <a:t>flatMap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Monaco" pitchFamily="2" charset="77"/>
              </a:rPr>
              <a:t>(lambda line: line.split(" "))</a:t>
            </a:r>
            <a:endParaRPr lang="en-US" b="1" u="sng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    .map(lambda word: (word, 1))</a:t>
            </a:r>
          </a:p>
          <a:p>
            <a:r>
              <a:rPr lang="en-US" b="1" dirty="0">
                <a:latin typeface="Monaco" pitchFamily="2" charset="77"/>
              </a:rPr>
              <a:t>    .reduceByKey(lambda x, y: x + y) </a:t>
            </a:r>
          </a:p>
          <a:p>
            <a:r>
              <a:rPr lang="en-US" b="1" dirty="0">
                <a:latin typeface="Monaco" pitchFamily="2" charset="77"/>
              </a:rPr>
              <a:t>  )</a:t>
            </a:r>
          </a:p>
          <a:p>
            <a:endParaRPr lang="en-US" b="1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counts.saveAsTextFile("hdfs://...")</a:t>
            </a:r>
          </a:p>
          <a:p>
            <a:endParaRPr lang="en-US" b="1" dirty="0">
              <a:latin typeface="Monaco" pitchFamily="2" charset="77"/>
            </a:endParaRPr>
          </a:p>
          <a:p>
            <a:endParaRPr lang="en-US" b="1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FlatMap splits each line into a list. Then it appends the </a:t>
            </a:r>
          </a:p>
          <a:p>
            <a:r>
              <a:rPr lang="en-US" b="1" dirty="0">
                <a:latin typeface="Monaco" pitchFamily="2" charset="77"/>
              </a:rPr>
              <a:t>elements of the list into the result. </a:t>
            </a:r>
          </a:p>
          <a:p>
            <a:r>
              <a:rPr lang="en-US" b="1" dirty="0">
                <a:latin typeface="Monaco" pitchFamily="2" charset="77"/>
              </a:rPr>
              <a:t>Only a single list of words gets returned.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1723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Transformations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1" y="1417638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filter(f) </a:t>
            </a:r>
            <a:r>
              <a:rPr lang="en-US" sz="2400" dirty="0"/>
              <a:t>→  ‘f’ is a function examines a </a:t>
            </a:r>
            <a:r>
              <a:rPr lang="en-US" sz="2400" u="sng" dirty="0"/>
              <a:t>single element</a:t>
            </a:r>
            <a:r>
              <a:rPr lang="en-US" sz="2400" dirty="0"/>
              <a:t> and </a:t>
            </a:r>
          </a:p>
          <a:p>
            <a:r>
              <a:rPr lang="en-US" sz="2400" dirty="0"/>
              <a:t>returns a Boolean. (f is a predicate). Filter returns only  elements for which ‘f’ is True.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Example: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 counts = ( </a:t>
            </a:r>
          </a:p>
          <a:p>
            <a:r>
              <a:rPr lang="en-US" b="1" dirty="0">
                <a:latin typeface="Monaco" pitchFamily="2" charset="77"/>
              </a:rPr>
              <a:t>	</a:t>
            </a:r>
            <a:r>
              <a:rPr lang="en-US" b="1" dirty="0" err="1">
                <a:latin typeface="Monaco" pitchFamily="2" charset="77"/>
              </a:rPr>
              <a:t>txt_rdd.flatMap</a:t>
            </a:r>
            <a:r>
              <a:rPr lang="en-US" b="1" dirty="0">
                <a:latin typeface="Monaco" pitchFamily="2" charset="77"/>
              </a:rPr>
              <a:t>(lambda line: line.split(" "))</a:t>
            </a:r>
          </a:p>
          <a:p>
            <a:r>
              <a:rPr lang="en-US" b="1" dirty="0">
                <a:latin typeface="Monaco" pitchFamily="2" charset="77"/>
              </a:rPr>
              <a:t> 		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Monaco" pitchFamily="2" charset="77"/>
              </a:rPr>
              <a:t>.filter(lambda word: word not in (“the”, “a”))</a:t>
            </a:r>
          </a:p>
          <a:p>
            <a:r>
              <a:rPr lang="en-US" b="1" dirty="0">
                <a:latin typeface="Monaco" pitchFamily="2" charset="77"/>
              </a:rPr>
              <a:t> 		.map(lambda word: (word, 1))</a:t>
            </a:r>
          </a:p>
          <a:p>
            <a:r>
              <a:rPr lang="en-US" b="1" dirty="0">
                <a:latin typeface="Monaco" pitchFamily="2" charset="77"/>
              </a:rPr>
              <a:t> 		.reduceByKey(lambda x, y: x + y) </a:t>
            </a:r>
          </a:p>
          <a:p>
            <a:r>
              <a:rPr lang="en-US" b="1" dirty="0">
                <a:latin typeface="Monaco" pitchFamily="2" charset="77"/>
              </a:rPr>
              <a:t>	)</a:t>
            </a:r>
          </a:p>
          <a:p>
            <a:r>
              <a:rPr lang="en-US" b="1" dirty="0">
                <a:latin typeface="Monaco" pitchFamily="2" charset="77"/>
              </a:rPr>
              <a:t> </a:t>
            </a:r>
            <a:r>
              <a:rPr lang="en-US" b="1" dirty="0" err="1">
                <a:latin typeface="Monaco" pitchFamily="2" charset="77"/>
              </a:rPr>
              <a:t>counts.saveAsTextFile</a:t>
            </a:r>
            <a:r>
              <a:rPr lang="en-US" b="1" dirty="0">
                <a:latin typeface="Monaco" pitchFamily="2" charset="77"/>
              </a:rPr>
              <a:t>("</a:t>
            </a:r>
            <a:r>
              <a:rPr lang="en-US" b="1" dirty="0" err="1">
                <a:latin typeface="Monaco" pitchFamily="2" charset="77"/>
              </a:rPr>
              <a:t>hdfs</a:t>
            </a:r>
            <a:r>
              <a:rPr lang="en-US" b="1" dirty="0">
                <a:latin typeface="Monaco" pitchFamily="2" charset="77"/>
              </a:rPr>
              <a:t>://...")</a:t>
            </a:r>
            <a:endParaRPr lang="en-US" sz="2400" b="1" dirty="0">
              <a:latin typeface="Monaco" pitchFamily="2" charset="77"/>
            </a:endParaRPr>
          </a:p>
          <a:p>
            <a:endParaRPr lang="en-US" b="1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Filter only returns words that are not part of the “stop words”. Stop works are words in NLP that are typically removed from processing.</a:t>
            </a:r>
            <a:endParaRPr lang="en-US" sz="2400" b="1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8549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Transformations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1" y="1417638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mapPartition(f) </a:t>
            </a:r>
            <a:r>
              <a:rPr lang="en-US" sz="2400" dirty="0"/>
              <a:t>→  Converts each partition of the source RDD into many elements of the result (possibly none). </a:t>
            </a:r>
          </a:p>
          <a:p>
            <a:r>
              <a:rPr lang="en-US" sz="2400" dirty="0"/>
              <a:t>In mapPartition(), the map() function is applied on each partition simultaneously. It’s a map operation over partitions and not over the elements of the partition.</a:t>
            </a:r>
          </a:p>
          <a:p>
            <a:endParaRPr lang="en-US" sz="2400" dirty="0"/>
          </a:p>
          <a:p>
            <a:r>
              <a:rPr lang="en-US" sz="2400" b="1" dirty="0"/>
              <a:t>mapPartitionWithIndex(f) </a:t>
            </a:r>
            <a:r>
              <a:rPr lang="en-US" sz="2400" dirty="0"/>
              <a:t>→  Same as MapPartitions besides that ’f’ function receives an additional parameter index representing the </a:t>
            </a:r>
          </a:p>
          <a:p>
            <a:r>
              <a:rPr lang="en-US" sz="2400" dirty="0"/>
              <a:t> partition number.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4882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Transformations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0" y="1615942"/>
            <a:ext cx="8686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union(other_rdd) </a:t>
            </a:r>
            <a:r>
              <a:rPr lang="en-US" sz="2400" dirty="0"/>
              <a:t>→  returns the union of both RDDs.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Example: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rdd_union = rdd1.union(rdd2).union(rdd3)</a:t>
            </a:r>
          </a:p>
          <a:p>
            <a:endParaRPr lang="en-US" b="1" dirty="0">
              <a:latin typeface="Monaco" pitchFamily="2" charset="77"/>
            </a:endParaRPr>
          </a:p>
          <a:p>
            <a:endParaRPr lang="en-US" sz="2400" b="1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We get the elements in any of the RDDs in new RDD. </a:t>
            </a:r>
          </a:p>
          <a:p>
            <a:endParaRPr lang="en-US" b="1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The key rule of this function is that the input RDDs should be of the same type.</a:t>
            </a:r>
            <a:endParaRPr lang="en-US" sz="2400" b="1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6836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Transformations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0" y="1693060"/>
            <a:ext cx="8686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intersection(other_rdd) </a:t>
            </a:r>
            <a:r>
              <a:rPr lang="en-US" sz="2400" dirty="0"/>
              <a:t>→  returns a RDD with elements on both RDDs.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Example: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rdd_common = rdd1.intersection(rdd2)</a:t>
            </a:r>
          </a:p>
          <a:p>
            <a:endParaRPr lang="en-US" sz="2400" b="1" dirty="0">
              <a:latin typeface="Monaco" pitchFamily="2" charset="77"/>
            </a:endParaRPr>
          </a:p>
          <a:p>
            <a:endParaRPr lang="en-US" sz="2000" b="1" dirty="0">
              <a:latin typeface="Monaco" pitchFamily="2" charset="77"/>
            </a:endParaRPr>
          </a:p>
          <a:p>
            <a:r>
              <a:rPr lang="en-US" sz="2000" b="1" dirty="0">
                <a:latin typeface="Monaco" pitchFamily="2" charset="77"/>
              </a:rPr>
              <a:t>We get only the common elements of both RDDs in new RDD.</a:t>
            </a:r>
          </a:p>
        </p:txBody>
      </p:sp>
    </p:spTree>
    <p:extLst>
      <p:ext uri="{BB962C8B-B14F-4D97-AF65-F5344CB8AC3E}">
        <p14:creationId xmlns:p14="http://schemas.microsoft.com/office/powerpoint/2010/main" val="3959268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Transformations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1" y="1417638"/>
            <a:ext cx="8686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distinct() </a:t>
            </a:r>
            <a:r>
              <a:rPr lang="en-US" sz="2400" dirty="0"/>
              <a:t>→  returns a RDD without duplicates.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Example: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 counts = ( </a:t>
            </a:r>
          </a:p>
          <a:p>
            <a:r>
              <a:rPr lang="en-US" b="1" dirty="0">
                <a:latin typeface="Monaco" pitchFamily="2" charset="77"/>
              </a:rPr>
              <a:t>	</a:t>
            </a:r>
            <a:r>
              <a:rPr lang="en-US" b="1" dirty="0" err="1">
                <a:latin typeface="Monaco" pitchFamily="2" charset="77"/>
              </a:rPr>
              <a:t>txt_rdd.flatMap</a:t>
            </a:r>
            <a:r>
              <a:rPr lang="en-US" b="1" dirty="0">
                <a:latin typeface="Monaco" pitchFamily="2" charset="77"/>
              </a:rPr>
              <a:t>(lambda line: line.split(" "))</a:t>
            </a:r>
          </a:p>
          <a:p>
            <a:r>
              <a:rPr lang="en-US" b="1" dirty="0">
                <a:latin typeface="Monaco" pitchFamily="2" charset="77"/>
              </a:rPr>
              <a:t> 		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Monaco" pitchFamily="2" charset="77"/>
              </a:rPr>
              <a:t>.distinct()</a:t>
            </a:r>
          </a:p>
          <a:p>
            <a:r>
              <a:rPr lang="en-US" b="1" dirty="0">
                <a:latin typeface="Monaco" pitchFamily="2" charset="77"/>
              </a:rPr>
              <a:t> 		.map(lambda word: (word, 1))</a:t>
            </a:r>
          </a:p>
          <a:p>
            <a:r>
              <a:rPr lang="en-US" b="1" dirty="0">
                <a:latin typeface="Monaco" pitchFamily="2" charset="77"/>
              </a:rPr>
              <a:t> 		.reduceByKey(lambda x, y: x + y) </a:t>
            </a:r>
          </a:p>
          <a:p>
            <a:r>
              <a:rPr lang="en-US" b="1" dirty="0">
                <a:latin typeface="Monaco" pitchFamily="2" charset="77"/>
              </a:rPr>
              <a:t>	)</a:t>
            </a:r>
          </a:p>
          <a:p>
            <a:r>
              <a:rPr lang="en-US" b="1" dirty="0">
                <a:latin typeface="Monaco" pitchFamily="2" charset="77"/>
              </a:rPr>
              <a:t> </a:t>
            </a:r>
            <a:r>
              <a:rPr lang="en-US" b="1" dirty="0" err="1">
                <a:latin typeface="Monaco" pitchFamily="2" charset="77"/>
              </a:rPr>
              <a:t>counts.saveAsTextFile</a:t>
            </a:r>
            <a:r>
              <a:rPr lang="en-US" b="1" dirty="0">
                <a:latin typeface="Monaco" pitchFamily="2" charset="77"/>
              </a:rPr>
              <a:t>("hdfs://...")</a:t>
            </a:r>
          </a:p>
          <a:p>
            <a:endParaRPr lang="en-US" sz="2400" b="1" dirty="0">
              <a:latin typeface="Monaco" pitchFamily="2" charset="77"/>
            </a:endParaRPr>
          </a:p>
          <a:p>
            <a:endParaRPr lang="en-US" b="1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The ‘distinct’ operator will break the ‘word count’ program as all counts with be equal to one.</a:t>
            </a:r>
            <a:endParaRPr lang="en-US" sz="2400" b="1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06165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Transformations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1" y="1417638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groupByKey(f) </a:t>
            </a:r>
            <a:r>
              <a:rPr lang="en-US" sz="2400" dirty="0"/>
              <a:t>→  Operate into pairs and uses ‘f’ to combine two elements but does not work will large datasets.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Example: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 </a:t>
            </a:r>
            <a:endParaRPr lang="en-US" sz="2400" b="1" dirty="0">
              <a:latin typeface="Monaco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5BB53C-9EB6-FD4E-954E-06E2ABDA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115" y="2387134"/>
            <a:ext cx="6053982" cy="3424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F1B27B-80C5-F941-8899-DEAA9749540D}"/>
              </a:ext>
            </a:extLst>
          </p:cNvPr>
          <p:cNvSpPr txBox="1"/>
          <p:nvPr/>
        </p:nvSpPr>
        <p:spPr>
          <a:xfrm>
            <a:off x="1070043" y="6050604"/>
            <a:ext cx="7802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pairs need to travel thru the network. It </a:t>
            </a:r>
            <a:r>
              <a:rPr lang="en-US" b="1" u="sng" dirty="0"/>
              <a:t>should be avoided</a:t>
            </a:r>
            <a:r>
              <a:rPr lang="en-US" dirty="0"/>
              <a:t> because consumes</a:t>
            </a:r>
          </a:p>
          <a:p>
            <a:r>
              <a:rPr lang="en-US" dirty="0"/>
              <a:t>lots of memory. </a:t>
            </a:r>
          </a:p>
        </p:txBody>
      </p:sp>
    </p:spTree>
    <p:extLst>
      <p:ext uri="{BB962C8B-B14F-4D97-AF65-F5344CB8AC3E}">
        <p14:creationId xmlns:p14="http://schemas.microsoft.com/office/powerpoint/2010/main" val="817358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Transformations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1" y="1417638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reduceByKey(f, [num_tasks]) </a:t>
            </a:r>
            <a:r>
              <a:rPr lang="en-US" sz="2400" dirty="0"/>
              <a:t>→  Operate into pairs and uses ‘f’ to combine two elements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Example: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 </a:t>
            </a:r>
            <a:endParaRPr lang="en-US" sz="2400" b="1" dirty="0">
              <a:latin typeface="Monac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8D830-BB05-AC48-AFCE-371EE5A2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09" y="2409333"/>
            <a:ext cx="6064803" cy="3331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A0B853-0745-C84C-B0F9-4AD58E8DE9F9}"/>
              </a:ext>
            </a:extLst>
          </p:cNvPr>
          <p:cNvSpPr txBox="1"/>
          <p:nvPr/>
        </p:nvSpPr>
        <p:spPr>
          <a:xfrm>
            <a:off x="1070043" y="6050604"/>
            <a:ext cx="557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Its like using combiner on Map/Reduce, reduces the data </a:t>
            </a:r>
          </a:p>
          <a:p>
            <a:r>
              <a:rPr lang="en-US" dirty="0"/>
              <a:t>moving in the network.</a:t>
            </a:r>
          </a:p>
        </p:txBody>
      </p:sp>
    </p:spTree>
    <p:extLst>
      <p:ext uri="{BB962C8B-B14F-4D97-AF65-F5344CB8AC3E}">
        <p14:creationId xmlns:p14="http://schemas.microsoft.com/office/powerpoint/2010/main" val="313567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 Vs MR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F2394-7B0D-914A-B42B-4A6BC9344960}"/>
              </a:ext>
            </a:extLst>
          </p:cNvPr>
          <p:cNvSpPr txBox="1"/>
          <p:nvPr/>
        </p:nvSpPr>
        <p:spPr>
          <a:xfrm>
            <a:off x="1895707" y="1729682"/>
            <a:ext cx="642167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MR Job 1		 </a:t>
            </a:r>
          </a:p>
          <a:p>
            <a:r>
              <a:rPr lang="en-US" sz="2800" dirty="0"/>
              <a:t>	 HDFS  -&gt; MR Job 2 </a:t>
            </a:r>
          </a:p>
          <a:p>
            <a:r>
              <a:rPr lang="en-US" sz="2800" dirty="0"/>
              <a:t>                      ….</a:t>
            </a:r>
          </a:p>
          <a:p>
            <a:r>
              <a:rPr lang="en-US" sz="2800" dirty="0"/>
              <a:t>					HDFS -&gt; MR Job n</a:t>
            </a:r>
          </a:p>
          <a:p>
            <a:r>
              <a:rPr lang="en-US" sz="2800" u="sng" dirty="0">
                <a:solidFill>
                  <a:schemeClr val="accent5">
                    <a:lumMod val="75000"/>
                  </a:schemeClr>
                </a:solidFill>
              </a:rPr>
              <a:t>Data is written and read multiple times.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Op1 -&gt; Op2 … -&gt; OpN</a:t>
            </a:r>
          </a:p>
          <a:p>
            <a:endParaRPr lang="en-US" sz="2800" u="sng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u="sng" dirty="0">
                <a:solidFill>
                  <a:schemeClr val="accent5">
                    <a:lumMod val="75000"/>
                  </a:schemeClr>
                </a:solidFill>
              </a:rPr>
              <a:t>Round trips to disk are eliminated.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DC462-4E11-E449-B04F-E22DA4B2E384}"/>
              </a:ext>
            </a:extLst>
          </p:cNvPr>
          <p:cNvSpPr txBox="1"/>
          <p:nvPr/>
        </p:nvSpPr>
        <p:spPr>
          <a:xfrm>
            <a:off x="457200" y="1144907"/>
            <a:ext cx="273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Map/Reducer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A0CF8-C96F-3A4D-B737-9D6B88D8BF1F}"/>
              </a:ext>
            </a:extLst>
          </p:cNvPr>
          <p:cNvSpPr txBox="1"/>
          <p:nvPr/>
        </p:nvSpPr>
        <p:spPr>
          <a:xfrm>
            <a:off x="457200" y="4218926"/>
            <a:ext cx="2419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368322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Transformations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1" y="1417638"/>
            <a:ext cx="8686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sortByKey(ascending=True, num_parts=None, key_func) </a:t>
            </a:r>
            <a:r>
              <a:rPr lang="en-US" sz="2400" dirty="0"/>
              <a:t>→  Operate into pairs of (key, value) and uses ‘f’ to order the two elements using the key. If key_func is provided we can alter the key that will be used for sorting.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Example: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names_freq.sortByKey().collect()</a:t>
            </a:r>
          </a:p>
          <a:p>
            <a:r>
              <a:rPr lang="en-US" dirty="0">
                <a:latin typeface="Monaco" pitchFamily="2" charset="77"/>
              </a:rPr>
              <a:t>[</a:t>
            </a:r>
          </a:p>
          <a:p>
            <a:r>
              <a:rPr lang="en-US" dirty="0">
                <a:latin typeface="Monaco" pitchFamily="2" charset="77"/>
              </a:rPr>
              <a:t>('AADEN', 18), </a:t>
            </a:r>
          </a:p>
          <a:p>
            <a:r>
              <a:rPr lang="en-US" dirty="0">
                <a:latin typeface="Monaco" pitchFamily="2" charset="77"/>
              </a:rPr>
              <a:t>('AADEN', 11), </a:t>
            </a:r>
          </a:p>
          <a:p>
            <a:r>
              <a:rPr lang="en-US" dirty="0">
                <a:latin typeface="Monaco" pitchFamily="2" charset="77"/>
              </a:rPr>
              <a:t>('AADEN', 10), </a:t>
            </a:r>
          </a:p>
          <a:p>
            <a:r>
              <a:rPr lang="en-US" dirty="0">
                <a:latin typeface="Monaco" pitchFamily="2" charset="77"/>
              </a:rPr>
              <a:t>('AALIYAH', 50)…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 </a:t>
            </a:r>
            <a:endParaRPr lang="en-US" sz="2400" b="1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2928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Transformations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1" y="1417638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join(other_dataset) </a:t>
            </a:r>
            <a:r>
              <a:rPr lang="en-US" sz="2400" dirty="0"/>
              <a:t>→  Operate into pairs of (key, value) joins two RDDs using the key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Example: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rdd1 = sc.parallelize([("foo", 1), ("bar", 2), ("baz", 3)])</a:t>
            </a:r>
          </a:p>
          <a:p>
            <a:r>
              <a:rPr lang="en-US" dirty="0">
                <a:latin typeface="Monaco" pitchFamily="2" charset="77"/>
              </a:rPr>
              <a:t>rdd2 = sc.parallelize([("foo", 4), ("bar", 5), ("bar", 6)])</a:t>
            </a:r>
          </a:p>
          <a:p>
            <a:r>
              <a:rPr lang="en-US" dirty="0">
                <a:latin typeface="Monaco" pitchFamily="2" charset="77"/>
              </a:rPr>
              <a:t>rdd1.join(rdd2)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[('bar', (2, 5)), ('bar', (2, 6)), ('foo', (1, 4))]</a:t>
            </a:r>
          </a:p>
        </p:txBody>
      </p:sp>
    </p:spTree>
    <p:extLst>
      <p:ext uri="{BB962C8B-B14F-4D97-AF65-F5344CB8AC3E}">
        <p14:creationId xmlns:p14="http://schemas.microsoft.com/office/powerpoint/2010/main" val="39452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Transformations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1" y="1417638"/>
            <a:ext cx="8686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coalesce(num_parts) </a:t>
            </a:r>
            <a:r>
              <a:rPr lang="en-US" sz="2400" dirty="0"/>
              <a:t>→ Return a new RDD that is reduced into num_parts partitions.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Example: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my_list</a:t>
            </a:r>
            <a:r>
              <a:rPr lang="en-US" dirty="0">
                <a:latin typeface="Monaco" pitchFamily="2" charset="77"/>
              </a:rPr>
              <a:t> = [1, 2, 3, 4, 5]</a:t>
            </a:r>
          </a:p>
          <a:p>
            <a:r>
              <a:rPr lang="en-US" dirty="0" err="1">
                <a:latin typeface="Monaco" pitchFamily="2" charset="77"/>
              </a:rPr>
              <a:t>sc.parallelize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my_list</a:t>
            </a:r>
            <a:r>
              <a:rPr lang="en-US" dirty="0">
                <a:latin typeface="Monaco" pitchFamily="2" charset="77"/>
              </a:rPr>
              <a:t>, 3).glom().collect()</a:t>
            </a:r>
          </a:p>
          <a:p>
            <a:r>
              <a:rPr lang="en-US" dirty="0">
                <a:latin typeface="Monaco" pitchFamily="2" charset="77"/>
              </a:rPr>
              <a:t>[[1], [2, 3], [4, 5]]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sc.parallelize</a:t>
            </a:r>
            <a:r>
              <a:rPr lang="en-US" dirty="0">
                <a:latin typeface="Monaco" pitchFamily="2" charset="77"/>
              </a:rPr>
              <a:t>(my_list,3).coalesce(1).glom().collect()</a:t>
            </a:r>
          </a:p>
          <a:p>
            <a:r>
              <a:rPr lang="en-US" dirty="0">
                <a:latin typeface="Monaco" pitchFamily="2" charset="77"/>
              </a:rPr>
              <a:t>[[1, 2, 3, 4, 5]]</a:t>
            </a:r>
            <a:endParaRPr lang="en-US" sz="2400" b="1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5867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Actions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0" y="1417638"/>
            <a:ext cx="690374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 count() </a:t>
            </a:r>
            <a:r>
              <a:rPr lang="en-US" sz="2800" dirty="0"/>
              <a:t>→ </a:t>
            </a:r>
          </a:p>
          <a:p>
            <a:r>
              <a:rPr lang="en-US" sz="2800" dirty="0"/>
              <a:t>   Returns the number of elements in the RDD.</a:t>
            </a:r>
          </a:p>
          <a:p>
            <a:endParaRPr lang="en-US" sz="2400" dirty="0"/>
          </a:p>
          <a:p>
            <a:r>
              <a:rPr lang="en-US" sz="2800" b="1" dirty="0"/>
              <a:t> collect() </a:t>
            </a:r>
            <a:r>
              <a:rPr lang="en-US" sz="2400" dirty="0"/>
              <a:t>→ </a:t>
            </a:r>
          </a:p>
          <a:p>
            <a:r>
              <a:rPr lang="en-US" sz="2400" dirty="0"/>
              <a:t>    Returns all the elements of RDD as </a:t>
            </a:r>
            <a:r>
              <a:rPr lang="en-US" sz="2400" u="sng" dirty="0"/>
              <a:t>local collection</a:t>
            </a:r>
            <a:r>
              <a:rPr lang="en-US" sz="2400" dirty="0"/>
              <a:t>.</a:t>
            </a:r>
          </a:p>
          <a:p>
            <a:r>
              <a:rPr lang="en-US" sz="2400" dirty="0"/>
              <a:t>    (In our case a python collection)</a:t>
            </a:r>
          </a:p>
          <a:p>
            <a:endParaRPr lang="en-US" sz="2400" dirty="0"/>
          </a:p>
          <a:p>
            <a:r>
              <a:rPr lang="en-US" sz="2800" b="1" dirty="0"/>
              <a:t> take(n) </a:t>
            </a:r>
            <a:r>
              <a:rPr lang="en-US" sz="2400" dirty="0"/>
              <a:t>→  </a:t>
            </a:r>
          </a:p>
          <a:p>
            <a:r>
              <a:rPr lang="en-US" sz="2400" dirty="0"/>
              <a:t>    Returns ’n’ elements from the RDD. </a:t>
            </a:r>
          </a:p>
          <a:p>
            <a:r>
              <a:rPr lang="en-US" sz="2400" dirty="0"/>
              <a:t>   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751A3-11C2-494A-B0A5-17E9B6152697}"/>
              </a:ext>
            </a:extLst>
          </p:cNvPr>
          <p:cNvSpPr txBox="1"/>
          <p:nvPr/>
        </p:nvSpPr>
        <p:spPr>
          <a:xfrm>
            <a:off x="746445" y="5720450"/>
            <a:ext cx="565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Notice that all values returned are not RDD!</a:t>
            </a:r>
          </a:p>
        </p:txBody>
      </p:sp>
    </p:spTree>
    <p:extLst>
      <p:ext uri="{BB962C8B-B14F-4D97-AF65-F5344CB8AC3E}">
        <p14:creationId xmlns:p14="http://schemas.microsoft.com/office/powerpoint/2010/main" val="150911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Actions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0" y="1417638"/>
            <a:ext cx="851778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 top(n) </a:t>
            </a:r>
            <a:r>
              <a:rPr lang="en-US" sz="2800" dirty="0"/>
              <a:t>→ </a:t>
            </a:r>
          </a:p>
          <a:p>
            <a:r>
              <a:rPr lang="en-US" sz="2800" dirty="0"/>
              <a:t>    Returns the top ’n’ elements from the RDD. </a:t>
            </a:r>
          </a:p>
          <a:p>
            <a:endParaRPr lang="en-US" sz="2400" dirty="0"/>
          </a:p>
          <a:p>
            <a:r>
              <a:rPr lang="en-US" sz="2800" b="1" dirty="0"/>
              <a:t> countByValue() </a:t>
            </a:r>
            <a:r>
              <a:rPr lang="en-US" sz="2400" dirty="0"/>
              <a:t>→ </a:t>
            </a:r>
          </a:p>
          <a:p>
            <a:r>
              <a:rPr lang="en-US" sz="2400" dirty="0"/>
              <a:t>    Returns a collection of tuples with a value and its frequency.</a:t>
            </a:r>
          </a:p>
          <a:p>
            <a:endParaRPr lang="en-US" sz="2400" dirty="0"/>
          </a:p>
          <a:p>
            <a:r>
              <a:rPr lang="en-US" sz="2400" b="1" dirty="0"/>
              <a:t>Example:</a:t>
            </a:r>
            <a:endParaRPr lang="en-US" sz="2800" b="1" dirty="0"/>
          </a:p>
          <a:p>
            <a:r>
              <a:rPr lang="en-US" sz="2800" dirty="0"/>
              <a:t>If a rdd called ‘nums’ contains :{1, 2, 2, 3, 4, 5, 5, 6} then, </a:t>
            </a:r>
          </a:p>
          <a:p>
            <a:r>
              <a:rPr lang="en-US" sz="2800" dirty="0"/>
              <a:t>the command “nums.countByValue()”  will produce</a:t>
            </a:r>
          </a:p>
          <a:p>
            <a:endParaRPr lang="en-US" sz="2800" dirty="0"/>
          </a:p>
          <a:p>
            <a:r>
              <a:rPr lang="en-US" sz="2800" dirty="0"/>
              <a:t>{(1,1), (2,2), (3,1), (4,1), (5,2), (6,1)}</a:t>
            </a:r>
          </a:p>
          <a:p>
            <a:r>
              <a:rPr lang="en-US" sz="2800" b="1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8892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Actions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0" y="1417638"/>
            <a:ext cx="8262134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reduce(combine_f) </a:t>
            </a:r>
            <a:r>
              <a:rPr lang="en-US" sz="2800" dirty="0"/>
              <a:t>→  </a:t>
            </a:r>
            <a:r>
              <a:rPr lang="en-US" sz="2400" dirty="0"/>
              <a:t>Combine the elements in the RDD by </a:t>
            </a:r>
          </a:p>
          <a:p>
            <a:r>
              <a:rPr lang="en-US" sz="2400" dirty="0"/>
              <a:t>applying ‘combine_f’ continuously to return a </a:t>
            </a:r>
            <a:r>
              <a:rPr lang="en-US" sz="2400" b="1" dirty="0"/>
              <a:t>single value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800" dirty="0"/>
          </a:p>
          <a:p>
            <a:r>
              <a:rPr lang="en-US" sz="2800" b="1" dirty="0"/>
              <a:t>fold(</a:t>
            </a:r>
            <a:r>
              <a:rPr lang="en-US" sz="2800" b="1" dirty="0" err="1"/>
              <a:t>zero_value</a:t>
            </a:r>
            <a:r>
              <a:rPr lang="en-US" sz="2800" b="1" dirty="0"/>
              <a:t>, combine_f) </a:t>
            </a:r>
            <a:r>
              <a:rPr lang="en-US" sz="2800" dirty="0"/>
              <a:t>→  Combine the elements </a:t>
            </a:r>
          </a:p>
          <a:p>
            <a:r>
              <a:rPr lang="en-US" sz="2800" dirty="0"/>
              <a:t>in the RDD by applying ‘combine_f’ continuously.</a:t>
            </a:r>
          </a:p>
          <a:p>
            <a:endParaRPr lang="en-US" sz="2800" dirty="0"/>
          </a:p>
          <a:p>
            <a:r>
              <a:rPr lang="en-US" sz="2800" dirty="0"/>
              <a:t>Example:</a:t>
            </a:r>
          </a:p>
          <a:p>
            <a:r>
              <a:rPr lang="en-US" sz="2800" dirty="0"/>
              <a:t>sc</a:t>
            </a:r>
            <a:r>
              <a:rPr lang="en-US" dirty="0"/>
              <a:t>.</a:t>
            </a:r>
            <a:r>
              <a:rPr lang="en-US" sz="2800" dirty="0"/>
              <a:t>parallelize([</a:t>
            </a:r>
            <a:r>
              <a:rPr lang="en-US" dirty="0"/>
              <a:t>1</a:t>
            </a:r>
            <a:r>
              <a:rPr lang="en-US" sz="2800" dirty="0"/>
              <a:t>, </a:t>
            </a:r>
            <a:r>
              <a:rPr lang="en-US" dirty="0"/>
              <a:t>2</a:t>
            </a:r>
            <a:r>
              <a:rPr lang="en-US" sz="2800" dirty="0"/>
              <a:t>, </a:t>
            </a:r>
            <a:r>
              <a:rPr lang="en-US" dirty="0"/>
              <a:t>3</a:t>
            </a:r>
            <a:r>
              <a:rPr lang="en-US" sz="2800" dirty="0"/>
              <a:t>, </a:t>
            </a:r>
            <a:r>
              <a:rPr lang="en-US" dirty="0"/>
              <a:t>4</a:t>
            </a:r>
            <a:r>
              <a:rPr lang="en-US" sz="2800" dirty="0"/>
              <a:t>, </a:t>
            </a:r>
            <a:r>
              <a:rPr lang="en-US" dirty="0"/>
              <a:t>5</a:t>
            </a:r>
            <a:r>
              <a:rPr lang="en-US" sz="2800" dirty="0"/>
              <a:t>])</a:t>
            </a:r>
            <a:r>
              <a:rPr lang="en-US" dirty="0"/>
              <a:t>.</a:t>
            </a:r>
            <a:r>
              <a:rPr lang="en-US" sz="2800" dirty="0"/>
              <a:t>fold(</a:t>
            </a:r>
            <a:r>
              <a:rPr lang="en-US" dirty="0"/>
              <a:t>0</a:t>
            </a:r>
            <a:r>
              <a:rPr lang="en-US" sz="2800" dirty="0"/>
              <a:t>, add)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C016A-3163-1B4A-917F-948D7C152A6D}"/>
              </a:ext>
            </a:extLst>
          </p:cNvPr>
          <p:cNvSpPr txBox="1"/>
          <p:nvPr/>
        </p:nvSpPr>
        <p:spPr>
          <a:xfrm>
            <a:off x="1058962" y="5823892"/>
            <a:ext cx="625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Fold</a:t>
            </a:r>
            <a:r>
              <a:rPr lang="en-US" sz="2400" b="1" dirty="0"/>
              <a:t> returns valid result even with empty input.</a:t>
            </a:r>
          </a:p>
        </p:txBody>
      </p:sp>
    </p:spTree>
    <p:extLst>
      <p:ext uri="{BB962C8B-B14F-4D97-AF65-F5344CB8AC3E}">
        <p14:creationId xmlns:p14="http://schemas.microsoft.com/office/powerpoint/2010/main" val="56160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Actions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0" y="1417638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aggregate(zero, seq_op, comb_op) </a:t>
            </a:r>
            <a:r>
              <a:rPr lang="en-US" sz="2400" dirty="0"/>
              <a:t>→  Aggregate the </a:t>
            </a:r>
          </a:p>
          <a:p>
            <a:r>
              <a:rPr lang="en-US" sz="2400" dirty="0"/>
              <a:t>elements of each partition, and then combine the results for all</a:t>
            </a:r>
          </a:p>
          <a:p>
            <a:r>
              <a:rPr lang="en-US" sz="2400" dirty="0"/>
              <a:t>partitions, using a given combine functions and a </a:t>
            </a:r>
          </a:p>
          <a:p>
            <a:r>
              <a:rPr lang="en-US" sz="2400" dirty="0"/>
              <a:t>neutral “zero value.”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  <a:p>
            <a:r>
              <a:rPr lang="en-US" sz="2400" dirty="0"/>
              <a:t>  zero = (0, 0)</a:t>
            </a:r>
          </a:p>
          <a:p>
            <a:r>
              <a:rPr lang="en-US" sz="2400" dirty="0"/>
              <a:t>  seq_op </a:t>
            </a:r>
            <a:r>
              <a:rPr lang="en-US" dirty="0"/>
              <a:t>=</a:t>
            </a:r>
            <a:r>
              <a:rPr lang="en-US" sz="2400" dirty="0"/>
              <a:t> (</a:t>
            </a:r>
            <a:r>
              <a:rPr lang="en-US" b="1" dirty="0"/>
              <a:t>lambda</a:t>
            </a:r>
            <a:r>
              <a:rPr lang="en-US" sz="2400" dirty="0"/>
              <a:t> t, y: (t[</a:t>
            </a:r>
            <a:r>
              <a:rPr lang="en-US" dirty="0"/>
              <a:t>0</a:t>
            </a:r>
            <a:r>
              <a:rPr lang="en-US" sz="2400" dirty="0"/>
              <a:t>] </a:t>
            </a:r>
            <a:r>
              <a:rPr lang="en-US" dirty="0"/>
              <a:t>+</a:t>
            </a:r>
            <a:r>
              <a:rPr lang="en-US" sz="2400" dirty="0"/>
              <a:t> y, t[</a:t>
            </a:r>
            <a:r>
              <a:rPr lang="en-US" dirty="0"/>
              <a:t>1</a:t>
            </a:r>
            <a:r>
              <a:rPr lang="en-US" sz="2400" dirty="0"/>
              <a:t>] </a:t>
            </a:r>
            <a:r>
              <a:rPr lang="en-US" dirty="0"/>
              <a:t>+</a:t>
            </a:r>
            <a:r>
              <a:rPr lang="en-US" sz="2400" dirty="0"/>
              <a:t> </a:t>
            </a:r>
            <a:r>
              <a:rPr lang="en-US" dirty="0"/>
              <a:t>1</a:t>
            </a:r>
            <a:r>
              <a:rPr lang="en-US" sz="2400" dirty="0"/>
              <a:t>))</a:t>
            </a:r>
          </a:p>
          <a:p>
            <a:r>
              <a:rPr lang="en-US" sz="2400" dirty="0"/>
              <a:t>  comb_op </a:t>
            </a:r>
            <a:r>
              <a:rPr lang="en-US" dirty="0"/>
              <a:t>=</a:t>
            </a:r>
            <a:r>
              <a:rPr lang="en-US" sz="2400" dirty="0"/>
              <a:t> (</a:t>
            </a:r>
            <a:r>
              <a:rPr lang="en-US" b="1" dirty="0"/>
              <a:t>lambda</a:t>
            </a:r>
            <a:r>
              <a:rPr lang="en-US" sz="2400" dirty="0"/>
              <a:t> t1, t2: (t1[</a:t>
            </a:r>
            <a:r>
              <a:rPr lang="en-US" dirty="0"/>
              <a:t>0</a:t>
            </a:r>
            <a:r>
              <a:rPr lang="en-US" sz="2400" dirty="0"/>
              <a:t>] </a:t>
            </a:r>
            <a:r>
              <a:rPr lang="en-US" dirty="0"/>
              <a:t>+</a:t>
            </a:r>
            <a:r>
              <a:rPr lang="en-US" sz="2400" dirty="0"/>
              <a:t> t2[</a:t>
            </a:r>
            <a:r>
              <a:rPr lang="en-US" dirty="0"/>
              <a:t>0</a:t>
            </a:r>
            <a:r>
              <a:rPr lang="en-US" sz="2400" dirty="0"/>
              <a:t>], t1[</a:t>
            </a:r>
            <a:r>
              <a:rPr lang="en-US" dirty="0"/>
              <a:t>1</a:t>
            </a:r>
            <a:r>
              <a:rPr lang="en-US" sz="2400" dirty="0"/>
              <a:t>] </a:t>
            </a:r>
            <a:r>
              <a:rPr lang="en-US" dirty="0"/>
              <a:t>+</a:t>
            </a:r>
            <a:r>
              <a:rPr lang="en-US" sz="2400" dirty="0"/>
              <a:t> t2[</a:t>
            </a:r>
            <a:r>
              <a:rPr lang="en-US" dirty="0"/>
              <a:t>1</a:t>
            </a:r>
            <a:r>
              <a:rPr lang="en-US" sz="2400" dirty="0"/>
              <a:t>]))</a:t>
            </a:r>
          </a:p>
          <a:p>
            <a:r>
              <a:rPr lang="en-US" sz="2400" dirty="0"/>
              <a:t>  sc</a:t>
            </a:r>
            <a:r>
              <a:rPr lang="en-US" dirty="0"/>
              <a:t>.</a:t>
            </a:r>
            <a:r>
              <a:rPr lang="en-US" sz="2400" dirty="0"/>
              <a:t>parallelize([</a:t>
            </a:r>
            <a:r>
              <a:rPr lang="en-US" dirty="0"/>
              <a:t>1</a:t>
            </a:r>
            <a:r>
              <a:rPr lang="en-US" sz="2400" dirty="0"/>
              <a:t>, </a:t>
            </a:r>
            <a:r>
              <a:rPr lang="en-US" dirty="0"/>
              <a:t>2</a:t>
            </a:r>
            <a:r>
              <a:rPr lang="en-US" sz="2400" dirty="0"/>
              <a:t>, </a:t>
            </a:r>
            <a:r>
              <a:rPr lang="en-US" dirty="0"/>
              <a:t>3</a:t>
            </a:r>
            <a:r>
              <a:rPr lang="en-US" sz="2400" dirty="0"/>
              <a:t>, </a:t>
            </a:r>
            <a:r>
              <a:rPr lang="en-US" dirty="0"/>
              <a:t>4</a:t>
            </a:r>
            <a:r>
              <a:rPr lang="en-US" sz="2400" dirty="0"/>
              <a:t>])</a:t>
            </a:r>
            <a:r>
              <a:rPr lang="en-US" dirty="0"/>
              <a:t>.</a:t>
            </a:r>
            <a:r>
              <a:rPr lang="en-US" sz="2400" dirty="0"/>
              <a:t>aggregate(zero, seq_op, comb_op)</a:t>
            </a:r>
          </a:p>
          <a:p>
            <a:endParaRPr lang="en-US" sz="2400" dirty="0"/>
          </a:p>
          <a:p>
            <a:r>
              <a:rPr lang="en-US" sz="2400" dirty="0"/>
              <a:t>Produces: </a:t>
            </a:r>
          </a:p>
          <a:p>
            <a:r>
              <a:rPr lang="en-US" sz="2000" dirty="0"/>
              <a:t>(10, 4)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8694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Actions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0" y="1417638"/>
            <a:ext cx="782804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foreach(f) </a:t>
            </a:r>
            <a:r>
              <a:rPr lang="en-US" sz="2400" dirty="0"/>
              <a:t>→  perform the operation ’f’ to each </a:t>
            </a:r>
          </a:p>
          <a:p>
            <a:r>
              <a:rPr lang="en-US" sz="2400" dirty="0"/>
              <a:t> element of the RDD after its retrieved to the local computer. </a:t>
            </a:r>
          </a:p>
          <a:p>
            <a:r>
              <a:rPr lang="en-US" sz="2400" dirty="0"/>
              <a:t>(not parallelized!)</a:t>
            </a:r>
          </a:p>
          <a:p>
            <a:endParaRPr lang="en-US" sz="2400" dirty="0"/>
          </a:p>
          <a:p>
            <a:r>
              <a:rPr lang="en-US" sz="2400" dirty="0"/>
              <a:t>Also, notice that it will not return anything. </a:t>
            </a:r>
          </a:p>
          <a:p>
            <a:endParaRPr lang="en-US" sz="2400" dirty="0"/>
          </a:p>
          <a:p>
            <a:r>
              <a:rPr lang="en-US" sz="2400" dirty="0"/>
              <a:t>Typically, this command is used for printing results.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1572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Reduce vs ReduceByKey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1" y="1417638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 </a:t>
            </a:r>
            <a:endParaRPr lang="en-US" sz="2400" b="1" dirty="0">
              <a:latin typeface="Monaco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ED059-BD53-6D45-AA3A-EC231463B794}"/>
              </a:ext>
            </a:extLst>
          </p:cNvPr>
          <p:cNvSpPr/>
          <p:nvPr/>
        </p:nvSpPr>
        <p:spPr>
          <a:xfrm>
            <a:off x="457199" y="1248938"/>
            <a:ext cx="8017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b="1" dirty="0"/>
              <a:t>Reduce</a:t>
            </a:r>
            <a:r>
              <a:rPr lang="en-US" sz="2800" dirty="0"/>
              <a:t> → </a:t>
            </a:r>
          </a:p>
          <a:p>
            <a:r>
              <a:rPr lang="en-US" sz="2800" dirty="0"/>
              <a:t>   Is an action and returns a single value. </a:t>
            </a:r>
          </a:p>
          <a:p>
            <a:r>
              <a:rPr lang="en-US" sz="2800" dirty="0"/>
              <a:t>  (action)</a:t>
            </a:r>
          </a:p>
          <a:p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b="1" dirty="0"/>
              <a:t>ReduceByKey</a:t>
            </a:r>
            <a:r>
              <a:rPr lang="en-US" sz="2800" dirty="0"/>
              <a:t> → </a:t>
            </a:r>
          </a:p>
          <a:p>
            <a:r>
              <a:rPr lang="en-US" sz="2800" dirty="0"/>
              <a:t>  Is a transformation and returns an RDD.  </a:t>
            </a:r>
          </a:p>
          <a:p>
            <a:r>
              <a:rPr lang="en-US" sz="2800" dirty="0"/>
              <a:t>  (transformation)</a:t>
            </a:r>
          </a:p>
        </p:txBody>
      </p:sp>
    </p:spTree>
    <p:extLst>
      <p:ext uri="{BB962C8B-B14F-4D97-AF65-F5344CB8AC3E}">
        <p14:creationId xmlns:p14="http://schemas.microsoft.com/office/powerpoint/2010/main" val="624701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Word Count v2 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226820" y="1417638"/>
            <a:ext cx="86903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pyspark import SparkConf, SparkContext</a:t>
            </a:r>
          </a:p>
          <a:p>
            <a:r>
              <a:rPr lang="en-US" dirty="0"/>
              <a:t>conf = SparkConf().setMaster("local").setAppName("WordCount")</a:t>
            </a:r>
          </a:p>
          <a:p>
            <a:r>
              <a:rPr lang="en-US" dirty="0"/>
              <a:t>sc = SparkContext(conf = conf)</a:t>
            </a:r>
          </a:p>
          <a:p>
            <a:endParaRPr lang="en-US" dirty="0"/>
          </a:p>
          <a:p>
            <a:r>
              <a:rPr lang="en-US" dirty="0"/>
              <a:t>input = sc.textFile(”/data/book_text.txt")</a:t>
            </a:r>
          </a:p>
          <a:p>
            <a:r>
              <a:rPr lang="en-US" dirty="0"/>
              <a:t>words = input.flatMap(lambda x: x.split())</a:t>
            </a:r>
          </a:p>
          <a:p>
            <a:endParaRPr lang="en-US" dirty="0"/>
          </a:p>
          <a:p>
            <a:r>
              <a:rPr lang="en-US" dirty="0"/>
              <a:t>wordCounts = words.map(lambda x: (x, 1)).reduceByKey(lambda x, y: x + y)</a:t>
            </a:r>
          </a:p>
          <a:p>
            <a:r>
              <a:rPr lang="en-US" dirty="0"/>
              <a:t>wordCountsSorted = wordCounts.map(lambda x: (x[1], x[0])).sortByKey()</a:t>
            </a:r>
          </a:p>
          <a:p>
            <a:r>
              <a:rPr lang="en-US" dirty="0"/>
              <a:t>word_counts = wordCountsSorted.collect()</a:t>
            </a:r>
          </a:p>
          <a:p>
            <a:endParaRPr lang="en-US" dirty="0"/>
          </a:p>
          <a:p>
            <a:r>
              <a:rPr lang="en-US" dirty="0"/>
              <a:t>for pair in word_counts :</a:t>
            </a:r>
          </a:p>
          <a:p>
            <a:r>
              <a:rPr lang="en-US" dirty="0"/>
              <a:t>    count = str(pair[0])</a:t>
            </a:r>
          </a:p>
          <a:p>
            <a:r>
              <a:rPr lang="en-US" dirty="0"/>
              <a:t>    word = pair[1]</a:t>
            </a:r>
          </a:p>
          <a:p>
            <a:r>
              <a:rPr lang="en-US" dirty="0"/>
              <a:t>    print(word + ": " + count)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507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 RDD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836579" y="1692611"/>
            <a:ext cx="74708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RDD → Resilient Distributed Dataset</a:t>
            </a:r>
          </a:p>
          <a:p>
            <a:endParaRPr lang="en-US" sz="2600" dirty="0"/>
          </a:p>
          <a:p>
            <a:r>
              <a:rPr lang="en-US" sz="2600" dirty="0"/>
              <a:t>	- Why Resilient ? Because its Fault tolerant and can rebuild itself if parts of the data are removed from memory.</a:t>
            </a:r>
          </a:p>
          <a:p>
            <a:endParaRPr lang="en-US" sz="2600" dirty="0"/>
          </a:p>
          <a:p>
            <a:r>
              <a:rPr lang="en-US" sz="2600" dirty="0"/>
              <a:t>	- Distributed because is spread across the nodes of the cluster.</a:t>
            </a:r>
          </a:p>
          <a:p>
            <a:endParaRPr lang="en-US" sz="2600" dirty="0"/>
          </a:p>
          <a:p>
            <a:r>
              <a:rPr lang="en-US" sz="2600" dirty="0"/>
              <a:t>	- Dataset: It appears to the user as a local dataset but in reality, the data is distributed.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12413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Understanding Spark Docs in Scala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0" y="1417638"/>
            <a:ext cx="72606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 fold() :</a:t>
            </a:r>
          </a:p>
          <a:p>
            <a:endParaRPr lang="en-US" sz="2800" b="1" dirty="0"/>
          </a:p>
          <a:p>
            <a:r>
              <a:rPr lang="en-US" sz="2400" dirty="0"/>
              <a:t>fold[A](z: A)(f: (A, A) =&gt; A):  A</a:t>
            </a:r>
          </a:p>
          <a:p>
            <a:endParaRPr lang="en-US" sz="2400" dirty="0"/>
          </a:p>
          <a:p>
            <a:r>
              <a:rPr lang="en-US" sz="2400" dirty="0"/>
              <a:t>Function fold needs 2 parameters: </a:t>
            </a:r>
          </a:p>
          <a:p>
            <a:r>
              <a:rPr lang="en-US" sz="2400" dirty="0"/>
              <a:t>	- a zero value to start from.</a:t>
            </a:r>
          </a:p>
          <a:p>
            <a:r>
              <a:rPr lang="en-US" sz="2400" dirty="0"/>
              <a:t>	- a function that receives two elements of type A and</a:t>
            </a:r>
          </a:p>
          <a:p>
            <a:r>
              <a:rPr lang="en-US" sz="2400" dirty="0"/>
              <a:t>	      returns one element of type A.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1319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Understanding Spark Docs in Scala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0" y="1417638"/>
            <a:ext cx="851124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 Currying</a:t>
            </a:r>
          </a:p>
          <a:p>
            <a:endParaRPr lang="en-US" sz="2800" b="1" dirty="0"/>
          </a:p>
          <a:p>
            <a:r>
              <a:rPr lang="en-US" sz="2400" dirty="0"/>
              <a:t>fold[A](z: A)(f: (A, A) =&gt; A):  A</a:t>
            </a:r>
          </a:p>
          <a:p>
            <a:endParaRPr lang="en-US" sz="2400" dirty="0"/>
          </a:p>
          <a:p>
            <a:r>
              <a:rPr lang="en-US" sz="2400" dirty="0"/>
              <a:t>A function can have multiple sets of parameters. </a:t>
            </a:r>
          </a:p>
          <a:p>
            <a:r>
              <a:rPr lang="en-US" sz="2400" dirty="0"/>
              <a:t>Each time you call with one set it will return another function with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params</a:t>
            </a:r>
            <a:r>
              <a:rPr lang="en-US" sz="2400" dirty="0"/>
              <a:t> removed</a:t>
            </a:r>
          </a:p>
          <a:p>
            <a:endParaRPr lang="en-US" sz="2400" dirty="0"/>
          </a:p>
          <a:p>
            <a:r>
              <a:rPr lang="en-US" sz="2400" dirty="0" err="1"/>
              <a:t>foldWithZero</a:t>
            </a:r>
            <a:r>
              <a:rPr lang="en-US" sz="2400" dirty="0"/>
              <a:t> = fold(0)</a:t>
            </a:r>
          </a:p>
          <a:p>
            <a:r>
              <a:rPr lang="en-US" sz="2400" dirty="0"/>
              <a:t>Doc for the function</a:t>
            </a:r>
          </a:p>
          <a:p>
            <a:r>
              <a:rPr lang="en-US" sz="2400" dirty="0" err="1"/>
              <a:t>foldWithZero</a:t>
            </a:r>
            <a:r>
              <a:rPr lang="en-US" sz="2400" dirty="0"/>
              <a:t>[A](f: (A, A) =&gt; A): A </a:t>
            </a:r>
          </a:p>
          <a:p>
            <a:endParaRPr lang="en-US" sz="2400" dirty="0"/>
          </a:p>
          <a:p>
            <a:r>
              <a:rPr lang="en-US" sz="2400" dirty="0"/>
              <a:t>result = </a:t>
            </a:r>
            <a:r>
              <a:rPr lang="en-US" sz="2400" dirty="0" err="1"/>
              <a:t>foldWithZero</a:t>
            </a:r>
            <a:r>
              <a:rPr lang="en-US" sz="2400" dirty="0"/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2393588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Parallel Reduce Operations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0" y="1417638"/>
            <a:ext cx="8637108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 fold() :</a:t>
            </a:r>
          </a:p>
          <a:p>
            <a:endParaRPr lang="en-US" sz="2800" b="1" dirty="0"/>
          </a:p>
          <a:p>
            <a:r>
              <a:rPr lang="en-US" sz="2400" dirty="0"/>
              <a:t>fold[A](z:  A)(f: (A, A) =&gt; A): A</a:t>
            </a:r>
          </a:p>
          <a:p>
            <a:endParaRPr lang="en-US" sz="2400" dirty="0"/>
          </a:p>
          <a:p>
            <a:r>
              <a:rPr lang="en-US" sz="2400" dirty="0"/>
              <a:t>Combine pairs of elements In parallel using “f” until there is a single</a:t>
            </a:r>
          </a:p>
          <a:p>
            <a:r>
              <a:rPr lang="en-US" sz="2400" dirty="0"/>
              <a:t>value and returns the value.</a:t>
            </a:r>
          </a:p>
          <a:p>
            <a:endParaRPr lang="en-US" sz="2400" dirty="0"/>
          </a:p>
          <a:p>
            <a:r>
              <a:rPr lang="en-US" sz="2400" dirty="0"/>
              <a:t>Difference between fold and reduce is that fold is better prepared </a:t>
            </a:r>
          </a:p>
          <a:p>
            <a:r>
              <a:rPr lang="en-US" sz="2400" dirty="0"/>
              <a:t>to handle empty collections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995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Parallel Reduce Operations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0" y="1417638"/>
            <a:ext cx="8415637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 aggregate() :</a:t>
            </a:r>
          </a:p>
          <a:p>
            <a:endParaRPr lang="en-US" sz="2800" b="1" dirty="0"/>
          </a:p>
          <a:p>
            <a:r>
              <a:rPr lang="en-US" sz="2400" dirty="0"/>
              <a:t>Aggregate[A, B](z: =&gt; B)(seqop: (B, A) =&gt; B, combop: (B, B) =&gt; B): B</a:t>
            </a:r>
          </a:p>
          <a:p>
            <a:endParaRPr lang="en-US" sz="2400" dirty="0"/>
          </a:p>
          <a:p>
            <a:r>
              <a:rPr lang="en-US" sz="2400" dirty="0"/>
              <a:t>Parallelizable and allows to change the return value.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7223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0" y="1417638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 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C98E6-8034-FA4C-9C5C-DB8B584BAE05}"/>
              </a:ext>
            </a:extLst>
          </p:cNvPr>
          <p:cNvSpPr txBox="1"/>
          <p:nvPr/>
        </p:nvSpPr>
        <p:spPr>
          <a:xfrm>
            <a:off x="772307" y="1994550"/>
            <a:ext cx="75993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 for </a:t>
            </a:r>
          </a:p>
          <a:p>
            <a:pPr algn="ctr"/>
            <a:r>
              <a:rPr lang="en-US" alt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Big 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2411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Why Python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836579" y="1692611"/>
            <a:ext cx="78502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</a:t>
            </a:r>
          </a:p>
          <a:p>
            <a:r>
              <a:rPr lang="en-US" sz="2800" dirty="0"/>
              <a:t>    →  Clean language</a:t>
            </a:r>
          </a:p>
          <a:p>
            <a:endParaRPr lang="en-US" sz="2800" dirty="0"/>
          </a:p>
          <a:p>
            <a:r>
              <a:rPr lang="en-US" sz="2800" dirty="0"/>
              <a:t>    →  Easy create scripts          </a:t>
            </a:r>
          </a:p>
          <a:p>
            <a:r>
              <a:rPr lang="en-US" sz="2800" dirty="0"/>
              <a:t>	       	</a:t>
            </a:r>
          </a:p>
          <a:p>
            <a:endParaRPr lang="en-US" sz="2800" dirty="0"/>
          </a:p>
          <a:p>
            <a:r>
              <a:rPr lang="en-US" sz="2800" dirty="0"/>
              <a:t>Python vs Java (JVM)</a:t>
            </a:r>
          </a:p>
          <a:p>
            <a:r>
              <a:rPr lang="en-US" sz="2800" dirty="0"/>
              <a:t>    → Python is used to “glue” data pipelines steps.</a:t>
            </a:r>
          </a:p>
          <a:p>
            <a:endParaRPr lang="en-US" sz="2800" dirty="0"/>
          </a:p>
          <a:p>
            <a:r>
              <a:rPr lang="en-US" sz="2800" dirty="0"/>
              <a:t>    → Java is used for building the step as it has direct </a:t>
            </a:r>
          </a:p>
          <a:p>
            <a:r>
              <a:rPr lang="en-US" sz="2800" dirty="0"/>
              <a:t>	    access to Hadoop M/R </a:t>
            </a:r>
            <a:r>
              <a:rPr lang="en-US" sz="2800" dirty="0" err="1"/>
              <a:t>Api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1371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Some Resources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836579" y="1692611"/>
            <a:ext cx="81128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Start Here:</a:t>
            </a:r>
          </a:p>
          <a:p>
            <a:r>
              <a:rPr lang="en-US" sz="2000" i="1" dirty="0"/>
              <a:t>Think Python: How to Think Like a Computer Scientist</a:t>
            </a:r>
          </a:p>
          <a:p>
            <a:r>
              <a:rPr lang="en-US" sz="2000" dirty="0"/>
              <a:t>by Allen B. Downey</a:t>
            </a:r>
          </a:p>
          <a:p>
            <a:endParaRPr lang="en-US" sz="2000" b="1" dirty="0"/>
          </a:p>
          <a:p>
            <a:r>
              <a:rPr lang="en-US" sz="2000" b="1" dirty="0"/>
              <a:t>Data Science with Python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i="1" dirty="0"/>
              <a:t>Python Data Science Handbook: Essential Tools for Working with Data </a:t>
            </a:r>
          </a:p>
          <a:p>
            <a:r>
              <a:rPr lang="en-US" sz="2000" dirty="0"/>
              <a:t>by Jake VanderPlas	</a:t>
            </a:r>
          </a:p>
          <a:p>
            <a:r>
              <a:rPr lang="en-US" sz="2000" dirty="0"/>
              <a:t>	</a:t>
            </a:r>
          </a:p>
          <a:p>
            <a:r>
              <a:rPr lang="en-US" sz="2000" i="1" dirty="0"/>
              <a:t>Python for Data Analysis: Data Wrangling with Pandas, NumPy, and </a:t>
            </a:r>
            <a:r>
              <a:rPr lang="en-US" sz="2000" i="1" dirty="0" err="1"/>
              <a:t>IPython</a:t>
            </a:r>
            <a:r>
              <a:rPr lang="en-US" sz="2000" i="1" dirty="0"/>
              <a:t>  </a:t>
            </a:r>
          </a:p>
          <a:p>
            <a:r>
              <a:rPr lang="en-US" sz="2000" dirty="0"/>
              <a:t>by Wes McKinney	</a:t>
            </a:r>
            <a:r>
              <a:rPr lang="en-US" sz="2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48546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 for Big Data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Lab </a:t>
            </a:r>
            <a:r>
              <a:rPr lang="en-US" altLang="en-US" sz="3200" dirty="0" err="1">
                <a:latin typeface="Arial" charset="0"/>
                <a:ea typeface="Arial" charset="0"/>
                <a:cs typeface="Arial" charset="0"/>
                <a:sym typeface="Arial" charset="0"/>
              </a:rPr>
              <a:t>PyCharm</a:t>
            </a: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 install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A0EF3-358C-6C48-A45E-123592DF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86" y="1417638"/>
            <a:ext cx="6294356" cy="485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54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Zen Of Python</a:t>
            </a:r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B6123D-8206-1A42-9EF3-6EE93D07CBAB}"/>
              </a:ext>
            </a:extLst>
          </p:cNvPr>
          <p:cNvSpPr/>
          <p:nvPr/>
        </p:nvSpPr>
        <p:spPr>
          <a:xfrm>
            <a:off x="0" y="1276350"/>
            <a:ext cx="96012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accent3">
                    <a:lumMod val="50000"/>
                  </a:schemeClr>
                </a:solidFill>
              </a:rPr>
              <a:t>Beautiful is better than ugly. </a:t>
            </a:r>
          </a:p>
          <a:p>
            <a:r>
              <a:rPr lang="en-US" sz="2100" b="1" dirty="0">
                <a:solidFill>
                  <a:schemeClr val="accent3">
                    <a:lumMod val="50000"/>
                  </a:schemeClr>
                </a:solidFill>
              </a:rPr>
              <a:t>Explicit is better than implicit. </a:t>
            </a:r>
          </a:p>
          <a:p>
            <a:r>
              <a:rPr lang="en-US" sz="2100" b="1" dirty="0">
                <a:solidFill>
                  <a:schemeClr val="accent3">
                    <a:lumMod val="50000"/>
                  </a:schemeClr>
                </a:solidFill>
              </a:rPr>
              <a:t>Simple is better than complex. </a:t>
            </a:r>
          </a:p>
          <a:p>
            <a:r>
              <a:rPr lang="en-US" sz="2100" b="1" dirty="0">
                <a:solidFill>
                  <a:schemeClr val="accent3">
                    <a:lumMod val="50000"/>
                  </a:schemeClr>
                </a:solidFill>
              </a:rPr>
              <a:t>Complex is better than complicated. </a:t>
            </a:r>
          </a:p>
          <a:p>
            <a:r>
              <a:rPr lang="en-US" sz="2100" b="1" dirty="0">
                <a:solidFill>
                  <a:schemeClr val="accent5">
                    <a:lumMod val="50000"/>
                  </a:schemeClr>
                </a:solidFill>
              </a:rPr>
              <a:t>Flat is better than nested. </a:t>
            </a:r>
          </a:p>
          <a:p>
            <a:r>
              <a:rPr lang="en-US" sz="2100" dirty="0"/>
              <a:t>Sparse is better than dense. </a:t>
            </a:r>
          </a:p>
          <a:p>
            <a:r>
              <a:rPr lang="en-US" sz="2100" b="1" dirty="0">
                <a:solidFill>
                  <a:schemeClr val="accent5">
                    <a:lumMod val="50000"/>
                  </a:schemeClr>
                </a:solidFill>
              </a:rPr>
              <a:t>Readability counts. </a:t>
            </a:r>
          </a:p>
          <a:p>
            <a:r>
              <a:rPr lang="en-US" sz="2100" dirty="0"/>
              <a:t>Special cases aren't special enough to break the rules. Although practicality beats purity. </a:t>
            </a:r>
          </a:p>
          <a:p>
            <a:r>
              <a:rPr lang="en-US" sz="2100" b="1" dirty="0">
                <a:solidFill>
                  <a:schemeClr val="accent5">
                    <a:lumMod val="50000"/>
                  </a:schemeClr>
                </a:solidFill>
              </a:rPr>
              <a:t>Errors should never pass silently. Unless explicitly silenced. </a:t>
            </a:r>
          </a:p>
          <a:p>
            <a:r>
              <a:rPr lang="en-US" sz="2100" dirty="0"/>
              <a:t>In the face of ambiguity, refuse the temptation to guess. </a:t>
            </a:r>
          </a:p>
          <a:p>
            <a:r>
              <a:rPr lang="en-US" sz="2100" dirty="0"/>
              <a:t>There should be one-- and preferably only one --obvious way to do it. Although that way may not be obvious at first unless you're Dutch. </a:t>
            </a:r>
          </a:p>
          <a:p>
            <a:r>
              <a:rPr lang="en-US" sz="2100" dirty="0"/>
              <a:t>Now is better than never. Although never is often better than *right* now. </a:t>
            </a:r>
          </a:p>
          <a:p>
            <a:r>
              <a:rPr lang="en-US" sz="2100" b="1" dirty="0">
                <a:solidFill>
                  <a:schemeClr val="accent5">
                    <a:lumMod val="50000"/>
                  </a:schemeClr>
                </a:solidFill>
              </a:rPr>
              <a:t>If the implementation is hard to explain, it's a bad idea. </a:t>
            </a:r>
          </a:p>
          <a:p>
            <a:r>
              <a:rPr lang="en-US" sz="2100" dirty="0"/>
              <a:t>If the implementation is easy to explain, it may be a good idea. </a:t>
            </a:r>
          </a:p>
          <a:p>
            <a:r>
              <a:rPr lang="en-US" sz="2100" b="1" dirty="0"/>
              <a:t>Namespaces 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923735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How to test performance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AB863-ABAD-EE42-A08B-5943EED19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1" y="1417638"/>
            <a:ext cx="674492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 Cluster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352540" y="1692611"/>
            <a:ext cx="8557995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SparkContext  →  Is the handle to connect to a cluster.</a:t>
            </a:r>
          </a:p>
          <a:p>
            <a:r>
              <a:rPr lang="en-US" sz="2800" dirty="0"/>
              <a:t>We will use the variable named as ‘</a:t>
            </a:r>
            <a:r>
              <a:rPr lang="en-US" sz="2800" dirty="0" err="1"/>
              <a:t>sc</a:t>
            </a:r>
            <a:r>
              <a:rPr lang="en-US" sz="2800" dirty="0"/>
              <a:t>’.</a:t>
            </a:r>
          </a:p>
          <a:p>
            <a:endParaRPr lang="en-US" sz="2800" dirty="0"/>
          </a:p>
          <a:p>
            <a:r>
              <a:rPr lang="en-US" sz="2800" dirty="0"/>
              <a:t>Ways to load data into RDD:</a:t>
            </a:r>
          </a:p>
          <a:p>
            <a:r>
              <a:rPr lang="en-US" sz="2800" dirty="0"/>
              <a:t>   1. </a:t>
            </a:r>
            <a:r>
              <a:rPr lang="en-US" sz="2800" dirty="0" err="1"/>
              <a:t>sc.parallelize</a:t>
            </a:r>
            <a:r>
              <a:rPr lang="en-US" sz="2800" dirty="0"/>
              <a:t> → converts a local collection to an RDD.</a:t>
            </a:r>
          </a:p>
          <a:p>
            <a:r>
              <a:rPr lang="en-US" sz="2800" dirty="0"/>
              <a:t>		Used mostly in test code.</a:t>
            </a:r>
          </a:p>
          <a:p>
            <a:endParaRPr lang="en-US" sz="2800" dirty="0"/>
          </a:p>
          <a:p>
            <a:r>
              <a:rPr lang="en-US" sz="2800" dirty="0"/>
              <a:t>  2. </a:t>
            </a:r>
            <a:r>
              <a:rPr lang="en-US" sz="2800" dirty="0" err="1"/>
              <a:t>sc.textFile</a:t>
            </a:r>
            <a:r>
              <a:rPr lang="en-US" sz="2800" dirty="0"/>
              <a:t> → reads file from HDFS or local filesystem and returns an RDD.</a:t>
            </a:r>
          </a:p>
          <a:p>
            <a:endParaRPr lang="en-US" sz="2800" dirty="0"/>
          </a:p>
          <a:p>
            <a:r>
              <a:rPr lang="en-US" sz="2800" dirty="0"/>
              <a:t> 3. </a:t>
            </a:r>
            <a:r>
              <a:rPr lang="en-US" sz="2800" dirty="0" err="1"/>
              <a:t>sc.read.format</a:t>
            </a:r>
            <a:r>
              <a:rPr lang="en-US" sz="2800" dirty="0"/>
              <a:t>(&lt;</a:t>
            </a:r>
            <a:r>
              <a:rPr lang="en-US" sz="2800" dirty="0" err="1"/>
              <a:t>format_name</a:t>
            </a:r>
            <a:r>
              <a:rPr lang="en-US" sz="2800" dirty="0"/>
              <a:t>&gt;).load(&lt;</a:t>
            </a:r>
            <a:r>
              <a:rPr lang="en-US" sz="2800" dirty="0" err="1"/>
              <a:t>file_path</a:t>
            </a:r>
            <a:r>
              <a:rPr lang="en-US" sz="2800" dirty="0"/>
              <a:t>&gt;)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2968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Lists in Python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F38E3-B820-D24C-91E5-3AF3BAE0ACF9}"/>
              </a:ext>
            </a:extLst>
          </p:cNvPr>
          <p:cNvSpPr txBox="1"/>
          <p:nvPr/>
        </p:nvSpPr>
        <p:spPr>
          <a:xfrm>
            <a:off x="1162050" y="1847850"/>
            <a:ext cx="6819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List_a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[]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List_b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[“a”, “b”, ”c”, 1]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elm in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list_b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print(elm)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List_b.append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(100)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List_b.extend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([3,4])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39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Dictionaries in Python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F38E3-B820-D24C-91E5-3AF3BAE0ACF9}"/>
              </a:ext>
            </a:extLst>
          </p:cNvPr>
          <p:cNvSpPr txBox="1"/>
          <p:nvPr/>
        </p:nvSpPr>
        <p:spPr>
          <a:xfrm>
            <a:off x="1162050" y="1847850"/>
            <a:ext cx="6819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dict_a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dict_b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{‘a’:100, ‘b’:200, ‘c’:300}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elm in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dict_b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print(elm)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dict_b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[‘x’] = 100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key, value in enumerate(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dict_b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print(“{0}={1}”.format(key, value))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78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Sets in Python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F38E3-B820-D24C-91E5-3AF3BAE0ACF9}"/>
              </a:ext>
            </a:extLst>
          </p:cNvPr>
          <p:cNvSpPr txBox="1"/>
          <p:nvPr/>
        </p:nvSpPr>
        <p:spPr>
          <a:xfrm>
            <a:off x="1162050" y="1847850"/>
            <a:ext cx="6819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set_a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set()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set_b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set([“a”, "b”, “c”])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elm in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set_b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print(elm)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14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Tuples in Python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F38E3-B820-D24C-91E5-3AF3BAE0ACF9}"/>
              </a:ext>
            </a:extLst>
          </p:cNvPr>
          <p:cNvSpPr txBox="1"/>
          <p:nvPr/>
        </p:nvSpPr>
        <p:spPr>
          <a:xfrm>
            <a:off x="1162050" y="1847850"/>
            <a:ext cx="68199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 = ('Mark’, 31, ‘male’)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rec[0]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Rec[1]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31</a:t>
            </a:r>
          </a:p>
          <a:p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Dataclasses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New in Python ----</a:t>
            </a:r>
          </a:p>
          <a:p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dataclasses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dataclass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dataclass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Person: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name: str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age: int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gender: str</a:t>
            </a:r>
          </a:p>
          <a:p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p1 = Person('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jon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23, 'male’)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p1.name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p1.age</a:t>
            </a:r>
          </a:p>
        </p:txBody>
      </p:sp>
    </p:spTree>
    <p:extLst>
      <p:ext uri="{BB962C8B-B14F-4D97-AF65-F5344CB8AC3E}">
        <p14:creationId xmlns:p14="http://schemas.microsoft.com/office/powerpoint/2010/main" val="3449562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70258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0ED14-F8A9-DB45-BD49-F07738477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49" y="2063000"/>
            <a:ext cx="5481387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DDA308-8CAD-7546-9E09-C4AED669C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4470022"/>
            <a:ext cx="4355134" cy="12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407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70258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5CD315-978E-674F-A4E8-466EBE7C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4811126"/>
            <a:ext cx="3192806" cy="1513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5EB33B-3C0F-4843-AA5C-0236C435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2429276"/>
            <a:ext cx="3947986" cy="117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087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70258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6A1482-BB8C-D343-9B38-C025F725B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213" y="4811127"/>
            <a:ext cx="6279573" cy="1409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B9DE87-FA27-9E44-B516-0801DF290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12" y="2348806"/>
            <a:ext cx="7182183" cy="13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98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70258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8256F-D12A-0C40-934E-50321E704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75" y="2330450"/>
            <a:ext cx="7953925" cy="159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D5EF4-06CC-A647-B0AA-7F307B3F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74" y="4841790"/>
            <a:ext cx="7473337" cy="104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47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70258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96C8EA-BADB-E840-B6EA-FCCDA52C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2152650"/>
            <a:ext cx="2565400" cy="19240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3CF149-1241-094B-98A7-5F373C249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0" y="4765590"/>
            <a:ext cx="3948872" cy="112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70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70258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19573-E62D-464D-9FA9-FD6ECB82D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012950"/>
            <a:ext cx="6704920" cy="185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1E92CD-F82A-FC46-91E9-D68DBDDBE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99" y="4581742"/>
            <a:ext cx="6953273" cy="138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3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Functional Programming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F2394-7B0D-914A-B42B-4A6BC9344960}"/>
              </a:ext>
            </a:extLst>
          </p:cNvPr>
          <p:cNvSpPr txBox="1"/>
          <p:nvPr/>
        </p:nvSpPr>
        <p:spPr>
          <a:xfrm>
            <a:off x="894944" y="1541784"/>
            <a:ext cx="3878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Anonymous functions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D21E6-5774-1648-B2C3-7ECC12B121F8}"/>
              </a:ext>
            </a:extLst>
          </p:cNvPr>
          <p:cNvSpPr txBox="1"/>
          <p:nvPr/>
        </p:nvSpPr>
        <p:spPr>
          <a:xfrm>
            <a:off x="894944" y="2483243"/>
            <a:ext cx="80222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words = input.flatMap(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</a:rPr>
              <a:t>lambda x: x.split())</a:t>
            </a:r>
          </a:p>
          <a:p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32581-5F66-E041-8253-3970286BEB80}"/>
              </a:ext>
            </a:extLst>
          </p:cNvPr>
          <p:cNvSpPr txBox="1"/>
          <p:nvPr/>
        </p:nvSpPr>
        <p:spPr>
          <a:xfrm>
            <a:off x="894944" y="3375795"/>
            <a:ext cx="798167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“lambda” is a codename to tell the interpreter </a:t>
            </a:r>
          </a:p>
          <a:p>
            <a:r>
              <a:rPr lang="en-US" sz="3200" dirty="0"/>
              <a:t> that no name is needed. So, this function is </a:t>
            </a:r>
          </a:p>
          <a:p>
            <a:r>
              <a:rPr lang="en-US" sz="3200" dirty="0"/>
              <a:t>only used by the enclosing function. </a:t>
            </a:r>
          </a:p>
          <a:p>
            <a:r>
              <a:rPr lang="en-US" sz="3200" dirty="0"/>
              <a:t>In this example the function “flatMap”</a:t>
            </a:r>
          </a:p>
        </p:txBody>
      </p:sp>
    </p:spTree>
    <p:extLst>
      <p:ext uri="{BB962C8B-B14F-4D97-AF65-F5344CB8AC3E}">
        <p14:creationId xmlns:p14="http://schemas.microsoft.com/office/powerpoint/2010/main" val="38272451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70258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EA1F4-7A85-BD49-AA8D-CD75CB5A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2000250"/>
            <a:ext cx="5739289" cy="1962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67535A-35BC-DD46-BA3D-76884CF52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98" y="4771940"/>
            <a:ext cx="5537293" cy="11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485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702584"/>
            <a:ext cx="106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90088-1E8E-464C-B69B-93ACDD60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02584"/>
            <a:ext cx="3429000" cy="29267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DBB68F-7DA7-AC44-875D-A016894DC0D4}"/>
              </a:ext>
            </a:extLst>
          </p:cNvPr>
          <p:cNvSpPr txBox="1"/>
          <p:nvPr/>
        </p:nvSpPr>
        <p:spPr>
          <a:xfrm>
            <a:off x="4648200" y="3041412"/>
            <a:ext cx="106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Good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BFA198-9FCD-124C-A1D7-B9B6CEFE0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165970"/>
            <a:ext cx="3009900" cy="307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47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70258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77795-5DD4-B44D-97EE-95B27391E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32854"/>
            <a:ext cx="2647950" cy="2206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D461BC-E01B-2A47-9158-A8CBDA02F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9" y="4358796"/>
            <a:ext cx="4145087" cy="13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010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70258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15D70-231D-B84E-BDF2-D57A2070D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705273" cy="148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FB980E-BCA5-1947-9907-BBC977709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4811127"/>
            <a:ext cx="8890000" cy="8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811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70258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0069E-F809-3142-A5CB-D9F249D1C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2273299"/>
            <a:ext cx="7670826" cy="1630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11669-AB04-CD48-83EE-FC3F4E673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" y="5070692"/>
            <a:ext cx="7658127" cy="8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218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70258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DA700-AB82-2443-8976-113C2EF1F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190750"/>
            <a:ext cx="6386286" cy="2095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6E13B7-C3F8-C64C-85B9-39B10A7C2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9" y="4811126"/>
            <a:ext cx="6913837" cy="14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740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70258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C82EC-C962-5A45-932F-40DB07923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99" y="1702584"/>
            <a:ext cx="7401169" cy="2088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96808-30A2-6646-8B08-1D69613AB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98" y="5096072"/>
            <a:ext cx="7372035" cy="5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346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70258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EFB45-05F6-9649-8C53-2146A1074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99" y="2037654"/>
            <a:ext cx="7219409" cy="1658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3D9193-C0B1-A14D-A8FC-AF800A85F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299" y="4811126"/>
            <a:ext cx="7650217" cy="8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717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308577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3CC96-648B-3747-B8B7-B7684EE8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433781"/>
            <a:ext cx="6648450" cy="3047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0577B-F464-C644-83FA-4C4029707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4946223"/>
            <a:ext cx="72898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45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 - Bad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70258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99E46-47AA-D046-B4E3-235C1C6AC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253554"/>
            <a:ext cx="8206751" cy="1518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60C2D5-DB5D-4045-AE5F-697CD487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5060925"/>
            <a:ext cx="8206751" cy="63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2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Transformations and Actions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0" y="1692611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3200" dirty="0"/>
              <a:t>Transformation → Operation that returns an RDD.</a:t>
            </a:r>
          </a:p>
          <a:p>
            <a:r>
              <a:rPr lang="en-US" sz="3200" dirty="0"/>
              <a:t>	</a:t>
            </a:r>
            <a:r>
              <a:rPr lang="en-US" sz="3200" b="1" u="sng" dirty="0">
                <a:solidFill>
                  <a:schemeClr val="accent5">
                    <a:lumMod val="75000"/>
                  </a:schemeClr>
                </a:solidFill>
              </a:rPr>
              <a:t>Lazy</a:t>
            </a:r>
            <a:r>
              <a:rPr lang="en-US" sz="3200" dirty="0"/>
              <a:t> operation =&gt; Executed across the nodes.</a:t>
            </a:r>
          </a:p>
          <a:p>
            <a:endParaRPr lang="en-US" sz="3200" dirty="0"/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Action → Operation that returns anything BUT an object of type RDD.</a:t>
            </a:r>
          </a:p>
          <a:p>
            <a:r>
              <a:rPr lang="en-US" sz="3200" dirty="0"/>
              <a:t>    </a:t>
            </a:r>
            <a:r>
              <a:rPr lang="en-US" sz="3200" b="1" u="sng" dirty="0">
                <a:solidFill>
                  <a:schemeClr val="accent5">
                    <a:lumMod val="75000"/>
                  </a:schemeClr>
                </a:solidFill>
              </a:rPr>
              <a:t>Eager</a:t>
            </a:r>
            <a:r>
              <a:rPr lang="en-US" sz="3200" dirty="0"/>
              <a:t> operation =&gt; Depends on the command. 		Can be Executed on the driver and/or across the nodes.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35302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846138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30430-AF9D-304B-8F68-6DAB0F022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652"/>
            <a:ext cx="9140839" cy="247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033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846138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Good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5A87C-443A-E34C-9B70-63907D52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274144"/>
            <a:ext cx="7251700" cy="544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712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70258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BDE22-92E4-2B4F-9226-88380F37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74154"/>
            <a:ext cx="7793334" cy="1626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E13C94-1825-CE46-A789-D13E62E0B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845" y="4332246"/>
            <a:ext cx="7188955" cy="15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060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70258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2D185-9CB8-AF41-97A4-9BA35AA9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92350"/>
            <a:ext cx="8097704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70064-9637-D748-A0C6-8FEC787C5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49" y="4838614"/>
            <a:ext cx="8217967" cy="7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400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560111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64474-53E3-D94E-9806-A9E0BF30C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560111"/>
            <a:ext cx="7527654" cy="2736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672B5-9EDD-7346-B26D-291363406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4668654"/>
            <a:ext cx="7527654" cy="203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780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702584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9869C-6D47-584E-980D-41A316C66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390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6A960-DBF0-EB4E-9053-52FD4DEBA81F}"/>
              </a:ext>
            </a:extLst>
          </p:cNvPr>
          <p:cNvSpPr txBox="1"/>
          <p:nvPr/>
        </p:nvSpPr>
        <p:spPr>
          <a:xfrm>
            <a:off x="2990850" y="6286500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properties</a:t>
            </a:r>
          </a:p>
        </p:txBody>
      </p:sp>
    </p:spTree>
    <p:extLst>
      <p:ext uri="{BB962C8B-B14F-4D97-AF65-F5344CB8AC3E}">
        <p14:creationId xmlns:p14="http://schemas.microsoft.com/office/powerpoint/2010/main" val="12279817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67D24-645B-3043-A9E1-7722CF91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7505700" cy="42866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3048BF-EFBB-DB4F-8BC7-BC6F7D6CE347}"/>
              </a:ext>
            </a:extLst>
          </p:cNvPr>
          <p:cNvSpPr txBox="1"/>
          <p:nvPr/>
        </p:nvSpPr>
        <p:spPr>
          <a:xfrm>
            <a:off x="1695450" y="5943600"/>
            <a:ext cx="290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 __</a:t>
            </a:r>
            <a:r>
              <a:rPr lang="en-US" dirty="0" err="1"/>
              <a:t>str</a:t>
            </a:r>
            <a:r>
              <a:rPr lang="en-US" dirty="0"/>
              <a:t>__ functions</a:t>
            </a:r>
          </a:p>
        </p:txBody>
      </p:sp>
    </p:spTree>
    <p:extLst>
      <p:ext uri="{BB962C8B-B14F-4D97-AF65-F5344CB8AC3E}">
        <p14:creationId xmlns:p14="http://schemas.microsoft.com/office/powerpoint/2010/main" val="23558087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70258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1F23B-A314-714F-846E-DE4FEA7EC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1702584"/>
            <a:ext cx="6363819" cy="1707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D15367-17C2-634C-AC21-52C3B124B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98" y="4256046"/>
            <a:ext cx="6899635" cy="168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618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271697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B6255-3CC8-9343-91B7-8668C2FC8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417638"/>
            <a:ext cx="6692900" cy="312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40BB6E-3E9F-304A-A9F2-7ED7C5DA7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950" y="5080416"/>
            <a:ext cx="5130800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384498-EE8D-1543-9D17-6DCDDB93ADB5}"/>
              </a:ext>
            </a:extLst>
          </p:cNvPr>
          <p:cNvSpPr txBox="1"/>
          <p:nvPr/>
        </p:nvSpPr>
        <p:spPr>
          <a:xfrm>
            <a:off x="6694098" y="5556800"/>
            <a:ext cx="205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Comments are used</a:t>
            </a:r>
          </a:p>
          <a:p>
            <a:r>
              <a:rPr lang="en-US" dirty="0"/>
              <a:t>to describe </a:t>
            </a:r>
            <a:r>
              <a:rPr lang="en-US" b="1" dirty="0"/>
              <a:t>what </a:t>
            </a:r>
          </a:p>
          <a:p>
            <a:r>
              <a:rPr lang="en-US" dirty="0"/>
              <a:t>you do</a:t>
            </a:r>
          </a:p>
        </p:txBody>
      </p:sp>
    </p:spTree>
    <p:extLst>
      <p:ext uri="{BB962C8B-B14F-4D97-AF65-F5344CB8AC3E}">
        <p14:creationId xmlns:p14="http://schemas.microsoft.com/office/powerpoint/2010/main" val="14060803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70258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454B8-D2E3-CB49-B23B-C2AF83E4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99" y="1702584"/>
            <a:ext cx="4897725" cy="1097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D24376-266C-734A-8393-43EA3AB00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950" y="4330614"/>
            <a:ext cx="5480050" cy="200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4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Word Count 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200722" y="1417638"/>
            <a:ext cx="869035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from pyspark import SparkConf, SparkContext</a:t>
            </a:r>
          </a:p>
          <a:p>
            <a:endParaRPr lang="en-US" sz="2600" dirty="0"/>
          </a:p>
          <a:p>
            <a:r>
              <a:rPr lang="en-US" sz="2600" dirty="0"/>
              <a:t>conf = SparkConf().setMaster("local").setAppName(”WC_01")</a:t>
            </a:r>
          </a:p>
          <a:p>
            <a:r>
              <a:rPr lang="en-US" sz="2600" dirty="0"/>
              <a:t>sc = SparkContext(conf=conf)</a:t>
            </a:r>
          </a:p>
          <a:p>
            <a:endParaRPr lang="en-US" sz="2600" dirty="0"/>
          </a:p>
          <a:p>
            <a:r>
              <a:rPr lang="en-US" sz="2600" dirty="0"/>
              <a:t>input = sc.textFile(”article.txt")</a:t>
            </a:r>
          </a:p>
          <a:p>
            <a:r>
              <a:rPr lang="en-US" sz="2600" u="sng" dirty="0">
                <a:solidFill>
                  <a:schemeClr val="accent5">
                    <a:lumMod val="75000"/>
                  </a:schemeClr>
                </a:solidFill>
              </a:rPr>
              <a:t>words = input.flatMap(lambda x: x.split())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← transformation</a:t>
            </a:r>
          </a:p>
          <a:p>
            <a:r>
              <a:rPr lang="en-US" sz="2600" u="sng" dirty="0">
                <a:solidFill>
                  <a:schemeClr val="accent6">
                    <a:lumMod val="75000"/>
                  </a:schemeClr>
                </a:solidFill>
              </a:rPr>
              <a:t>wordCounts = words.countByValue()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← action</a:t>
            </a:r>
            <a:endParaRPr lang="en-US" sz="2600" u="sng" dirty="0">
              <a:solidFill>
                <a:schemeClr val="accent6">
                  <a:lumMod val="75000"/>
                </a:schemeClr>
              </a:solidFill>
            </a:endParaRPr>
          </a:p>
          <a:p>
            <a:br>
              <a:rPr lang="en-US" sz="2600" dirty="0"/>
            </a:br>
            <a:r>
              <a:rPr lang="en-US" sz="2600" dirty="0"/>
              <a:t>for word, count in wordCounts.items():</a:t>
            </a:r>
          </a:p>
          <a:p>
            <a:r>
              <a:rPr lang="en-US" sz="2600" dirty="0"/>
              <a:t>        print(word + " " + str(count))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41668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Idioms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702584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Bad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BD96F-FBC6-7349-9193-6F52B2B1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49" y="1702584"/>
            <a:ext cx="7867651" cy="847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3031AD-1713-C849-BA49-5517716F9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4086422"/>
            <a:ext cx="7397726" cy="235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21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Functional Programming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2CFC3-8588-8840-A6B1-01544F6009FB}"/>
              </a:ext>
            </a:extLst>
          </p:cNvPr>
          <p:cNvSpPr txBox="1"/>
          <p:nvPr/>
        </p:nvSpPr>
        <p:spPr>
          <a:xfrm>
            <a:off x="457200" y="1894016"/>
            <a:ext cx="4711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Higher order function </a:t>
            </a:r>
            <a:r>
              <a:rPr lang="en-US" sz="2400" dirty="0"/>
              <a:t> ➤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05DF-6661-9C42-8114-AC142A089C62}"/>
              </a:ext>
            </a:extLst>
          </p:cNvPr>
          <p:cNvSpPr txBox="1"/>
          <p:nvPr/>
        </p:nvSpPr>
        <p:spPr>
          <a:xfrm>
            <a:off x="1047750" y="2955845"/>
            <a:ext cx="72345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that have parameters that are also functions or return a function.</a:t>
            </a:r>
          </a:p>
          <a:p>
            <a:endParaRPr lang="en-US" sz="3200" dirty="0"/>
          </a:p>
          <a:p>
            <a:r>
              <a:rPr lang="en-US" sz="3200" dirty="0"/>
              <a:t>In the context of Spark, most transformations have parameters that are functions.</a:t>
            </a:r>
          </a:p>
          <a:p>
            <a:r>
              <a:rPr lang="en-US" sz="3200" dirty="0"/>
              <a:t>Example: Map.</a:t>
            </a:r>
          </a:p>
        </p:txBody>
      </p:sp>
    </p:spTree>
    <p:extLst>
      <p:ext uri="{BB962C8B-B14F-4D97-AF65-F5344CB8AC3E}">
        <p14:creationId xmlns:p14="http://schemas.microsoft.com/office/powerpoint/2010/main" val="6366316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Functional Programming - Closures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E6892-FEC1-B44B-952E-14A4B5F0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417638"/>
            <a:ext cx="7405766" cy="1992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9EF6E1-E813-3540-8EE0-5379D009D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51300"/>
            <a:ext cx="6880827" cy="200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622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Functional Programming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F2394-7B0D-914A-B42B-4A6BC9344960}"/>
              </a:ext>
            </a:extLst>
          </p:cNvPr>
          <p:cNvSpPr txBox="1"/>
          <p:nvPr/>
        </p:nvSpPr>
        <p:spPr>
          <a:xfrm>
            <a:off x="894944" y="2062264"/>
            <a:ext cx="72567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will continue Functional programming </a:t>
            </a:r>
          </a:p>
          <a:p>
            <a:r>
              <a:rPr lang="en-US" sz="3200" dirty="0"/>
              <a:t>and Spark next week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67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SetMaster options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19EBD-AC90-8948-B4C8-E4A656C82916}"/>
              </a:ext>
            </a:extLst>
          </p:cNvPr>
          <p:cNvSpPr txBox="1"/>
          <p:nvPr/>
        </p:nvSpPr>
        <p:spPr>
          <a:xfrm>
            <a:off x="457200" y="1417638"/>
            <a:ext cx="8326767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SetMaster(</a:t>
            </a:r>
            <a:r>
              <a:rPr lang="en-US" sz="2400" b="1" dirty="0" err="1"/>
              <a:t>str_value</a:t>
            </a:r>
            <a:r>
              <a:rPr lang="en-US" sz="2400" b="1" dirty="0"/>
              <a:t>)</a:t>
            </a:r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Examples:</a:t>
            </a:r>
          </a:p>
          <a:p>
            <a:endParaRPr lang="en-US" sz="2000" dirty="0"/>
          </a:p>
          <a:p>
            <a:pPr fontAlgn="base"/>
            <a:r>
              <a:rPr lang="en-US" sz="2000" b="1" dirty="0"/>
              <a:t>local</a:t>
            </a:r>
            <a:r>
              <a:rPr lang="en-US" sz="2000" dirty="0"/>
              <a:t>  → Runs Spark locally with one worker thread </a:t>
            </a:r>
          </a:p>
          <a:p>
            <a:pPr fontAlgn="base"/>
            <a:r>
              <a:rPr lang="en-US" sz="2000" dirty="0"/>
              <a:t>(i.e. no parallelism at all).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b="1" dirty="0"/>
              <a:t>local[K]</a:t>
            </a:r>
            <a:r>
              <a:rPr lang="en-US" sz="2000" dirty="0"/>
              <a:t>  → Runs Spark locally with K worker threads </a:t>
            </a:r>
          </a:p>
          <a:p>
            <a:pPr fontAlgn="base"/>
            <a:r>
              <a:rPr lang="en-US" sz="2000" dirty="0"/>
              <a:t>ideally, set this to the number of cores on your machine – 1 in case of VMs.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b="1" dirty="0"/>
              <a:t>local[K,F]</a:t>
            </a:r>
            <a:r>
              <a:rPr lang="en-US" sz="2000" dirty="0"/>
              <a:t>  → Runs Spark locally with K worker threads and F </a:t>
            </a:r>
            <a:r>
              <a:rPr lang="en-US" sz="2000" dirty="0" err="1"/>
              <a:t>maxFailures</a:t>
            </a:r>
            <a:endParaRPr lang="en-US" sz="2000" dirty="0"/>
          </a:p>
          <a:p>
            <a:pPr fontAlgn="base"/>
            <a:r>
              <a:rPr lang="en-US" sz="2000" dirty="0"/>
              <a:t>See </a:t>
            </a:r>
            <a:r>
              <a:rPr lang="en-US" sz="2000" dirty="0" err="1"/>
              <a:t>spark.task.maxFailures</a:t>
            </a:r>
            <a:r>
              <a:rPr lang="en-US" sz="2000" dirty="0"/>
              <a:t> for an explanation of this variable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b="1" dirty="0"/>
              <a:t>local[*]</a:t>
            </a:r>
            <a:r>
              <a:rPr lang="en-US" sz="2000" dirty="0"/>
              <a:t>  → Runs Spark locally with as many worker threads as logical cores on </a:t>
            </a:r>
          </a:p>
          <a:p>
            <a:pPr fontAlgn="base"/>
            <a:r>
              <a:rPr lang="en-US" sz="2000" dirty="0"/>
              <a:t>your machine.</a:t>
            </a:r>
          </a:p>
          <a:p>
            <a:pPr fontAlgn="base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36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Spark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Python Lambda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200722" y="1417638"/>
            <a:ext cx="86903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Regular python function</a:t>
            </a:r>
          </a:p>
          <a:p>
            <a:r>
              <a:rPr lang="en-US" dirty="0"/>
              <a:t>def </a:t>
            </a:r>
            <a:r>
              <a:rPr lang="en-US" dirty="0" err="1"/>
              <a:t>make_tuple</a:t>
            </a:r>
            <a:r>
              <a:rPr lang="en-US" dirty="0"/>
              <a:t>(x):</a:t>
            </a:r>
          </a:p>
          <a:p>
            <a:r>
              <a:rPr lang="en-US" dirty="0"/>
              <a:t>	return (x, 1)</a:t>
            </a:r>
          </a:p>
          <a:p>
            <a:endParaRPr lang="en-US" dirty="0"/>
          </a:p>
          <a:p>
            <a:r>
              <a:rPr lang="en-US" dirty="0"/>
              <a:t># Lambdas are functions with no name. Used in place.</a:t>
            </a:r>
          </a:p>
          <a:p>
            <a:r>
              <a:rPr lang="en-US" dirty="0"/>
              <a:t>lambda x: (x, 1)</a:t>
            </a:r>
          </a:p>
          <a:p>
            <a:endParaRPr lang="en-US" dirty="0"/>
          </a:p>
          <a:p>
            <a:r>
              <a:rPr lang="en-US" dirty="0"/>
              <a:t>In Spark we use functions that expect functions as parameters.</a:t>
            </a:r>
          </a:p>
          <a:p>
            <a:endParaRPr lang="en-US" dirty="0"/>
          </a:p>
          <a:p>
            <a:r>
              <a:rPr lang="en-US" dirty="0"/>
              <a:t>For example, the map operator:</a:t>
            </a:r>
          </a:p>
          <a:p>
            <a:endParaRPr lang="en-US" dirty="0"/>
          </a:p>
          <a:p>
            <a:r>
              <a:rPr lang="en-US" dirty="0"/>
              <a:t># Using anonymous functions</a:t>
            </a:r>
          </a:p>
          <a:p>
            <a:r>
              <a:rPr lang="en-US" dirty="0"/>
              <a:t>recs = words.map(lambda x: (x, 1))</a:t>
            </a:r>
          </a:p>
          <a:p>
            <a:endParaRPr lang="en-US" dirty="0"/>
          </a:p>
          <a:p>
            <a:r>
              <a:rPr lang="en-US" dirty="0"/>
              <a:t># Using regular functions</a:t>
            </a:r>
          </a:p>
          <a:p>
            <a:r>
              <a:rPr lang="en-US" dirty="0"/>
              <a:t>recs = </a:t>
            </a:r>
            <a:r>
              <a:rPr lang="en-US" dirty="0" err="1"/>
              <a:t>words.map</a:t>
            </a:r>
            <a:r>
              <a:rPr lang="en-US" dirty="0"/>
              <a:t>(</a:t>
            </a:r>
            <a:r>
              <a:rPr lang="en-US" dirty="0" err="1"/>
              <a:t>make_tuple</a:t>
            </a:r>
            <a:r>
              <a:rPr lang="en-US" dirty="0"/>
              <a:t>) </a:t>
            </a:r>
          </a:p>
          <a:p>
            <a:r>
              <a:rPr lang="en-US" dirty="0"/>
              <a:t># Notice that we are passing the function not calling it like </a:t>
            </a:r>
            <a:r>
              <a:rPr lang="en-US" dirty="0" err="1"/>
              <a:t>make_tuple</a:t>
            </a:r>
            <a:r>
              <a:rPr lang="en-US" dirty="0"/>
              <a:t>(1)!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5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17089</TotalTime>
  <Words>3448</Words>
  <Application>Microsoft Macintosh PowerPoint</Application>
  <PresentationFormat>On-screen Show (4:3)</PresentationFormat>
  <Paragraphs>703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Menlo</vt:lpstr>
      <vt:lpstr>Monaco</vt:lpstr>
      <vt:lpstr>Office Theme</vt:lpstr>
      <vt:lpstr>Spark:  Spark Concepts and Python Intro</vt:lpstr>
      <vt:lpstr>Spark Spark Vs MR</vt:lpstr>
      <vt:lpstr>Spark Spark RDD</vt:lpstr>
      <vt:lpstr>Spark Spark Cluster</vt:lpstr>
      <vt:lpstr>Spark Functional Programming</vt:lpstr>
      <vt:lpstr>Spark Transformations and Actions</vt:lpstr>
      <vt:lpstr>Spark Word Count </vt:lpstr>
      <vt:lpstr>Spark SetMaster options</vt:lpstr>
      <vt:lpstr>Spark Python Lambda</vt:lpstr>
      <vt:lpstr>Spark SetMaster options (cont)</vt:lpstr>
      <vt:lpstr>Spark Transformations</vt:lpstr>
      <vt:lpstr>Spark Transformations</vt:lpstr>
      <vt:lpstr>Spark Transformations</vt:lpstr>
      <vt:lpstr>Spark Transformations</vt:lpstr>
      <vt:lpstr>Spark Transformations</vt:lpstr>
      <vt:lpstr>Spark Transformations</vt:lpstr>
      <vt:lpstr>Spark Transformations</vt:lpstr>
      <vt:lpstr>Spark Transformations</vt:lpstr>
      <vt:lpstr>Spark Transformations</vt:lpstr>
      <vt:lpstr>Spark Transformations</vt:lpstr>
      <vt:lpstr>Spark Transformations</vt:lpstr>
      <vt:lpstr>Spark Transformations</vt:lpstr>
      <vt:lpstr>Spark Actions</vt:lpstr>
      <vt:lpstr>Spark Actions</vt:lpstr>
      <vt:lpstr>Spark Actions</vt:lpstr>
      <vt:lpstr>Spark Actions</vt:lpstr>
      <vt:lpstr>Spark Actions</vt:lpstr>
      <vt:lpstr>Spark Reduce vs ReduceByKey</vt:lpstr>
      <vt:lpstr>Spark Word Count v2 </vt:lpstr>
      <vt:lpstr>Spark Understanding Spark Docs in Scala</vt:lpstr>
      <vt:lpstr>Spark Understanding Spark Docs in Scala</vt:lpstr>
      <vt:lpstr>Spark Parallel Reduce Operations</vt:lpstr>
      <vt:lpstr>Spark Parallel Reduce Operations</vt:lpstr>
      <vt:lpstr>Python </vt:lpstr>
      <vt:lpstr> Why Python</vt:lpstr>
      <vt:lpstr> Some Resources</vt:lpstr>
      <vt:lpstr>Python for Big Data Lab PyCharm install</vt:lpstr>
      <vt:lpstr>Python Zen Of Python</vt:lpstr>
      <vt:lpstr>Python How to test performance</vt:lpstr>
      <vt:lpstr>Python Lists in Python</vt:lpstr>
      <vt:lpstr>Python Dictionaries in Python</vt:lpstr>
      <vt:lpstr>Python Sets in Python</vt:lpstr>
      <vt:lpstr>Python Tuples in Python</vt:lpstr>
      <vt:lpstr>Python Idioms</vt:lpstr>
      <vt:lpstr>Python Idioms</vt:lpstr>
      <vt:lpstr>Python Idioms</vt:lpstr>
      <vt:lpstr>Python Idioms</vt:lpstr>
      <vt:lpstr>Python Idioms</vt:lpstr>
      <vt:lpstr>Python Idioms</vt:lpstr>
      <vt:lpstr>Python Idioms</vt:lpstr>
      <vt:lpstr>Python Idioms</vt:lpstr>
      <vt:lpstr>Python Idioms</vt:lpstr>
      <vt:lpstr>Python Idioms</vt:lpstr>
      <vt:lpstr>Python Idioms</vt:lpstr>
      <vt:lpstr>Python Idioms</vt:lpstr>
      <vt:lpstr>Python Idioms</vt:lpstr>
      <vt:lpstr>Python Idioms</vt:lpstr>
      <vt:lpstr>Python Idioms</vt:lpstr>
      <vt:lpstr>Python Idioms - Bad</vt:lpstr>
      <vt:lpstr>Python Idioms</vt:lpstr>
      <vt:lpstr>Python Idioms</vt:lpstr>
      <vt:lpstr>Python Idioms</vt:lpstr>
      <vt:lpstr>Python Idioms</vt:lpstr>
      <vt:lpstr>Python Idioms</vt:lpstr>
      <vt:lpstr>Python Idioms</vt:lpstr>
      <vt:lpstr>Python Idioms</vt:lpstr>
      <vt:lpstr>Python Idioms</vt:lpstr>
      <vt:lpstr>Python Idioms</vt:lpstr>
      <vt:lpstr>Python Idioms</vt:lpstr>
      <vt:lpstr>Python Idioms</vt:lpstr>
      <vt:lpstr>Python Functional Programming</vt:lpstr>
      <vt:lpstr>Python Functional Programming - Closures</vt:lpstr>
      <vt:lpstr>Python Functional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Marilson Campos</dc:creator>
  <cp:lastModifiedBy>Marilson Campos</cp:lastModifiedBy>
  <cp:revision>403</cp:revision>
  <cp:lastPrinted>2022-02-05T19:19:08Z</cp:lastPrinted>
  <dcterms:created xsi:type="dcterms:W3CDTF">2015-08-09T19:29:26Z</dcterms:created>
  <dcterms:modified xsi:type="dcterms:W3CDTF">2022-02-19T07:43:19Z</dcterms:modified>
</cp:coreProperties>
</file>