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56" r:id="rId3"/>
    <p:sldId id="441" r:id="rId4"/>
    <p:sldId id="445" r:id="rId5"/>
    <p:sldId id="443" r:id="rId6"/>
    <p:sldId id="450" r:id="rId7"/>
    <p:sldId id="451" r:id="rId8"/>
    <p:sldId id="452" r:id="rId9"/>
    <p:sldId id="453" r:id="rId10"/>
    <p:sldId id="455" r:id="rId11"/>
    <p:sldId id="454" r:id="rId12"/>
    <p:sldId id="44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9" r:id="rId24"/>
    <p:sldId id="415" r:id="rId25"/>
    <p:sldId id="416" r:id="rId26"/>
    <p:sldId id="417" r:id="rId27"/>
    <p:sldId id="419" r:id="rId28"/>
    <p:sldId id="418" r:id="rId29"/>
    <p:sldId id="420" r:id="rId30"/>
    <p:sldId id="45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son Campos" initials="MC" lastIdx="1" clrIdx="0">
    <p:extLst>
      <p:ext uri="{19B8F6BF-5375-455C-9EA6-DF929625EA0E}">
        <p15:presenceInfo xmlns:p15="http://schemas.microsoft.com/office/powerpoint/2012/main" userId="562099492e05b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E89D-FC32-DD49-9E93-4610F3770AE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36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2/26/22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Spark: </a:t>
            </a:r>
            <a:b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HDFS, Yarn,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 04-05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- 2022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Administration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52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Adding new nodes.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874034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new nodes currently is done using a Web interface provided by each distribution. </a:t>
            </a:r>
          </a:p>
          <a:p>
            <a:endParaRPr lang="en-US" sz="2800" dirty="0"/>
          </a:p>
          <a:p>
            <a:r>
              <a:rPr lang="en-US" sz="2800" dirty="0"/>
              <a:t>One step that is still manual is to make sure you run the Balancer (start-</a:t>
            </a:r>
            <a:r>
              <a:rPr lang="en-US" sz="2800" dirty="0" err="1"/>
              <a:t>balancer.sh</a:t>
            </a:r>
            <a:r>
              <a:rPr lang="en-US" sz="2800" dirty="0"/>
              <a:t>) once you finished to add nodes.</a:t>
            </a:r>
          </a:p>
          <a:p>
            <a:endParaRPr lang="en-US" sz="2800" dirty="0"/>
          </a:p>
          <a:p>
            <a:r>
              <a:rPr lang="en-US" sz="2800" dirty="0"/>
              <a:t>You can add as many nodes and the run the balancer at the end.</a:t>
            </a:r>
          </a:p>
        </p:txBody>
      </p:sp>
    </p:spTree>
    <p:extLst>
      <p:ext uri="{BB962C8B-B14F-4D97-AF65-F5344CB8AC3E}">
        <p14:creationId xmlns:p14="http://schemas.microsoft.com/office/powerpoint/2010/main" val="121896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Administration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3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Removing nodes.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874034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Removing nodes is also done via Web interface. </a:t>
            </a:r>
          </a:p>
          <a:p>
            <a:endParaRPr lang="en-US" sz="2800" dirty="0"/>
          </a:p>
          <a:p>
            <a:r>
              <a:rPr lang="en-US" sz="2800" b="1" dirty="0"/>
              <a:t>** Important ** </a:t>
            </a:r>
          </a:p>
          <a:p>
            <a:r>
              <a:rPr lang="en-US" sz="2800" dirty="0"/>
              <a:t>In the case of removing more than one ”</a:t>
            </a:r>
            <a:r>
              <a:rPr lang="en-US" sz="2800" dirty="0" err="1"/>
              <a:t>datanode</a:t>
            </a:r>
            <a:r>
              <a:rPr lang="en-US" sz="2800" dirty="0"/>
              <a:t>”, Its highly recommended to remove one node at time and run the balancer after the removal.</a:t>
            </a:r>
          </a:p>
        </p:txBody>
      </p:sp>
    </p:spTree>
    <p:extLst>
      <p:ext uri="{BB962C8B-B14F-4D97-AF65-F5344CB8AC3E}">
        <p14:creationId xmlns:p14="http://schemas.microsoft.com/office/powerpoint/2010/main" val="51152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Globs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045B0-ED40-E14E-BB76-EFFBF317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0"/>
            <a:ext cx="3581400" cy="414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D24B7-8883-6548-A0D4-C003A0C6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64" y="2025650"/>
            <a:ext cx="4964135" cy="46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16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Map/Reduce V2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EAC23-EFBC-244D-A612-5465C397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08" y="1602304"/>
            <a:ext cx="5821850" cy="53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12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 V2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23981-35BE-7147-B445-529E6FCC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48" y="1602304"/>
            <a:ext cx="5910304" cy="50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0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Job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Task Failure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2800" dirty="0"/>
              <a:t>A task fails, gets restarted and keeps </a:t>
            </a:r>
            <a:br>
              <a:rPr lang="en-US" sz="2800" dirty="0"/>
            </a:br>
            <a:r>
              <a:rPr lang="en-US" sz="2800" dirty="0"/>
              <a:t>	failing until if fails the job.</a:t>
            </a:r>
            <a:br>
              <a:rPr lang="en-US" sz="2800" dirty="0"/>
            </a:br>
            <a:endParaRPr lang="en-US" sz="900" dirty="0"/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800" dirty="0"/>
              <a:t>Control the number o retries before giving up.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mapreduce.map.maxattempts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mapreduce.reduce.maxattempts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800" dirty="0"/>
              <a:t>Control acceptable percentage of failure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400" dirty="0" err="1"/>
              <a:t>mapreduce.map.failures.maxpercent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mapreduce.reduce.failures.maxpercent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6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Job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 Master Failure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2800" dirty="0"/>
              <a:t>After failure is restarted or recovered.</a:t>
            </a:r>
            <a:br>
              <a:rPr lang="en-US" sz="2800" dirty="0"/>
            </a:br>
            <a:endParaRPr lang="en-US" sz="900" dirty="0"/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800" dirty="0"/>
              <a:t>Control the number o retries before giving up.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dirty="0" err="1"/>
              <a:t>yarn.resourcemanager.am.max</a:t>
            </a:r>
            <a:r>
              <a:rPr lang="en-US" sz="2400" dirty="0"/>
              <a:t>-retries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lang="en-US" sz="2800" dirty="0"/>
              <a:t>Control if retrieve state from previous runs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400" dirty="0"/>
              <a:t> </a:t>
            </a:r>
            <a:r>
              <a:rPr lang="en-US" sz="2400" dirty="0" err="1"/>
              <a:t>yarn.app.mapreduce.am.job.recovery.enable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Job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Node Manager Failure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2800" dirty="0"/>
              <a:t>Node manager fails to send heartbeat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- Blacklisted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Job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Resource Manager Failure</a:t>
            </a:r>
          </a:p>
          <a:p>
            <a:pPr marL="0" indent="0">
              <a:buNone/>
            </a:pPr>
            <a:r>
              <a:rPr lang="en-US" dirty="0"/>
              <a:t>	- The most serious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- Property to set a class to handle state 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yarn.resourcemanager.store.class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- Normally kept in memory, but there is also a “Zookeeper” based that retain state.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6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Job Schedulers</a:t>
            </a:r>
          </a:p>
          <a:p>
            <a:pPr marL="0" indent="0">
              <a:buNone/>
            </a:pPr>
            <a:r>
              <a:rPr lang="en-US" dirty="0"/>
              <a:t>	- FIFO – First in First out</a:t>
            </a:r>
          </a:p>
          <a:p>
            <a:pPr marL="0" indent="0">
              <a:buNone/>
            </a:pPr>
            <a:r>
              <a:rPr lang="en-US" sz="2800" dirty="0"/>
              <a:t>		Jobs executed in sequence of scheduling.</a:t>
            </a:r>
          </a:p>
          <a:p>
            <a:pPr marL="0" indent="0">
              <a:buNone/>
            </a:pPr>
            <a:r>
              <a:rPr lang="en-US" sz="2800" dirty="0"/>
              <a:t>		Pros:</a:t>
            </a:r>
          </a:p>
          <a:p>
            <a:pPr marL="0" indent="0">
              <a:buNone/>
            </a:pPr>
            <a:r>
              <a:rPr lang="en-US" sz="2800" dirty="0"/>
              <a:t>			Simple</a:t>
            </a:r>
          </a:p>
          <a:p>
            <a:pPr marL="0" indent="0">
              <a:buNone/>
            </a:pPr>
            <a:r>
              <a:rPr lang="en-US" sz="2800" dirty="0"/>
              <a:t>		Cons:</a:t>
            </a:r>
          </a:p>
          <a:p>
            <a:pPr marL="0" indent="0">
              <a:buNone/>
            </a:pPr>
            <a:r>
              <a:rPr lang="en-US" sz="2800" dirty="0"/>
              <a:t>			One large job blocks everybody.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120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6DA2E-9A76-6C4F-937F-FD77873D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2304"/>
            <a:ext cx="8274050" cy="48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Job Schedulers</a:t>
            </a:r>
          </a:p>
          <a:p>
            <a:pPr marL="0" indent="0">
              <a:buNone/>
            </a:pPr>
            <a:r>
              <a:rPr lang="en-US" dirty="0"/>
              <a:t>	- FIFO – First in First out</a:t>
            </a:r>
          </a:p>
          <a:p>
            <a:pPr marL="0" indent="0">
              <a:buNone/>
            </a:pPr>
            <a:r>
              <a:rPr lang="en-US" sz="2800" dirty="0"/>
              <a:t>		Recent versions allow to set Job priority.</a:t>
            </a:r>
          </a:p>
          <a:p>
            <a:pPr marL="0" indent="0">
              <a:buNone/>
            </a:pPr>
            <a:r>
              <a:rPr lang="en-US" sz="2800" dirty="0"/>
              <a:t>	- This only rearranges jobs waiting on the queue.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- If a large job is running other jobs are still blocked.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Job Schedulers</a:t>
            </a:r>
          </a:p>
          <a:p>
            <a:pPr marL="0" indent="0">
              <a:buNone/>
            </a:pPr>
            <a:r>
              <a:rPr lang="en-US" dirty="0"/>
              <a:t>	- Fair Scheduler</a:t>
            </a:r>
          </a:p>
          <a:p>
            <a:pPr marL="0" indent="0">
              <a:buNone/>
            </a:pPr>
            <a:r>
              <a:rPr lang="en-US" sz="2800" dirty="0"/>
              <a:t>		Jobs are allocated in pools</a:t>
            </a:r>
          </a:p>
          <a:p>
            <a:pPr marL="0" indent="0">
              <a:buNone/>
            </a:pPr>
            <a:r>
              <a:rPr lang="en-US" sz="2800" dirty="0"/>
              <a:t>	- Support </a:t>
            </a:r>
            <a:r>
              <a:rPr lang="en-US" sz="2800" u="sng" dirty="0"/>
              <a:t>preemption</a:t>
            </a:r>
            <a:r>
              <a:rPr lang="en-US" sz="2800" dirty="0"/>
              <a:t> of jobs.</a:t>
            </a:r>
          </a:p>
          <a:p>
            <a:pPr marL="0" indent="0">
              <a:buNone/>
            </a:pPr>
            <a:r>
              <a:rPr lang="en-US" sz="2800" dirty="0"/>
              <a:t>		New job comes and forces a running job to give up resources.</a:t>
            </a:r>
          </a:p>
          <a:p>
            <a:pPr marL="0" indent="0">
              <a:buNone/>
            </a:pPr>
            <a:r>
              <a:rPr lang="en-US" sz="2800" dirty="0"/>
              <a:t>	- Avoids blocking jobs.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Job Submission &amp; Execution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Job Schedulers</a:t>
            </a:r>
          </a:p>
          <a:p>
            <a:pPr marL="0" indent="0">
              <a:buNone/>
            </a:pPr>
            <a:r>
              <a:rPr lang="en-US" dirty="0"/>
              <a:t>	- Capacity Scheduler</a:t>
            </a:r>
          </a:p>
          <a:p>
            <a:pPr marL="0" indent="0">
              <a:buNone/>
            </a:pPr>
            <a:r>
              <a:rPr lang="en-US" sz="2800" dirty="0"/>
              <a:t>		Jobs are allocated in “queue”</a:t>
            </a:r>
          </a:p>
          <a:p>
            <a:pPr marL="0" indent="0">
              <a:buNone/>
            </a:pPr>
            <a:r>
              <a:rPr lang="en-US" sz="2800" dirty="0"/>
              <a:t>		Each queue is processed using FIFO w/ Priorities</a:t>
            </a:r>
          </a:p>
          <a:p>
            <a:pPr marL="0" indent="0">
              <a:buNone/>
            </a:pPr>
            <a:r>
              <a:rPr lang="en-US" sz="2800" dirty="0"/>
              <a:t>	- Can Create hierarchy.</a:t>
            </a:r>
          </a:p>
          <a:p>
            <a:pPr marL="0" indent="0">
              <a:buNone/>
            </a:pPr>
            <a:r>
              <a:rPr lang="en-US" sz="2800" dirty="0"/>
              <a:t>		Ex: prod/critical prod/normal and office.</a:t>
            </a:r>
          </a:p>
          <a:p>
            <a:pPr marL="0" indent="0">
              <a:buNone/>
            </a:pPr>
            <a:r>
              <a:rPr lang="en-US" sz="2800" dirty="0"/>
              <a:t>	- Avoids blocking jobs.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1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Reduce - Copy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4191782" y="121578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M/R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42C6D-A792-7240-A853-2692705195ED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3457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6DC4781-A9AF-B248-94F0-7DF6F83B5AC4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86505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- First stage of reduce phase</a:t>
            </a:r>
          </a:p>
          <a:p>
            <a:pPr marL="0" indent="0">
              <a:buNone/>
            </a:pPr>
            <a:r>
              <a:rPr lang="en-US" sz="2800" dirty="0"/>
              <a:t>		Maps complete at different times. So the copy phase starts the </a:t>
            </a:r>
            <a:r>
              <a:rPr lang="en-US" sz="2800" u="sng" dirty="0"/>
              <a:t>before</a:t>
            </a:r>
            <a:r>
              <a:rPr lang="en-US" sz="2800" dirty="0"/>
              <a:t> the “Map” phase is complete.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mapred.reduce.parallel.copies</a:t>
            </a:r>
            <a:r>
              <a:rPr lang="en-US" sz="2800" dirty="0"/>
              <a:t>: Defines how many threads each reducer daemon can use to pull data from the mapper.</a:t>
            </a:r>
          </a:p>
        </p:txBody>
      </p:sp>
    </p:spTree>
    <p:extLst>
      <p:ext uri="{BB962C8B-B14F-4D97-AF65-F5344CB8AC3E}">
        <p14:creationId xmlns:p14="http://schemas.microsoft.com/office/powerpoint/2010/main" val="333867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navigation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Yarn Web UI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97039-824E-AA40-A31D-1D94F2B1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933"/>
            <a:ext cx="9144000" cy="4716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49A9C-47F0-AF4D-9B0E-2E0717A74EE1}"/>
              </a:ext>
            </a:extLst>
          </p:cNvPr>
          <p:cNvSpPr txBox="1"/>
          <p:nvPr/>
        </p:nvSpPr>
        <p:spPr>
          <a:xfrm>
            <a:off x="450851" y="6179403"/>
            <a:ext cx="621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on one application link takes to the application run page.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43E604F-A3A7-5946-8646-3547B38356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52159" y="4838674"/>
            <a:ext cx="2304089" cy="377371"/>
          </a:xfrm>
          <a:prstGeom prst="curvedConnector3">
            <a:avLst>
              <a:gd name="adj1" fmla="val 1016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00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navigation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Yarn Web UI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9A9C-47F0-AF4D-9B0E-2E0717A74EE1}"/>
              </a:ext>
            </a:extLst>
          </p:cNvPr>
          <p:cNvSpPr txBox="1"/>
          <p:nvPr/>
        </p:nvSpPr>
        <p:spPr>
          <a:xfrm>
            <a:off x="6024337" y="5594825"/>
            <a:ext cx="207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Master </a:t>
            </a:r>
          </a:p>
          <a:p>
            <a:r>
              <a:rPr lang="en-US" dirty="0"/>
              <a:t>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D7B50-CB24-E946-B7D5-7DA5A6203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89" y="1417638"/>
            <a:ext cx="9144000" cy="4298980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A2E675E-EA4C-A547-B72D-3F55ABB265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46846" y="5084102"/>
            <a:ext cx="704942" cy="38993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795D95D-BB98-5E47-B847-ED93469960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4755" y="3536732"/>
            <a:ext cx="2095063" cy="16110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EEF59D-E482-B344-8107-74E6BAFDD0EA}"/>
              </a:ext>
            </a:extLst>
          </p:cNvPr>
          <p:cNvSpPr txBox="1"/>
          <p:nvPr/>
        </p:nvSpPr>
        <p:spPr>
          <a:xfrm>
            <a:off x="2497137" y="5411386"/>
            <a:ext cx="204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”History” link </a:t>
            </a:r>
          </a:p>
          <a:p>
            <a:r>
              <a:rPr lang="en-US" dirty="0"/>
              <a:t>shows more details.</a:t>
            </a:r>
          </a:p>
        </p:txBody>
      </p:sp>
    </p:spTree>
    <p:extLst>
      <p:ext uri="{BB962C8B-B14F-4D97-AF65-F5344CB8AC3E}">
        <p14:creationId xmlns:p14="http://schemas.microsoft.com/office/powerpoint/2010/main" val="218166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navigation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Yarn Web UI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EF59D-E482-B344-8107-74E6BAFDD0EA}"/>
              </a:ext>
            </a:extLst>
          </p:cNvPr>
          <p:cNvSpPr txBox="1"/>
          <p:nvPr/>
        </p:nvSpPr>
        <p:spPr>
          <a:xfrm>
            <a:off x="5297025" y="5450401"/>
            <a:ext cx="2421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”Maps” or Reduce links </a:t>
            </a:r>
          </a:p>
          <a:p>
            <a:r>
              <a:rPr lang="en-US" dirty="0"/>
              <a:t>Show the tasks.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8D9A6-BC58-6649-84EE-45CCCFFA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18" y="1301335"/>
            <a:ext cx="9144000" cy="411005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795D95D-BB98-5E47-B847-ED934699607E}"/>
              </a:ext>
            </a:extLst>
          </p:cNvPr>
          <p:cNvCxnSpPr>
            <a:cxnSpLocks/>
          </p:cNvCxnSpPr>
          <p:nvPr/>
        </p:nvCxnSpPr>
        <p:spPr>
          <a:xfrm rot="10800000">
            <a:off x="2815773" y="4542974"/>
            <a:ext cx="2481252" cy="12305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66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navigation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Yarn Web UI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EF59D-E482-B344-8107-74E6BAFDD0EA}"/>
              </a:ext>
            </a:extLst>
          </p:cNvPr>
          <p:cNvSpPr txBox="1"/>
          <p:nvPr/>
        </p:nvSpPr>
        <p:spPr>
          <a:xfrm>
            <a:off x="3976914" y="5387743"/>
            <a:ext cx="344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 the tasks for a particular map.</a:t>
            </a:r>
          </a:p>
          <a:p>
            <a:r>
              <a:rPr lang="en-US" dirty="0"/>
              <a:t>Clicking on the “task” link…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76CC9-164D-614B-BD92-470EB13A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339"/>
            <a:ext cx="9144000" cy="271732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795D95D-BB98-5E47-B847-ED93469960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31681" y="4027176"/>
            <a:ext cx="1755152" cy="133531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0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navigation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Yarn Web UI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EF59D-E482-B344-8107-74E6BAFDD0EA}"/>
              </a:ext>
            </a:extLst>
          </p:cNvPr>
          <p:cNvSpPr txBox="1"/>
          <p:nvPr/>
        </p:nvSpPr>
        <p:spPr>
          <a:xfrm>
            <a:off x="1952172" y="5135250"/>
            <a:ext cx="505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Shows information about task execution attempts.</a:t>
            </a:r>
          </a:p>
          <a:p>
            <a:r>
              <a:rPr lang="en-US" dirty="0"/>
              <a:t>In this case the first attempt succeed (end with ‘_0’)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FA01FF-DFFB-3744-81ED-8AF91672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904"/>
            <a:ext cx="9144000" cy="2188677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795D95D-BB98-5E47-B847-ED93469960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49501" y="4076229"/>
            <a:ext cx="211804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68902A-248A-204B-8304-1335D238B9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63722" y="3553547"/>
            <a:ext cx="10726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B5FD85-7A19-654B-ABF2-91BE82F9AAFB}"/>
              </a:ext>
            </a:extLst>
          </p:cNvPr>
          <p:cNvSpPr txBox="1"/>
          <p:nvPr/>
        </p:nvSpPr>
        <p:spPr>
          <a:xfrm>
            <a:off x="4724400" y="4211922"/>
            <a:ext cx="354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the logs for a particular </a:t>
            </a:r>
          </a:p>
          <a:p>
            <a:r>
              <a:rPr lang="en-US" dirty="0"/>
              <a:t>attempt on the ‘logs’ Link.</a:t>
            </a:r>
          </a:p>
        </p:txBody>
      </p:sp>
    </p:spTree>
    <p:extLst>
      <p:ext uri="{BB962C8B-B14F-4D97-AF65-F5344CB8AC3E}">
        <p14:creationId xmlns:p14="http://schemas.microsoft.com/office/powerpoint/2010/main" val="93390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 navigation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Yarn Web UI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BD47-E3CC-CF42-B7BE-A7779A505367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B5FD85-7A19-654B-ABF2-91BE82F9AAFB}"/>
              </a:ext>
            </a:extLst>
          </p:cNvPr>
          <p:cNvSpPr txBox="1"/>
          <p:nvPr/>
        </p:nvSpPr>
        <p:spPr>
          <a:xfrm>
            <a:off x="1400629" y="5866699"/>
            <a:ext cx="587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in a real cluster these logs are being produced in </a:t>
            </a:r>
          </a:p>
          <a:p>
            <a:r>
              <a:rPr lang="en-US" dirty="0"/>
              <a:t>the node that executed that attempt.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360D9-A840-234F-B95C-A9F8D7DB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4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3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Write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C4B1-157B-1644-A59D-334CD8BC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1" y="1602304"/>
            <a:ext cx="8286750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82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1167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2415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16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Rack Awareness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4E5B4-D509-7C41-A18B-572504C9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4" y="1602304"/>
            <a:ext cx="86614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4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traffic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BC42F-1C91-0642-9550-72B3D0AA68F7}"/>
              </a:ext>
            </a:extLst>
          </p:cNvPr>
          <p:cNvSpPr txBox="1"/>
          <p:nvPr/>
        </p:nvSpPr>
        <p:spPr>
          <a:xfrm>
            <a:off x="685800" y="1602304"/>
            <a:ext cx="621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Website stack traffic</a:t>
            </a:r>
          </a:p>
          <a:p>
            <a:r>
              <a:rPr lang="en-US" sz="2800" dirty="0"/>
              <a:t>	- Many relatively small requests</a:t>
            </a:r>
          </a:p>
          <a:p>
            <a:r>
              <a:rPr lang="en-US" sz="2800" dirty="0"/>
              <a:t>	- Data flows </a:t>
            </a:r>
            <a:r>
              <a:rPr lang="en-US" sz="2800" u="sng" dirty="0"/>
              <a:t>vertically</a:t>
            </a:r>
          </a:p>
          <a:p>
            <a:r>
              <a:rPr lang="en-US" sz="2800" dirty="0"/>
              <a:t>	- “</a:t>
            </a:r>
            <a:r>
              <a:rPr lang="en-US" sz="2800" dirty="0" err="1"/>
              <a:t>Sharding</a:t>
            </a:r>
            <a:r>
              <a:rPr lang="en-US" sz="2800" dirty="0"/>
              <a:t>” data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6FF74-CA66-0948-B833-B373A92AA6CB}"/>
              </a:ext>
            </a:extLst>
          </p:cNvPr>
          <p:cNvSpPr txBox="1"/>
          <p:nvPr/>
        </p:nvSpPr>
        <p:spPr>
          <a:xfrm>
            <a:off x="1613433" y="3418186"/>
            <a:ext cx="591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/wiki/Shard_(database architecture)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0EC75-DEDF-7E4A-8862-5A4890D7FD96}"/>
              </a:ext>
            </a:extLst>
          </p:cNvPr>
          <p:cNvSpPr txBox="1"/>
          <p:nvPr/>
        </p:nvSpPr>
        <p:spPr>
          <a:xfrm>
            <a:off x="685800" y="4006554"/>
            <a:ext cx="6210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Hadoop stack traffic</a:t>
            </a:r>
          </a:p>
          <a:p>
            <a:r>
              <a:rPr lang="en-US" sz="2800" dirty="0"/>
              <a:t>	- Large continuous data transfers</a:t>
            </a:r>
          </a:p>
          <a:p>
            <a:r>
              <a:rPr lang="en-US" sz="2800" dirty="0"/>
              <a:t>	- Data flows </a:t>
            </a:r>
            <a:r>
              <a:rPr lang="en-US" sz="2800" u="sng" dirty="0"/>
              <a:t>horizontally</a:t>
            </a:r>
          </a:p>
          <a:p>
            <a:r>
              <a:rPr lang="en-US" sz="2800" dirty="0"/>
              <a:t>	- data natively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17390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Data 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801640" y="2083584"/>
            <a:ext cx="826482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can be corrupted during transmission or at rest.</a:t>
            </a:r>
          </a:p>
          <a:p>
            <a:endParaRPr lang="en-US" sz="2800" dirty="0"/>
          </a:p>
          <a:p>
            <a:r>
              <a:rPr lang="en-US" sz="2800" dirty="0"/>
              <a:t>HDFS maintains a CRC-32 for each 512 bytes. </a:t>
            </a:r>
          </a:p>
          <a:p>
            <a:r>
              <a:rPr lang="en-US" sz="2800" dirty="0"/>
              <a:t>CRC-32 adds an overhead of a little less than 1% of size.</a:t>
            </a:r>
          </a:p>
          <a:p>
            <a:endParaRPr lang="en-US" sz="2800" dirty="0"/>
          </a:p>
          <a:p>
            <a:r>
              <a:rPr lang="en-US" sz="2800" dirty="0"/>
              <a:t>Datanodes verify data coming from clients and other </a:t>
            </a:r>
          </a:p>
          <a:p>
            <a:r>
              <a:rPr lang="en-US" sz="2800" dirty="0"/>
              <a:t>Datanodes during replication. </a:t>
            </a:r>
          </a:p>
          <a:p>
            <a:endParaRPr lang="en-US" sz="2800" dirty="0"/>
          </a:p>
          <a:p>
            <a:r>
              <a:rPr lang="en-US" sz="2800" dirty="0"/>
              <a:t>Also, the “</a:t>
            </a:r>
            <a:r>
              <a:rPr lang="en-US" sz="2800" dirty="0" err="1"/>
              <a:t>DataNodes</a:t>
            </a:r>
            <a:r>
              <a:rPr lang="en-US" sz="2800" dirty="0"/>
              <a:t>” run a background thread called </a:t>
            </a:r>
          </a:p>
          <a:p>
            <a:r>
              <a:rPr lang="en-US" sz="2800" dirty="0"/>
              <a:t>“DataBlockScanner” continuously.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53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Data 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801640" y="2083584"/>
            <a:ext cx="80082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When the “DataBlockScanner” finds an inconsistency </a:t>
            </a:r>
          </a:p>
          <a:p>
            <a:r>
              <a:rPr lang="en-US" sz="2800" dirty="0"/>
              <a:t>it will use the “replicas” to heal itself.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37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Administration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Data 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874034"/>
            <a:ext cx="85567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Cluster Backups</a:t>
            </a:r>
          </a:p>
          <a:p>
            <a:r>
              <a:rPr lang="en-US" sz="2800" dirty="0"/>
              <a:t>	- Typically, we don't have space for backup all the data.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Solution:</a:t>
            </a:r>
          </a:p>
          <a:p>
            <a:r>
              <a:rPr lang="en-US" sz="2800" dirty="0"/>
              <a:t>	- Backup the “meta-data” of the data from the </a:t>
            </a:r>
          </a:p>
          <a:p>
            <a:r>
              <a:rPr lang="en-US" sz="2800" dirty="0"/>
              <a:t>“</a:t>
            </a:r>
            <a:r>
              <a:rPr lang="en-US" sz="2800" dirty="0" err="1"/>
              <a:t>NameNodes</a:t>
            </a:r>
            <a:r>
              <a:rPr lang="en-US" sz="2800" dirty="0"/>
              <a:t>”.</a:t>
            </a:r>
          </a:p>
          <a:p>
            <a:endParaRPr lang="en-US" sz="2800" dirty="0"/>
          </a:p>
          <a:p>
            <a:r>
              <a:rPr lang="en-US" sz="2800" dirty="0"/>
              <a:t>With popularity of the cloud technology some </a:t>
            </a:r>
          </a:p>
          <a:p>
            <a:r>
              <a:rPr lang="en-US" sz="2800" dirty="0"/>
              <a:t>companies are backing up critical parts using services </a:t>
            </a:r>
          </a:p>
          <a:p>
            <a:r>
              <a:rPr lang="en-US" sz="2800" dirty="0"/>
              <a:t>like Amazon S3 glacier.</a:t>
            </a:r>
          </a:p>
          <a:p>
            <a:r>
              <a:rPr lang="en-US" sz="2800" dirty="0"/>
              <a:t>	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6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Hadoop</a:t>
            </a:r>
            <a:br>
              <a:rPr lang="en-US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HDFS Administration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85A5-B23A-8C42-837A-4ED2E17DEDB1}"/>
              </a:ext>
            </a:extLst>
          </p:cNvPr>
          <p:cNvSpPr txBox="1"/>
          <p:nvPr/>
        </p:nvSpPr>
        <p:spPr>
          <a:xfrm>
            <a:off x="3722665" y="123297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HDFS Data 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0CEED-884C-7B49-A1DA-1880B52197AE}"/>
              </a:ext>
            </a:extLst>
          </p:cNvPr>
          <p:cNvSpPr txBox="1"/>
          <p:nvPr/>
        </p:nvSpPr>
        <p:spPr>
          <a:xfrm>
            <a:off x="457200" y="1874034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Periodical File System checks</a:t>
            </a:r>
          </a:p>
          <a:p>
            <a:endParaRPr lang="en-US" sz="2800" dirty="0"/>
          </a:p>
          <a:p>
            <a:r>
              <a:rPr lang="en-US" sz="2800" dirty="0"/>
              <a:t>	use command “</a:t>
            </a:r>
            <a:r>
              <a:rPr lang="en-US" sz="2800" dirty="0" err="1"/>
              <a:t>hdfs</a:t>
            </a:r>
            <a:r>
              <a:rPr lang="en-US" sz="2800" dirty="0"/>
              <a:t> </a:t>
            </a:r>
            <a:r>
              <a:rPr lang="en-US" sz="2800" dirty="0" err="1"/>
              <a:t>fsck</a:t>
            </a:r>
            <a:r>
              <a:rPr lang="en-US" sz="2800" dirty="0"/>
              <a:t> -report”</a:t>
            </a:r>
          </a:p>
          <a:p>
            <a:r>
              <a:rPr lang="en-US" sz="2800" dirty="0"/>
              <a:t>	 </a:t>
            </a:r>
          </a:p>
          <a:p>
            <a:r>
              <a:rPr lang="en-US" sz="2800" dirty="0"/>
              <a:t>There are options to try to ”fix” things. </a:t>
            </a:r>
          </a:p>
          <a:p>
            <a:endParaRPr lang="en-US" sz="2800" dirty="0"/>
          </a:p>
          <a:p>
            <a:r>
              <a:rPr lang="en-US" sz="2800" dirty="0"/>
              <a:t>I recommend run the “report” option to detect errors and review results before issuing commands.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67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1078</Words>
  <Application>Microsoft Macintosh PowerPoint</Application>
  <PresentationFormat>On-screen Show (4:3)</PresentationFormat>
  <Paragraphs>223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Spark:  HDFS, Yarn, Lab</vt:lpstr>
      <vt:lpstr>Hadoop HDFS</vt:lpstr>
      <vt:lpstr>Hadoop HDFS</vt:lpstr>
      <vt:lpstr>Hadoop HDFS</vt:lpstr>
      <vt:lpstr>Hadoop HDFS</vt:lpstr>
      <vt:lpstr>Hadoop HDFS</vt:lpstr>
      <vt:lpstr>Hadoop HDFS</vt:lpstr>
      <vt:lpstr>Hadoop HDFS Administration</vt:lpstr>
      <vt:lpstr>Hadoop HDFS Administration</vt:lpstr>
      <vt:lpstr>Hadoop HDFS Administration</vt:lpstr>
      <vt:lpstr>Hadoop HDFS Administration</vt:lpstr>
      <vt:lpstr>Hadoop HDFS</vt:lpstr>
      <vt:lpstr>Hadoop Job Submission &amp; Execution</vt:lpstr>
      <vt:lpstr>Hadoop Job Submission &amp; Execution</vt:lpstr>
      <vt:lpstr>Hadoop Job Submission &amp; Execution</vt:lpstr>
      <vt:lpstr>Hadoop Job Submission &amp; Execution</vt:lpstr>
      <vt:lpstr>Hadoop Job Submission &amp; Execution</vt:lpstr>
      <vt:lpstr>Hadoop Job Submission &amp; Execution</vt:lpstr>
      <vt:lpstr>Hadoop Job Submission &amp; Execution</vt:lpstr>
      <vt:lpstr>Hadoop Job Submission &amp; Execution</vt:lpstr>
      <vt:lpstr>Hadoop Job Submission &amp; Execution</vt:lpstr>
      <vt:lpstr>Hadoop Job Submission &amp; Execution</vt:lpstr>
      <vt:lpstr>Hadoop Reduce - Copy</vt:lpstr>
      <vt:lpstr>Hadoop navigation Yarn Web UI</vt:lpstr>
      <vt:lpstr>Hadoop navigation Yarn Web UI</vt:lpstr>
      <vt:lpstr>Hadoop navigation Yarn Web UI</vt:lpstr>
      <vt:lpstr>Hadoop navigation Yarn Web UI</vt:lpstr>
      <vt:lpstr>Hadoop navigation Yarn Web UI</vt:lpstr>
      <vt:lpstr>Hadoop navigation Yarn Web UI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319</cp:revision>
  <cp:lastPrinted>2018-02-08T01:49:47Z</cp:lastPrinted>
  <dcterms:created xsi:type="dcterms:W3CDTF">2015-08-09T19:29:26Z</dcterms:created>
  <dcterms:modified xsi:type="dcterms:W3CDTF">2022-02-26T17:22:08Z</dcterms:modified>
</cp:coreProperties>
</file>