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7"/>
  </p:notesMasterIdLst>
  <p:sldIdLst>
    <p:sldId id="256" r:id="rId2"/>
    <p:sldId id="481" r:id="rId3"/>
    <p:sldId id="511" r:id="rId4"/>
    <p:sldId id="495" r:id="rId5"/>
    <p:sldId id="512" r:id="rId6"/>
    <p:sldId id="496" r:id="rId7"/>
    <p:sldId id="498" r:id="rId8"/>
    <p:sldId id="497" r:id="rId9"/>
    <p:sldId id="510" r:id="rId10"/>
    <p:sldId id="503" r:id="rId11"/>
    <p:sldId id="502" r:id="rId12"/>
    <p:sldId id="504" r:id="rId13"/>
    <p:sldId id="506" r:id="rId14"/>
    <p:sldId id="500" r:id="rId15"/>
    <p:sldId id="513" r:id="rId16"/>
    <p:sldId id="514" r:id="rId17"/>
    <p:sldId id="507" r:id="rId18"/>
    <p:sldId id="505" r:id="rId19"/>
    <p:sldId id="508" r:id="rId20"/>
    <p:sldId id="501" r:id="rId21"/>
    <p:sldId id="542" r:id="rId22"/>
    <p:sldId id="515" r:id="rId23"/>
    <p:sldId id="509" r:id="rId24"/>
    <p:sldId id="516" r:id="rId25"/>
    <p:sldId id="517" r:id="rId26"/>
    <p:sldId id="518" r:id="rId27"/>
    <p:sldId id="519" r:id="rId28"/>
    <p:sldId id="520" r:id="rId29"/>
    <p:sldId id="521" r:id="rId30"/>
    <p:sldId id="522" r:id="rId31"/>
    <p:sldId id="527" r:id="rId32"/>
    <p:sldId id="523" r:id="rId33"/>
    <p:sldId id="524" r:id="rId34"/>
    <p:sldId id="525" r:id="rId35"/>
    <p:sldId id="526" r:id="rId36"/>
    <p:sldId id="528" r:id="rId37"/>
    <p:sldId id="529" r:id="rId38"/>
    <p:sldId id="530" r:id="rId39"/>
    <p:sldId id="531" r:id="rId40"/>
    <p:sldId id="533" r:id="rId41"/>
    <p:sldId id="532" r:id="rId42"/>
    <p:sldId id="534" r:id="rId43"/>
    <p:sldId id="561" r:id="rId44"/>
    <p:sldId id="564" r:id="rId45"/>
    <p:sldId id="565" r:id="rId46"/>
    <p:sldId id="563" r:id="rId47"/>
    <p:sldId id="535" r:id="rId48"/>
    <p:sldId id="536" r:id="rId49"/>
    <p:sldId id="537" r:id="rId50"/>
    <p:sldId id="538" r:id="rId51"/>
    <p:sldId id="539" r:id="rId52"/>
    <p:sldId id="540" r:id="rId53"/>
    <p:sldId id="568" r:id="rId54"/>
    <p:sldId id="567" r:id="rId55"/>
    <p:sldId id="541" r:id="rId56"/>
    <p:sldId id="543" r:id="rId57"/>
    <p:sldId id="544" r:id="rId58"/>
    <p:sldId id="545" r:id="rId59"/>
    <p:sldId id="546" r:id="rId60"/>
    <p:sldId id="547" r:id="rId61"/>
    <p:sldId id="548" r:id="rId62"/>
    <p:sldId id="549" r:id="rId63"/>
    <p:sldId id="550" r:id="rId64"/>
    <p:sldId id="551" r:id="rId65"/>
    <p:sldId id="552" r:id="rId66"/>
    <p:sldId id="553" r:id="rId67"/>
    <p:sldId id="554" r:id="rId68"/>
    <p:sldId id="555" r:id="rId69"/>
    <p:sldId id="556" r:id="rId70"/>
    <p:sldId id="557" r:id="rId71"/>
    <p:sldId id="558" r:id="rId72"/>
    <p:sldId id="559" r:id="rId73"/>
    <p:sldId id="560" r:id="rId74"/>
    <p:sldId id="566" r:id="rId75"/>
    <p:sldId id="483" r:id="rId76"/>
    <p:sldId id="570" r:id="rId77"/>
    <p:sldId id="485" r:id="rId78"/>
    <p:sldId id="488" r:id="rId79"/>
    <p:sldId id="486" r:id="rId80"/>
    <p:sldId id="489" r:id="rId81"/>
    <p:sldId id="491" r:id="rId82"/>
    <p:sldId id="487" r:id="rId83"/>
    <p:sldId id="571" r:id="rId84"/>
    <p:sldId id="482" r:id="rId85"/>
    <p:sldId id="572" r:id="rId8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lson Campos" initials="MC" lastIdx="1" clrIdx="0">
    <p:extLst>
      <p:ext uri="{19B8F6BF-5375-455C-9EA6-DF929625EA0E}">
        <p15:presenceInfo xmlns:p15="http://schemas.microsoft.com/office/powerpoint/2012/main" userId="562099492e05bd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FF00"/>
    <a:srgbClr val="00FF80"/>
    <a:srgbClr val="00FF00"/>
    <a:srgbClr val="FF6666"/>
    <a:srgbClr val="4080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1293"/>
  </p:normalViewPr>
  <p:slideViewPr>
    <p:cSldViewPr snapToGrid="0" snapToObjects="1">
      <p:cViewPr varScale="1">
        <p:scale>
          <a:sx n="116" d="100"/>
          <a:sy n="116" d="100"/>
        </p:scale>
        <p:origin x="105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F8777-1296-8B4D-9BD4-528A6F96FB80}" type="datetimeFigureOut">
              <a:rPr lang="en-US" smtClean="0"/>
              <a:t>3/12/22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DE89D-FC32-DD49-9E93-4610F3770AEB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1448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3/12/22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388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3/12/22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2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3/12/22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54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3/12/22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5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3/12/22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86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3/12/22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412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3/12/22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95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3/12/22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6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3/12/22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675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3/12/22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257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3/12/22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651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E3E6A-85A8-0947-B623-4BBAB6FD848A}" type="datetimeFigureOut">
              <a:rPr lang="en-US" smtClean="0"/>
              <a:t>3/12/22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853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ive.apache.org/" TargetMode="External"/><Relationship Id="rId2" Type="http://schemas.openxmlformats.org/officeDocument/2006/relationships/hyperlink" Target="https://cwiki.apache.org/confluence/display/Hive/LanguageManual+DD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s/ref=dp_byline_sr_book_3?ie=UTF8&amp;text=Jason+Rutherglen&amp;search-alias=books&amp;field-author=Jason+Rutherglen&amp;sort=relevancerank" TargetMode="External"/><Relationship Id="rId5" Type="http://schemas.openxmlformats.org/officeDocument/2006/relationships/hyperlink" Target="https://www.amazon.com/Dean-Wampler/e/B002RTJ3ZU/ref=dp_byline_cont_book_2" TargetMode="External"/><Relationship Id="rId4" Type="http://schemas.openxmlformats.org/officeDocument/2006/relationships/hyperlink" Target="https://www.amazon.com/Edward-Capriolo/e/B00DO6UZS4/ref=dp_byline_cont_book_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ad_bigData_nodes.jp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0271"/>
            <a:ext cx="9144000" cy="36575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2285"/>
            <a:ext cx="7772400" cy="131542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Hive: </a:t>
            </a:r>
            <a:br>
              <a:rPr lang="en-US" sz="3200" dirty="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Hive Programing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20135"/>
            <a:ext cx="6400800" cy="9356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Week 05-06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6117864"/>
            <a:ext cx="9144000" cy="7401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Marilson Campos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UCSC Extension - 2022</a:t>
            </a:r>
          </a:p>
        </p:txBody>
      </p:sp>
    </p:spTree>
    <p:extLst>
      <p:ext uri="{BB962C8B-B14F-4D97-AF65-F5344CB8AC3E}">
        <p14:creationId xmlns:p14="http://schemas.microsoft.com/office/powerpoint/2010/main" val="349057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Primitive numeric types</a:t>
            </a:r>
            <a:endParaRPr lang="en-US" sz="32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DDBA6BD-7CE3-9740-9473-7DEDB89BF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710052"/>
              </p:ext>
            </p:extLst>
          </p:nvPr>
        </p:nvGraphicFramePr>
        <p:xfrm>
          <a:off x="213360" y="1615758"/>
          <a:ext cx="8717280" cy="3835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94705">
                  <a:extLst>
                    <a:ext uri="{9D8B030D-6E8A-4147-A177-3AD203B41FA5}">
                      <a16:colId xmlns:a16="http://schemas.microsoft.com/office/drawing/2014/main" val="3199787116"/>
                    </a:ext>
                  </a:extLst>
                </a:gridCol>
                <a:gridCol w="2724233">
                  <a:extLst>
                    <a:ext uri="{9D8B030D-6E8A-4147-A177-3AD203B41FA5}">
                      <a16:colId xmlns:a16="http://schemas.microsoft.com/office/drawing/2014/main" val="2291527457"/>
                    </a:ext>
                  </a:extLst>
                </a:gridCol>
                <a:gridCol w="2498342">
                  <a:extLst>
                    <a:ext uri="{9D8B030D-6E8A-4147-A177-3AD203B41FA5}">
                      <a16:colId xmlns:a16="http://schemas.microsoft.com/office/drawing/2014/main" val="761687962"/>
                    </a:ext>
                  </a:extLst>
                </a:gridCol>
              </a:tblGrid>
              <a:tr h="649881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Approximate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609921"/>
                  </a:ext>
                </a:extLst>
              </a:tr>
              <a:tr h="376518">
                <a:tc>
                  <a:txBody>
                    <a:bodyPr/>
                    <a:lstStyle/>
                    <a:p>
                      <a:r>
                        <a:rPr lang="en-US" sz="1800" dirty="0"/>
                        <a:t>TINYINT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byte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-128 to 127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254429"/>
                  </a:ext>
                </a:extLst>
              </a:tr>
              <a:tr h="268683">
                <a:tc>
                  <a:txBody>
                    <a:bodyPr/>
                    <a:lstStyle/>
                    <a:p>
                      <a:r>
                        <a:rPr lang="en-US" sz="1800" dirty="0"/>
                        <a:t>SMALLINT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 bytes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-32k to 32k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946318"/>
                  </a:ext>
                </a:extLst>
              </a:tr>
              <a:tr h="376518">
                <a:tc>
                  <a:txBody>
                    <a:bodyPr/>
                    <a:lstStyle/>
                    <a:p>
                      <a:r>
                        <a:rPr lang="en-US" sz="1800" dirty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 bytes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-2B to 2B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243331"/>
                  </a:ext>
                </a:extLst>
              </a:tr>
              <a:tr h="410325">
                <a:tc>
                  <a:txBody>
                    <a:bodyPr/>
                    <a:lstStyle/>
                    <a:p>
                      <a:r>
                        <a:rPr lang="en-US" sz="1800" dirty="0"/>
                        <a:t>BIGINT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-9x10</a:t>
                      </a:r>
                      <a:r>
                        <a:rPr lang="en-US" baseline="30000" dirty="0"/>
                        <a:t>18 </a:t>
                      </a:r>
                      <a:r>
                        <a:rPr lang="en-US" dirty="0"/>
                        <a:t> to 9x10</a:t>
                      </a:r>
                      <a:r>
                        <a:rPr lang="en-US" baseline="30000" dirty="0"/>
                        <a:t>18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11315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dirty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4 bytes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single precision floating point number</a:t>
                      </a:r>
                      <a:r>
                        <a:rPr lang="en-US" baseline="30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86910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sz="1800" dirty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8 bytes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double precision floating point 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380821"/>
                  </a:ext>
                </a:extLst>
              </a:tr>
              <a:tr h="376518">
                <a:tc>
                  <a:txBody>
                    <a:bodyPr/>
                    <a:lstStyle/>
                    <a:p>
                      <a:r>
                        <a:rPr lang="en-US" sz="1800" dirty="0"/>
                        <a:t>DECIMAL/NUMERIC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 to 38 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694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360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Primitive Date/Time types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0F1F7-F833-0D48-AA89-F2D7B391346C}"/>
              </a:ext>
            </a:extLst>
          </p:cNvPr>
          <p:cNvSpPr txBox="1"/>
          <p:nvPr/>
        </p:nvSpPr>
        <p:spPr>
          <a:xfrm>
            <a:off x="646889" y="1553823"/>
            <a:ext cx="8497111" cy="1058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TIMESTAMP</a:t>
            </a:r>
          </a:p>
          <a:p>
            <a:r>
              <a:rPr lang="en-US" sz="2400" dirty="0"/>
              <a:t>Represent time formatted using “YYYY-MM-DD </a:t>
            </a:r>
            <a:r>
              <a:rPr lang="en-US" sz="2400" dirty="0" err="1"/>
              <a:t>HH:MM:SS.fffffffff</a:t>
            </a:r>
            <a:r>
              <a:rPr lang="en-US" sz="2400" dirty="0"/>
              <a:t>”.</a:t>
            </a:r>
            <a:br>
              <a:rPr lang="en-US" sz="2400" dirty="0"/>
            </a:b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DATE</a:t>
            </a:r>
          </a:p>
          <a:p>
            <a:r>
              <a:rPr lang="en-US" sz="2400" dirty="0"/>
              <a:t>Support values formatted like ‘2018-01-01’ and have range from ‘0000-01-01’ to ‘9999-12-31’.</a:t>
            </a:r>
          </a:p>
          <a:p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INTERVAL</a:t>
            </a:r>
          </a:p>
          <a:p>
            <a:r>
              <a:rPr lang="en-US" sz="2400" dirty="0"/>
              <a:t>Used to represent intervals. Values can be combined like below:</a:t>
            </a:r>
          </a:p>
          <a:p>
            <a:r>
              <a:rPr lang="en-US" sz="2400" dirty="0"/>
              <a:t>INTERVAL '1' DAY+ INTERVAL '2' HOUR + INTERVAL '3' MINUTE +</a:t>
            </a:r>
            <a:br>
              <a:rPr lang="en-US" sz="2400" dirty="0"/>
            </a:br>
            <a:r>
              <a:rPr lang="en-US" sz="2400" dirty="0"/>
              <a:t>INTERVAL '4' SECOND + INTERVAL '5' NANO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endParaRPr lang="en-US" sz="2400" dirty="0"/>
          </a:p>
          <a:p>
            <a:r>
              <a:rPr lang="en-US" dirty="0"/>
              <a:t>INTERVAL '1' DAY+</a:t>
            </a:r>
            <a:br>
              <a:rPr lang="en-US" sz="2400" dirty="0"/>
            </a:br>
            <a:r>
              <a:rPr lang="en-US" dirty="0"/>
              <a:t>INTERVAL '2' HOUR +</a:t>
            </a:r>
            <a:br>
              <a:rPr lang="en-US" sz="2400" dirty="0"/>
            </a:br>
            <a:r>
              <a:rPr lang="en-US" dirty="0"/>
              <a:t>INTERVAL '3' MINUTE +</a:t>
            </a:r>
            <a:br>
              <a:rPr lang="en-US" sz="2400" dirty="0"/>
            </a:br>
            <a:r>
              <a:rPr lang="en-US" dirty="0"/>
              <a:t>INTERVAL '4' SECOND +</a:t>
            </a:r>
            <a:br>
              <a:rPr lang="en-US" sz="2400" dirty="0"/>
            </a:br>
            <a:r>
              <a:rPr lang="en-US" dirty="0"/>
              <a:t>INTERVAL '5' NANO</a:t>
            </a:r>
            <a:endParaRPr lang="en-US" sz="2400" dirty="0"/>
          </a:p>
          <a:p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2615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 string types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0F1F7-F833-0D48-AA89-F2D7B391346C}"/>
              </a:ext>
            </a:extLst>
          </p:cNvPr>
          <p:cNvSpPr txBox="1"/>
          <p:nvPr/>
        </p:nvSpPr>
        <p:spPr>
          <a:xfrm>
            <a:off x="646889" y="1553823"/>
            <a:ext cx="785022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STRING</a:t>
            </a:r>
          </a:p>
          <a:p>
            <a:r>
              <a:rPr lang="en-US" sz="2400" dirty="0"/>
              <a:t>String can represent strings with a maximum size of 2 Gigabytes. No space is wasted.</a:t>
            </a:r>
          </a:p>
          <a:p>
            <a:endParaRPr lang="en-US" sz="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VARCHAR(n)</a:t>
            </a:r>
          </a:p>
          <a:p>
            <a:r>
              <a:rPr lang="en-US" sz="2400" dirty="0"/>
              <a:t>Varchar types are created with a length specifier (between 1 and 65535). Values larger than 64K are truncated.</a:t>
            </a:r>
          </a:p>
          <a:p>
            <a:endParaRPr lang="en-US" sz="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CHAR(n)</a:t>
            </a:r>
          </a:p>
          <a:p>
            <a:r>
              <a:rPr lang="en-US" sz="2400" dirty="0"/>
              <a:t>Char types are similar to Varchar but they are fixed-length meaning that values shorter than the specified length value are padded to the n size.</a:t>
            </a:r>
          </a:p>
        </p:txBody>
      </p:sp>
    </p:spTree>
    <p:extLst>
      <p:ext uri="{BB962C8B-B14F-4D97-AF65-F5344CB8AC3E}">
        <p14:creationId xmlns:p14="http://schemas.microsoft.com/office/powerpoint/2010/main" val="1029009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 other types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0F1F7-F833-0D48-AA89-F2D7B391346C}"/>
              </a:ext>
            </a:extLst>
          </p:cNvPr>
          <p:cNvSpPr txBox="1"/>
          <p:nvPr/>
        </p:nvSpPr>
        <p:spPr>
          <a:xfrm>
            <a:off x="646889" y="1553823"/>
            <a:ext cx="785022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BOOLEAN</a:t>
            </a:r>
          </a:p>
          <a:p>
            <a:r>
              <a:rPr lang="en-US" sz="2400" dirty="0"/>
              <a:t>Can represent a true/false value.</a:t>
            </a:r>
          </a:p>
          <a:p>
            <a:endParaRPr lang="en-US" sz="2400" dirty="0"/>
          </a:p>
          <a:p>
            <a:endParaRPr lang="en-US" sz="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BINARY</a:t>
            </a:r>
          </a:p>
          <a:p>
            <a:r>
              <a:rPr lang="en-US" sz="2400" dirty="0"/>
              <a:t>Used to represent a sequence of bytes in field. Ex: encrypted data, etc.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51787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 complex types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0F1F7-F833-0D48-AA89-F2D7B391346C}"/>
              </a:ext>
            </a:extLst>
          </p:cNvPr>
          <p:cNvSpPr txBox="1"/>
          <p:nvPr/>
        </p:nvSpPr>
        <p:spPr>
          <a:xfrm>
            <a:off x="182880" y="1570038"/>
            <a:ext cx="88392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ARRAY&lt;data_type&gt;</a:t>
            </a:r>
            <a:r>
              <a:rPr lang="en-US" sz="3200" dirty="0"/>
              <a:t> </a:t>
            </a:r>
          </a:p>
          <a:p>
            <a:r>
              <a:rPr lang="en-US" sz="2800" dirty="0"/>
              <a:t>Sequence of elements of a particular type.</a:t>
            </a:r>
          </a:p>
          <a:p>
            <a:endParaRPr lang="en-US" sz="1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MAP&lt;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</a:rPr>
              <a:t>primitive_type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, data_type&gt;</a:t>
            </a:r>
          </a:p>
          <a:p>
            <a:r>
              <a:rPr lang="en-US" sz="2800" dirty="0"/>
              <a:t>A dictionary where the key is a primitive type and can hold a value.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STRUCT&lt;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</a:rPr>
              <a:t>col_name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 : data_type, ...&gt;</a:t>
            </a:r>
          </a:p>
          <a:p>
            <a:r>
              <a:rPr lang="en-US" sz="2800" dirty="0"/>
              <a:t>Represent record like entities.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UNIONTYPE&lt;data_type, data_type, ...&gt;</a:t>
            </a:r>
            <a:r>
              <a:rPr lang="en-US" sz="3200" dirty="0"/>
              <a:t> </a:t>
            </a:r>
          </a:p>
          <a:p>
            <a:r>
              <a:rPr lang="en-US" sz="2800" dirty="0"/>
              <a:t>Represent one of the types listed.</a:t>
            </a:r>
          </a:p>
          <a:p>
            <a:r>
              <a:rPr lang="en-US" sz="2800" dirty="0"/>
              <a:t> Ex: UNIONTYPE&lt;INT, DOUBLE&gt;</a:t>
            </a:r>
          </a:p>
        </p:txBody>
      </p:sp>
    </p:spTree>
    <p:extLst>
      <p:ext uri="{BB962C8B-B14F-4D97-AF65-F5344CB8AC3E}">
        <p14:creationId xmlns:p14="http://schemas.microsoft.com/office/powerpoint/2010/main" val="263384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 Tables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0F1F7-F833-0D48-AA89-F2D7B391346C}"/>
              </a:ext>
            </a:extLst>
          </p:cNvPr>
          <p:cNvSpPr txBox="1"/>
          <p:nvPr/>
        </p:nvSpPr>
        <p:spPr>
          <a:xfrm>
            <a:off x="457200" y="1478598"/>
            <a:ext cx="8686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Hive tables are represented using “metadata” about their schema.</a:t>
            </a:r>
          </a:p>
          <a:p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Hive combines the table schema with the HDFS data and creates the “illusion” that they are the same.</a:t>
            </a:r>
          </a:p>
          <a:p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Hive uses the concept of </a:t>
            </a:r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“Schema on Read”.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It means that the schema representation is applied as the data is read. No additional enforcement is done.</a:t>
            </a:r>
          </a:p>
          <a:p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628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 Tables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0F1F7-F833-0D48-AA89-F2D7B391346C}"/>
              </a:ext>
            </a:extLst>
          </p:cNvPr>
          <p:cNvSpPr txBox="1"/>
          <p:nvPr/>
        </p:nvSpPr>
        <p:spPr>
          <a:xfrm>
            <a:off x="457200" y="1478598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MANAGED HIVE TABLE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: It’s the default type of table in Hive. This type of table “owns” the HDFS data in it. Deleting an internal table causes the HDFS data to be deleted. </a:t>
            </a:r>
          </a:p>
          <a:p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EXTERNAL HIVE TABLE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: Just point the metadata representation to HDFS locations. Table does not control the data. 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Deleting an external table does not change anything on HDFS. </a:t>
            </a:r>
          </a:p>
          <a:p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416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 SQL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Data Definition Language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0F1F7-F833-0D48-AA89-F2D7B391346C}"/>
              </a:ext>
            </a:extLst>
          </p:cNvPr>
          <p:cNvSpPr txBox="1"/>
          <p:nvPr/>
        </p:nvSpPr>
        <p:spPr>
          <a:xfrm>
            <a:off x="304800" y="1478598"/>
            <a:ext cx="88392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TABLE</a:t>
            </a:r>
          </a:p>
          <a:p>
            <a:r>
              <a:rPr lang="en-US" sz="2800" dirty="0"/>
              <a:t>Creates a table in Hive database.</a:t>
            </a:r>
            <a:br>
              <a:rPr lang="en-US" sz="2800" dirty="0"/>
            </a:b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ALTER TABLE</a:t>
            </a:r>
          </a:p>
          <a:p>
            <a:r>
              <a:rPr lang="en-US" sz="2800" dirty="0"/>
              <a:t>Makes modifications on a existing table.</a:t>
            </a:r>
            <a:br>
              <a:rPr lang="en-US" sz="2800" dirty="0"/>
            </a:b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DROP TABLE</a:t>
            </a:r>
          </a:p>
          <a:p>
            <a:r>
              <a:rPr lang="en-US" sz="2800" dirty="0"/>
              <a:t>Removes a table from the Hive database.</a:t>
            </a:r>
          </a:p>
          <a:p>
            <a:endParaRPr lang="en-US" sz="32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10534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CREATE TABLE - Simple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0F1F7-F833-0D48-AA89-F2D7B391346C}"/>
              </a:ext>
            </a:extLst>
          </p:cNvPr>
          <p:cNvSpPr txBox="1"/>
          <p:nvPr/>
        </p:nvSpPr>
        <p:spPr>
          <a:xfrm>
            <a:off x="1005840" y="1478598"/>
            <a:ext cx="81381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CREATE TABLE user (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user_id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BIGINT,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name          STRING,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email         STRING,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user_type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INT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16830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CREATE TABLE - Custom Storage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0F1F7-F833-0D48-AA89-F2D7B391346C}"/>
              </a:ext>
            </a:extLst>
          </p:cNvPr>
          <p:cNvSpPr txBox="1"/>
          <p:nvPr/>
        </p:nvSpPr>
        <p:spPr>
          <a:xfrm>
            <a:off x="548640" y="1524636"/>
            <a:ext cx="81381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user_visit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user_id BIGINT,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date_visited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STRING,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server_time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BIGINT,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cookies STRING COMMENT ’Cookies for the user'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COMMENT 'This is the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user_visits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table'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PARTITIONED BY(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date_visited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STRING)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CLUSTERED BY(user_id) SORTED BY(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server_time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INTO 48 BUCKETS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ROW FORMAT DELIMITED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FIELDS TERMINATED BY '\001'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COLLECTION ITEMS TERMINATED BY '\002'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MAP KEYS TERMINATED BY '\003'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STORED AS SEQUENCEFILE;</a:t>
            </a:r>
          </a:p>
        </p:txBody>
      </p:sp>
    </p:spTree>
    <p:extLst>
      <p:ext uri="{BB962C8B-B14F-4D97-AF65-F5344CB8AC3E}">
        <p14:creationId xmlns:p14="http://schemas.microsoft.com/office/powerpoint/2010/main" val="304859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 Origins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0F1F7-F833-0D48-AA89-F2D7B391346C}"/>
              </a:ext>
            </a:extLst>
          </p:cNvPr>
          <p:cNvSpPr txBox="1"/>
          <p:nvPr/>
        </p:nvSpPr>
        <p:spPr>
          <a:xfrm>
            <a:off x="836579" y="1692611"/>
            <a:ext cx="776759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Hive has been developed at Facebook.</a:t>
            </a:r>
          </a:p>
          <a:p>
            <a:endParaRPr lang="en-US" sz="2800" dirty="0"/>
          </a:p>
          <a:p>
            <a:r>
              <a:rPr lang="en-US" sz="2800" dirty="0"/>
              <a:t>It provides an environment using SQL like language.</a:t>
            </a:r>
          </a:p>
          <a:p>
            <a:endParaRPr lang="en-US" sz="2800" dirty="0"/>
          </a:p>
          <a:p>
            <a:r>
              <a:rPr lang="en-US" sz="2800" dirty="0"/>
              <a:t>Allows to manipulate data stored in Hadoop Clusters.</a:t>
            </a:r>
          </a:p>
          <a:p>
            <a:endParaRPr lang="en-US" sz="28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12413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CREATE TABLE – Complex Types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280D1-4002-5C45-B7EC-857FDF9617A3}"/>
              </a:ext>
            </a:extLst>
          </p:cNvPr>
          <p:cNvSpPr txBox="1"/>
          <p:nvPr/>
        </p:nvSpPr>
        <p:spPr>
          <a:xfrm>
            <a:off x="731520" y="1417638"/>
            <a:ext cx="70104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CREATE TABLE user (    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name       STRING,    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id         BIGINT,    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fulltime   BOOLEAN,    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role       VARCHAR(64),    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salary     DECIMAL(8,2),    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phones     ARRAY&lt;INT&gt;,    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deductions MAP&lt;CHAR, FLOAT&gt;,    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address    STRUCT&lt;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street:STRING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city:STRING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state:STRING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zip:INT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&gt;,    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others     UNIONTYPE&lt;FLOAT,BOOLEAN,STRING&gt;,    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password   BINARY)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ROW FORMAT DELIMITED    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FIELDS TERMINATED BY '\001'   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COLLECTION ITEMS TERMINATED BY '\002'   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MAP KEYS TERMINATED BY '\003'   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LINES TERMINATED BY '\n';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01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CREATE EXTERNAL TABLE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280D1-4002-5C45-B7EC-857FDF9617A3}"/>
              </a:ext>
            </a:extLst>
          </p:cNvPr>
          <p:cNvSpPr txBox="1"/>
          <p:nvPr/>
        </p:nvSpPr>
        <p:spPr>
          <a:xfrm>
            <a:off x="731520" y="1417638"/>
            <a:ext cx="7010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CREATE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EXTERNAL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TABLE user (    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name       STRING,    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id         BIGINT,    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fulltime   BOOLEAN,    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role       STRING,    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salary     INT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ROW FORMAT DELIMITED    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FIELDS TERMINATED BY ',’   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LOCATION 'data/logs/users';</a:t>
            </a:r>
          </a:p>
        </p:txBody>
      </p:sp>
    </p:spTree>
    <p:extLst>
      <p:ext uri="{BB962C8B-B14F-4D97-AF65-F5344CB8AC3E}">
        <p14:creationId xmlns:p14="http://schemas.microsoft.com/office/powerpoint/2010/main" val="1671854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COPY TABLE SCHEMA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0F1F7-F833-0D48-AA89-F2D7B391346C}"/>
              </a:ext>
            </a:extLst>
          </p:cNvPr>
          <p:cNvSpPr txBox="1"/>
          <p:nvPr/>
        </p:nvSpPr>
        <p:spPr>
          <a:xfrm>
            <a:off x="701040" y="1616076"/>
            <a:ext cx="81381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CREATE TABLE </a:t>
            </a:r>
            <a:r>
              <a:rPr lang="en-US" sz="2400" dirty="0" err="1">
                <a:latin typeface="Courier"/>
                <a:cs typeface="Courier"/>
              </a:rPr>
              <a:t>user_tb_copy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    LIKE user;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</a:p>
          <a:p>
            <a:r>
              <a:rPr lang="en-US" sz="2400" dirty="0">
                <a:latin typeface="Courier"/>
                <a:cs typeface="Courier"/>
              </a:rPr>
              <a:t>Creates an empty table using the schema from another table.</a:t>
            </a:r>
          </a:p>
        </p:txBody>
      </p:sp>
    </p:spTree>
    <p:extLst>
      <p:ext uri="{BB962C8B-B14F-4D97-AF65-F5344CB8AC3E}">
        <p14:creationId xmlns:p14="http://schemas.microsoft.com/office/powerpoint/2010/main" val="1138670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CREATE TABLE – From Select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0F1F7-F833-0D48-AA89-F2D7B391346C}"/>
              </a:ext>
            </a:extLst>
          </p:cNvPr>
          <p:cNvSpPr txBox="1"/>
          <p:nvPr/>
        </p:nvSpPr>
        <p:spPr>
          <a:xfrm>
            <a:off x="701040" y="1616076"/>
            <a:ext cx="8138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CREATE TABLE jfk_1_month AS 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SELECT year, month,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flight_num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origin,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FROM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flight_info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WHERE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(Month = 1 AND Year = 2017) AND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(Origin='JFK');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701040" y="4297680"/>
            <a:ext cx="7517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Selects the data from the “</a:t>
            </a:r>
            <a:r>
              <a:rPr lang="en-US" sz="2400" dirty="0" err="1"/>
              <a:t>flight_info</a:t>
            </a:r>
            <a:r>
              <a:rPr lang="en-US" sz="2400" dirty="0"/>
              <a:t>” table and insert the </a:t>
            </a:r>
          </a:p>
          <a:p>
            <a:r>
              <a:rPr lang="en-US" sz="2400" dirty="0"/>
              <a:t>selected data into the the new table.</a:t>
            </a:r>
          </a:p>
        </p:txBody>
      </p:sp>
    </p:spTree>
    <p:extLst>
      <p:ext uri="{BB962C8B-B14F-4D97-AF65-F5344CB8AC3E}">
        <p14:creationId xmlns:p14="http://schemas.microsoft.com/office/powerpoint/2010/main" val="3759994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ALTER TABLE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0F1F7-F833-0D48-AA89-F2D7B391346C}"/>
              </a:ext>
            </a:extLst>
          </p:cNvPr>
          <p:cNvSpPr txBox="1"/>
          <p:nvPr/>
        </p:nvSpPr>
        <p:spPr>
          <a:xfrm>
            <a:off x="701040" y="1616076"/>
            <a:ext cx="8138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ALTER TABLE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my_table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CHANGE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aeg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age INT;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701040" y="3402735"/>
            <a:ext cx="7985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many other operations that can be done using alter table.</a:t>
            </a:r>
          </a:p>
          <a:p>
            <a:endParaRPr lang="en-US" sz="2400" dirty="0"/>
          </a:p>
          <a:p>
            <a:r>
              <a:rPr lang="en-US" sz="2400" dirty="0"/>
              <a:t>Most of them are related with ‘PARTITIONS’ that will be covered later in this course.</a:t>
            </a:r>
          </a:p>
        </p:txBody>
      </p:sp>
    </p:spTree>
    <p:extLst>
      <p:ext uri="{BB962C8B-B14F-4D97-AF65-F5344CB8AC3E}">
        <p14:creationId xmlns:p14="http://schemas.microsoft.com/office/powerpoint/2010/main" val="111350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DROP TABLE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0F1F7-F833-0D48-AA89-F2D7B391346C}"/>
              </a:ext>
            </a:extLst>
          </p:cNvPr>
          <p:cNvSpPr txBox="1"/>
          <p:nvPr/>
        </p:nvSpPr>
        <p:spPr>
          <a:xfrm>
            <a:off x="701040" y="1616076"/>
            <a:ext cx="813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DROP TABLE IF EXISTS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my_old_table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457200" y="2727960"/>
            <a:ext cx="7208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Drop table operation depends on the type of table used in the command.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u="sng" dirty="0"/>
              <a:t>external</a:t>
            </a:r>
            <a:r>
              <a:rPr lang="en-US" sz="2400" dirty="0"/>
              <a:t> hive tables, the drop table command just remove the metadata and does not touch HDFS.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u="sng" dirty="0"/>
              <a:t>managed</a:t>
            </a:r>
            <a:r>
              <a:rPr lang="en-US" sz="2400" dirty="0"/>
              <a:t> Hive tables, the drop table command removes the table metadata and also deletes the HDFS data used by the table.</a:t>
            </a:r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4157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DML - Data Manipulation Language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457200" y="1657918"/>
            <a:ext cx="7208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Allows Hive users to: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Loading data </a:t>
            </a:r>
            <a:r>
              <a:rPr lang="en-US" sz="3200" dirty="0"/>
              <a:t>files into into Hive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Inserting Data from queries</a:t>
            </a:r>
            <a:r>
              <a:rPr lang="en-US" sz="3200" dirty="0"/>
              <a:t> using Hive into other Hive tables.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Exporting data </a:t>
            </a:r>
            <a:r>
              <a:rPr lang="en-US" sz="3200" dirty="0"/>
              <a:t>files from the cluster using Hive Queries.</a:t>
            </a:r>
          </a:p>
        </p:txBody>
      </p:sp>
    </p:spTree>
    <p:extLst>
      <p:ext uri="{BB962C8B-B14F-4D97-AF65-F5344CB8AC3E}">
        <p14:creationId xmlns:p14="http://schemas.microsoft.com/office/powerpoint/2010/main" val="319048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The SELECT Statement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710119" y="1696828"/>
            <a:ext cx="7208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SELECT [DISTINCT]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field_name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expression as name, ...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FROM table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[WHERE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where_condition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[GROUP BY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field_list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[ORDER BY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field_list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[LIMIT number];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9602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The SELECT Statement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233464" y="1696828"/>
            <a:ext cx="916345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user_id,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name,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yearly_salary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/12) as salary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FROM employees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WHERE state = ‘CA’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--GROUP BY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fld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This line is a comment!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ORDER BY user_id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LIMIT 100;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931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The SELECT Statement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233464" y="1696828"/>
            <a:ext cx="916345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user_id,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name,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yearly_salary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/12) as salary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FROM employees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WHERE state = ‘CA’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-- GROUP BY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fld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This line is a comment!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ORDER BY user_id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LIMIT 100;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17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 Architecture</a:t>
            </a: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CAEE18-49F7-2A4C-ACF1-314C66B2D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0680"/>
            <a:ext cx="91313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87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The JOIN Statement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233464" y="1696828"/>
            <a:ext cx="916345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SELECT a.*,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b.salary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FROM a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JOIN b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ON (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a.id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b.id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-The Boolean operation after the “ON”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Statement </a:t>
            </a:r>
            <a:r>
              <a:rPr lang="en-US" sz="3200" u="sng" dirty="0">
                <a:latin typeface="Consolas" panose="020B0609020204030204" pitchFamily="49" charset="0"/>
                <a:cs typeface="Consolas" panose="020B0609020204030204" pitchFamily="49" charset="0"/>
              </a:rPr>
              <a:t>CANNOT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be based on inequality.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ex: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ON (</a:t>
            </a:r>
            <a:r>
              <a:rPr lang="en-US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a.id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&lt;&gt; </a:t>
            </a:r>
            <a:r>
              <a:rPr lang="en-US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b.id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THIS IS NOT ALLOWED! 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370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INNER JOIN = JOIN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233464" y="1696828"/>
            <a:ext cx="916345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a.id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a.name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b.salary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FROM a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INNER JOIN b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ON (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a.id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b.id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a.id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a.name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b.salary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FROM a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JOIN b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ON (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a.id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b.id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Char char="-"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Returns all records from “a” that matched records from “b”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755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LEFT OUTER JOIN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233464" y="1696828"/>
            <a:ext cx="916345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a.id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a.name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b.salary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FROM a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LEFT OUTER JOIN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ON (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a.id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b.id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Char char="-"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Returns all records from “a” that matched records from “b”</a:t>
            </a:r>
          </a:p>
          <a:p>
            <a:pPr>
              <a:buFontTx/>
              <a:buChar char="-"/>
            </a:pP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- Returns the others records with no match with the b part empty.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094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RIGHT OUTER JOIN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233464" y="1696828"/>
            <a:ext cx="916345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"/>
                <a:cs typeface="Courier"/>
              </a:rPr>
              <a:t>SELECT * FROM a </a:t>
            </a:r>
          </a:p>
          <a:p>
            <a:r>
              <a:rPr lang="en-US" sz="3200" dirty="0">
                <a:latin typeface="Courier"/>
                <a:cs typeface="Courier"/>
              </a:rPr>
              <a:t>  </a:t>
            </a:r>
            <a:r>
              <a:rPr lang="en-US" sz="3200" b="1" dirty="0">
                <a:latin typeface="Courier"/>
                <a:cs typeface="Courier"/>
              </a:rPr>
              <a:t>RIGHT OUTER JOIN b </a:t>
            </a:r>
          </a:p>
          <a:p>
            <a:r>
              <a:rPr lang="en-US" sz="3200" dirty="0">
                <a:latin typeface="Courier"/>
                <a:cs typeface="Courier"/>
              </a:rPr>
              <a:t>    ON (</a:t>
            </a:r>
            <a:r>
              <a:rPr lang="en-US" sz="3200" dirty="0" err="1">
                <a:latin typeface="Courier"/>
                <a:cs typeface="Courier"/>
              </a:rPr>
              <a:t>a.id</a:t>
            </a:r>
            <a:r>
              <a:rPr lang="en-US" sz="3200" dirty="0">
                <a:latin typeface="Courier"/>
                <a:cs typeface="Courier"/>
              </a:rPr>
              <a:t> = </a:t>
            </a:r>
            <a:r>
              <a:rPr lang="en-US" sz="3200" dirty="0" err="1">
                <a:latin typeface="Courier"/>
                <a:cs typeface="Courier"/>
              </a:rPr>
              <a:t>b.id</a:t>
            </a:r>
            <a:r>
              <a:rPr lang="en-US" sz="3200" dirty="0">
                <a:latin typeface="Courier"/>
                <a:cs typeface="Courier"/>
              </a:rPr>
              <a:t>);</a:t>
            </a:r>
          </a:p>
          <a:p>
            <a:endParaRPr lang="en-US" sz="3200" dirty="0">
              <a:latin typeface="Courier"/>
              <a:cs typeface="Courier"/>
            </a:endParaRPr>
          </a:p>
          <a:p>
            <a:r>
              <a:rPr lang="en-US" sz="3200" dirty="0">
                <a:latin typeface="Courier"/>
                <a:cs typeface="Courier"/>
              </a:rPr>
              <a:t>- Returns all records from “b” matched with records from “a”</a:t>
            </a:r>
          </a:p>
          <a:p>
            <a:endParaRPr lang="en-US" sz="3200" dirty="0">
              <a:latin typeface="Courier"/>
              <a:cs typeface="Courier"/>
            </a:endParaRPr>
          </a:p>
          <a:p>
            <a:r>
              <a:rPr lang="en-US" sz="3200" dirty="0">
                <a:latin typeface="Courier"/>
                <a:cs typeface="Courier"/>
              </a:rPr>
              <a:t>- Returns the others records with no match with the “a” part empty.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011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FULL OUTER JOIN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233464" y="1696828"/>
            <a:ext cx="916345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SELECT * FROM inv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FULL OUTER JOIN </a:t>
            </a:r>
            <a:r>
              <a:rPr lang="en-US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tb_acc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ON (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inv.acc_id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tb_acc.id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Char char="-"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Returns all records from “b” matched with records from “a”</a:t>
            </a:r>
          </a:p>
          <a:p>
            <a:pPr>
              <a:buFontTx/>
              <a:buChar char="-"/>
            </a:pP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Char char="-"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Returns records from “b” with no match in “a” with the “a” part empty.</a:t>
            </a:r>
          </a:p>
          <a:p>
            <a:pPr>
              <a:buFontTx/>
              <a:buChar char="-"/>
            </a:pP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Char char="-"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Returns records from “a” with no match in “b” with the “b” part empty.</a:t>
            </a:r>
          </a:p>
        </p:txBody>
      </p:sp>
    </p:spTree>
    <p:extLst>
      <p:ext uri="{BB962C8B-B14F-4D97-AF65-F5344CB8AC3E}">
        <p14:creationId xmlns:p14="http://schemas.microsoft.com/office/powerpoint/2010/main" val="350182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LEFT SEMI JOIN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233464" y="1696828"/>
            <a:ext cx="91634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Sub queries like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SELECT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a.key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a.value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FROM a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WHERE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a.key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in (SELECT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b.key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FROM B);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ARE NOT SUPPORTED!</a:t>
            </a:r>
          </a:p>
        </p:txBody>
      </p:sp>
    </p:spTree>
    <p:extLst>
      <p:ext uri="{BB962C8B-B14F-4D97-AF65-F5344CB8AC3E}">
        <p14:creationId xmlns:p14="http://schemas.microsoft.com/office/powerpoint/2010/main" val="11250346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LEFT SEMI JOIN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233464" y="1696828"/>
            <a:ext cx="91634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The query can be rewritten as: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a.key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a.val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FROM a </a:t>
            </a: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LEFT SEMI JOIN b </a:t>
            </a: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ON (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a.key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b.key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9504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MAP JOIN Strategy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233464" y="1696828"/>
            <a:ext cx="91634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cs typeface="Courier"/>
              </a:rPr>
              <a:t>If we are joining a large table with one or more smaller tables:</a:t>
            </a:r>
          </a:p>
          <a:p>
            <a:endParaRPr lang="en-US" sz="3600" dirty="0">
              <a:cs typeface="Courier"/>
            </a:endParaRPr>
          </a:p>
          <a:p>
            <a:r>
              <a:rPr lang="en-US" sz="3600" dirty="0">
                <a:cs typeface="Courier"/>
              </a:rPr>
              <a:t> We can process each part of the large table in parallel if we can load the small table(s) in memory.</a:t>
            </a:r>
          </a:p>
          <a:p>
            <a:endParaRPr lang="en-US" sz="3200" dirty="0">
              <a:latin typeface="Courier"/>
              <a:cs typeface="Courier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2906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MAP JOIN Strategy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233464" y="1696828"/>
            <a:ext cx="916345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/*+ MAPJOIN(b) */ </a:t>
            </a:r>
          </a:p>
          <a:p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a.key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a.value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FROM a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JOIN b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ON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a.key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b.key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The /*+ MAPJOIN(b) */ acts as a hint to HIVE to load table</a:t>
            </a:r>
          </a:p>
        </p:txBody>
      </p:sp>
    </p:spTree>
    <p:extLst>
      <p:ext uri="{BB962C8B-B14F-4D97-AF65-F5344CB8AC3E}">
        <p14:creationId xmlns:p14="http://schemas.microsoft.com/office/powerpoint/2010/main" val="25626964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LATERAL VIEW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194555" y="1696828"/>
            <a:ext cx="84922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Lets imagine that we have a table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called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user_friends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like: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dirty="0" err="1">
                <a:latin typeface="Andale Mono" panose="020B0509000000000004" pitchFamily="49" charset="0"/>
                <a:cs typeface="Consolas" panose="020B0609020204030204" pitchFamily="49" charset="0"/>
              </a:rPr>
              <a:t>user_name</a:t>
            </a:r>
            <a:r>
              <a:rPr lang="en-US" sz="2800" b="1" dirty="0">
                <a:latin typeface="Andale Mono" panose="020B0509000000000004" pitchFamily="49" charset="0"/>
                <a:cs typeface="Consolas" panose="020B0609020204030204" pitchFamily="49" charset="0"/>
              </a:rPr>
              <a:t>        	   </a:t>
            </a:r>
            <a:r>
              <a:rPr lang="en-US" sz="2800" b="1" dirty="0" err="1">
                <a:latin typeface="Andale Mono" panose="020B0509000000000004" pitchFamily="49" charset="0"/>
                <a:cs typeface="Consolas" panose="020B0609020204030204" pitchFamily="49" charset="0"/>
              </a:rPr>
              <a:t>friend_id_list</a:t>
            </a:r>
            <a:endParaRPr lang="en-US" sz="2800" b="1" dirty="0">
              <a:latin typeface="Andale Mono" panose="020B0509000000000004" pitchFamily="49" charset="0"/>
              <a:cs typeface="Consolas" panose="020B0609020204030204" pitchFamily="49" charset="0"/>
            </a:endParaRPr>
          </a:p>
          <a:p>
            <a:r>
              <a:rPr lang="en-US" sz="2800" b="1" dirty="0">
                <a:latin typeface="Andale Mono" panose="020B0509000000000004" pitchFamily="49" charset="0"/>
                <a:cs typeface="Consolas" panose="020B0609020204030204" pitchFamily="49" charset="0"/>
              </a:rPr>
              <a:t>”John"	 			        [11, 12, 31]</a:t>
            </a:r>
          </a:p>
          <a:p>
            <a:r>
              <a:rPr lang="en-US" sz="2800" b="1" dirty="0">
                <a:latin typeface="Andale Mono" panose="020B0509000000000004" pitchFamily="49" charset="0"/>
                <a:cs typeface="Consolas" panose="020B0609020204030204" pitchFamily="49" charset="0"/>
              </a:rPr>
              <a:t>”Jane”               [23, 24, 55]</a:t>
            </a:r>
          </a:p>
        </p:txBody>
      </p:sp>
    </p:spTree>
    <p:extLst>
      <p:ext uri="{BB962C8B-B14F-4D97-AF65-F5344CB8AC3E}">
        <p14:creationId xmlns:p14="http://schemas.microsoft.com/office/powerpoint/2010/main" val="369738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The Hive Environment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0F1F7-F833-0D48-AA89-F2D7B391346C}"/>
              </a:ext>
            </a:extLst>
          </p:cNvPr>
          <p:cNvSpPr txBox="1"/>
          <p:nvPr/>
        </p:nvSpPr>
        <p:spPr>
          <a:xfrm>
            <a:off x="836578" y="1692611"/>
            <a:ext cx="804301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1. Command line shell</a:t>
            </a:r>
          </a:p>
          <a:p>
            <a:r>
              <a:rPr lang="en-US" sz="2800" dirty="0"/>
              <a:t>Can be installed in an external computer ( “gateway”)</a:t>
            </a:r>
          </a:p>
          <a:p>
            <a:r>
              <a:rPr lang="en-US" sz="2800" dirty="0"/>
              <a:t>Requires the most security access to use Hive.</a:t>
            </a:r>
          </a:p>
          <a:p>
            <a:endParaRPr lang="en-US" sz="2800" dirty="0"/>
          </a:p>
          <a:p>
            <a:r>
              <a:rPr lang="en-US" sz="2800" dirty="0"/>
              <a:t>This is the most common way to connect when developing data applications.</a:t>
            </a:r>
          </a:p>
          <a:p>
            <a:endParaRPr lang="en-US" sz="2800" dirty="0"/>
          </a:p>
          <a:p>
            <a:r>
              <a:rPr lang="en-US" sz="2800" dirty="0"/>
              <a:t>Typical user: Data Engineer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96433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LATERAL VIEW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233464" y="1696828"/>
            <a:ext cx="91634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user_name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friend_id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user_friends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LATERAL VIEW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explode(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friend_id_list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 AS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friend_id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575929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LATERAL VIEW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233464" y="1696828"/>
            <a:ext cx="91634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Will produce the following results: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b="1" dirty="0" err="1">
                <a:latin typeface="Andale Mono" panose="020B0509000000000004" pitchFamily="49" charset="0"/>
                <a:cs typeface="Consolas" panose="020B0609020204030204" pitchFamily="49" charset="0"/>
              </a:rPr>
              <a:t>user_name</a:t>
            </a:r>
            <a:r>
              <a:rPr lang="en-US" sz="3200" b="1" dirty="0">
                <a:latin typeface="Andale Mono" panose="020B0509000000000004" pitchFamily="49" charset="0"/>
                <a:cs typeface="Consolas" panose="020B0609020204030204" pitchFamily="49" charset="0"/>
              </a:rPr>
              <a:t>	   </a:t>
            </a:r>
            <a:r>
              <a:rPr lang="en-US" sz="3200" b="1" dirty="0" err="1">
                <a:latin typeface="Andale Mono" panose="020B0509000000000004" pitchFamily="49" charset="0"/>
                <a:cs typeface="Consolas" panose="020B0609020204030204" pitchFamily="49" charset="0"/>
              </a:rPr>
              <a:t>friend_id</a:t>
            </a:r>
            <a:endParaRPr lang="en-US" sz="3200" b="1" dirty="0">
              <a:latin typeface="Andale Mono" panose="020B0509000000000004" pitchFamily="49" charset="0"/>
              <a:cs typeface="Consolas" panose="020B0609020204030204" pitchFamily="49" charset="0"/>
            </a:endParaRPr>
          </a:p>
          <a:p>
            <a:r>
              <a:rPr lang="en-US" sz="3200" b="1" dirty="0">
                <a:latin typeface="Andale Mono" panose="020B0509000000000004" pitchFamily="49" charset="0"/>
                <a:cs typeface="Consolas" panose="020B0609020204030204" pitchFamily="49" charset="0"/>
              </a:rPr>
              <a:t>”john"	 		 11</a:t>
            </a:r>
          </a:p>
          <a:p>
            <a:r>
              <a:rPr lang="en-US" sz="3200" b="1" dirty="0">
                <a:latin typeface="Andale Mono" panose="020B0509000000000004" pitchFamily="49" charset="0"/>
                <a:cs typeface="Consolas" panose="020B0609020204030204" pitchFamily="49" charset="0"/>
              </a:rPr>
              <a:t>"john"	 	   12</a:t>
            </a:r>
          </a:p>
          <a:p>
            <a:r>
              <a:rPr lang="en-US" sz="3200" b="1" dirty="0">
                <a:latin typeface="Andale Mono" panose="020B0509000000000004" pitchFamily="49" charset="0"/>
                <a:cs typeface="Consolas" panose="020B0609020204030204" pitchFamily="49" charset="0"/>
              </a:rPr>
              <a:t>"john"	 		 31</a:t>
            </a:r>
          </a:p>
          <a:p>
            <a:r>
              <a:rPr lang="en-US" sz="3200" b="1" dirty="0">
                <a:latin typeface="Andale Mono" panose="020B0509000000000004" pitchFamily="49" charset="0"/>
                <a:cs typeface="Consolas" panose="020B0609020204030204" pitchFamily="49" charset="0"/>
              </a:rPr>
              <a:t>"Jane"	 		 23</a:t>
            </a:r>
          </a:p>
          <a:p>
            <a:r>
              <a:rPr lang="en-US" sz="3200" b="1" dirty="0">
                <a:latin typeface="Andale Mono" panose="020B0509000000000004" pitchFamily="49" charset="0"/>
                <a:cs typeface="Consolas" panose="020B0609020204030204" pitchFamily="49" charset="0"/>
              </a:rPr>
              <a:t>"Jane"	 		 24</a:t>
            </a:r>
          </a:p>
          <a:p>
            <a:r>
              <a:rPr lang="en-US" sz="3200" b="1" dirty="0">
                <a:latin typeface="Andale Mono" panose="020B0509000000000004" pitchFamily="49" charset="0"/>
                <a:cs typeface="Consolas" panose="020B0609020204030204" pitchFamily="49" charset="0"/>
              </a:rPr>
              <a:t>"Jane"	 		 55</a:t>
            </a:r>
          </a:p>
        </p:txBody>
      </p:sp>
    </p:spTree>
    <p:extLst>
      <p:ext uri="{BB962C8B-B14F-4D97-AF65-F5344CB8AC3E}">
        <p14:creationId xmlns:p14="http://schemas.microsoft.com/office/powerpoint/2010/main" val="32082518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UNION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233464" y="1417638"/>
            <a:ext cx="916345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SELECT q1.user_id. q1.email, q1.desc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FROM (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SELECT user_id, email, 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"standard member" as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FROM  users 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WHERE user_type &lt; 3 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UNION ALL 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SELECT user_id, email, 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"gold member" as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FROM  users 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WHERE user_type = 3  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) q1;</a:t>
            </a:r>
          </a:p>
        </p:txBody>
      </p:sp>
    </p:spTree>
    <p:extLst>
      <p:ext uri="{BB962C8B-B14F-4D97-AF65-F5344CB8AC3E}">
        <p14:creationId xmlns:p14="http://schemas.microsoft.com/office/powerpoint/2010/main" val="499160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DESCRIBE &lt;table&gt;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233464" y="1417638"/>
            <a:ext cx="87743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﻿hive&gt; describe USERS;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</a:p>
          <a:p>
            <a:r>
              <a:rPr lang="en-US" sz="2800" b="1" dirty="0">
                <a:latin typeface="Andale Mono" panose="020B0509000000000004" pitchFamily="49" charset="0"/>
                <a:cs typeface="Consolas" panose="020B0609020204030204" pitchFamily="49" charset="0"/>
              </a:rPr>
              <a:t>user_id         string              	                    name            string              	                    …</a:t>
            </a:r>
          </a:p>
          <a:p>
            <a:r>
              <a:rPr lang="en-US" sz="2800" b="1" dirty="0">
                <a:latin typeface="Andale Mono" panose="020B0509000000000004" pitchFamily="49" charset="0"/>
                <a:cs typeface="Consolas" panose="020B0609020204030204" pitchFamily="49" charset="0"/>
              </a:rPr>
              <a:t>DT_DATE         string </a:t>
            </a:r>
          </a:p>
          <a:p>
            <a:endParaRPr lang="en-US" sz="2800" b="1" dirty="0">
              <a:latin typeface="Andale Mono" panose="020B0509000000000004" pitchFamily="49" charset="0"/>
              <a:cs typeface="Consolas" panose="020B0609020204030204" pitchFamily="49" charset="0"/>
            </a:endParaRPr>
          </a:p>
          <a:p>
            <a:endParaRPr lang="en-US" sz="2800" b="1" dirty="0">
              <a:latin typeface="Andale Mono" panose="020B05090000000000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See Also: DESCRIBE EXTENDED &lt;table&gt;;</a:t>
            </a:r>
          </a:p>
          <a:p>
            <a:endParaRPr lang="en-US" sz="2800" b="1" dirty="0">
              <a:latin typeface="Andale Mono" panose="020B05090000000000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0410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SHOW DATABASES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233464" y="1417638"/>
            <a:ext cx="877434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﻿hive&gt; SHOW DATABASES;</a:t>
            </a:r>
          </a:p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Ok</a:t>
            </a:r>
          </a:p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default</a:t>
            </a:r>
          </a:p>
          <a:p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List the databases on Hive. The standard installation creates a </a:t>
            </a:r>
          </a:p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Database called ‘default’ with no tables.</a:t>
            </a:r>
          </a:p>
        </p:txBody>
      </p:sp>
    </p:spTree>
    <p:extLst>
      <p:ext uri="{BB962C8B-B14F-4D97-AF65-F5344CB8AC3E}">
        <p14:creationId xmlns:p14="http://schemas.microsoft.com/office/powerpoint/2010/main" val="24770913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SHOW TABLES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233464" y="1417638"/>
            <a:ext cx="87743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﻿hive&gt; SHOW TABLES;</a:t>
            </a:r>
          </a:p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</a:p>
          <a:p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nasa_raw</a:t>
            </a: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ratings</a:t>
            </a:r>
          </a:p>
          <a:p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Lists the tables defined in the </a:t>
            </a:r>
          </a:p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current database.</a:t>
            </a:r>
          </a:p>
        </p:txBody>
      </p:sp>
    </p:spTree>
    <p:extLst>
      <p:ext uri="{BB962C8B-B14F-4D97-AF65-F5344CB8AC3E}">
        <p14:creationId xmlns:p14="http://schemas.microsoft.com/office/powerpoint/2010/main" val="12273259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SHOW CREATE TABLE &lt;table&gt;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233464" y="1417638"/>
            <a:ext cx="87743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﻿hive&gt; SHOW CREATE TABLE USERS;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﻿CREATE EXTERNAL TABLE ‘USERS’ (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user_id          	string              	                    name             	string              	                    …)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﻿ROW FORMAT SERDE  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TextOutputFormat'LOCATION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'hdfs://quickstart.cloudera:8020/data/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data_nasa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﻿TBLPROPERTIES ('COLUMN_STATS_ACCURATE'='false',   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numFiles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'='0',   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numRows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'=‘-1’…)</a:t>
            </a:r>
          </a:p>
        </p:txBody>
      </p:sp>
    </p:spTree>
    <p:extLst>
      <p:ext uri="{BB962C8B-B14F-4D97-AF65-F5344CB8AC3E}">
        <p14:creationId xmlns:p14="http://schemas.microsoft.com/office/powerpoint/2010/main" val="33438960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BUCKETING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233464" y="1417638"/>
            <a:ext cx="916345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cs typeface="Consolas" panose="020B0609020204030204" pitchFamily="49" charset="0"/>
              </a:rPr>
              <a:t> </a:t>
            </a:r>
            <a:r>
              <a:rPr lang="en-US" sz="3200" dirty="0">
                <a:cs typeface="Courier"/>
              </a:rPr>
              <a:t>It’s a technique that is used to separate data results into separate groups (buckets)</a:t>
            </a:r>
          </a:p>
          <a:p>
            <a:r>
              <a:rPr lang="en-US" sz="3200" dirty="0">
                <a:cs typeface="Courier"/>
              </a:rPr>
              <a:t> </a:t>
            </a:r>
          </a:p>
          <a:p>
            <a:r>
              <a:rPr lang="en-US" sz="3200" dirty="0">
                <a:cs typeface="Courier"/>
              </a:rPr>
              <a:t>Bucketing separates data based on a particular data field.</a:t>
            </a:r>
          </a:p>
          <a:p>
            <a:r>
              <a:rPr lang="en-US" sz="3200" dirty="0">
                <a:cs typeface="Courier"/>
              </a:rPr>
              <a:t> </a:t>
            </a:r>
          </a:p>
          <a:p>
            <a:r>
              <a:rPr lang="en-US" sz="3200" dirty="0">
                <a:cs typeface="Courier"/>
              </a:rPr>
              <a:t>This field is input for a function that returns a number between 1 and Number of buckets.</a:t>
            </a:r>
          </a:p>
        </p:txBody>
      </p:sp>
    </p:spTree>
    <p:extLst>
      <p:ext uri="{BB962C8B-B14F-4D97-AF65-F5344CB8AC3E}">
        <p14:creationId xmlns:p14="http://schemas.microsoft.com/office/powerpoint/2010/main" val="31415110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BUCKETING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233464" y="1417638"/>
            <a:ext cx="91634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Buckets are the atomic part of a table during reads in a source folder</a:t>
            </a:r>
          </a:p>
          <a:p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If no bucketing is defined ALL DATA is read from source folder</a:t>
            </a:r>
          </a:p>
        </p:txBody>
      </p:sp>
    </p:spTree>
    <p:extLst>
      <p:ext uri="{BB962C8B-B14F-4D97-AF65-F5344CB8AC3E}">
        <p14:creationId xmlns:p14="http://schemas.microsoft.com/office/powerpoint/2010/main" val="9013621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BUCKETING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233464" y="1417638"/>
            <a:ext cx="916345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Let’s say we bucket on user_id number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Bucketing allows programs to deterministically access subsets of the original data.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Use case example: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We  have 300 million of users but want to build models using slices of 6 million users without reading all 300 million users. </a:t>
            </a:r>
            <a:endParaRPr lang="en-US" sz="28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98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The Hive Environment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0F1F7-F833-0D48-AA89-F2D7B391346C}"/>
              </a:ext>
            </a:extLst>
          </p:cNvPr>
          <p:cNvSpPr txBox="1"/>
          <p:nvPr/>
        </p:nvSpPr>
        <p:spPr>
          <a:xfrm>
            <a:off x="836578" y="1692611"/>
            <a:ext cx="785022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2. JDBC/ODBC Database connection </a:t>
            </a:r>
            <a:br>
              <a:rPr lang="en-US" sz="2800" dirty="0"/>
            </a:br>
            <a:r>
              <a:rPr lang="en-US" sz="2800" dirty="0"/>
              <a:t>Allow databases IDEs to connect to it and also allow external applications limited access.</a:t>
            </a:r>
          </a:p>
          <a:p>
            <a:r>
              <a:rPr lang="en-US" sz="2800" dirty="0"/>
              <a:t>Typical user: Data Engineer, Analyst, External app.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3. Thrift API</a:t>
            </a:r>
          </a:p>
          <a:p>
            <a:r>
              <a:rPr lang="en-US" sz="2800" dirty="0"/>
              <a:t>Allows applications to connect to a secure server to issue commands into the cluster.</a:t>
            </a:r>
          </a:p>
          <a:p>
            <a:r>
              <a:rPr lang="en-US" sz="2800" dirty="0"/>
              <a:t>Typical user: External app.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9370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BUCKETING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214009" y="1690012"/>
            <a:ext cx="91634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CREATE TABLE user (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user_id  BIGINT COMMENT ‘user_id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fld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’,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cookies  STRING COMMENT ‘user cookies’,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email    STRING,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user_type INT COMMENT ‘1=STD, 2=SVL, 3=GLD”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CLUSTERED BY (user_id) INTO 32 BUCKETS;</a:t>
            </a:r>
          </a:p>
        </p:txBody>
      </p:sp>
    </p:spTree>
    <p:extLst>
      <p:ext uri="{BB962C8B-B14F-4D97-AF65-F5344CB8AC3E}">
        <p14:creationId xmlns:p14="http://schemas.microsoft.com/office/powerpoint/2010/main" val="16875712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SELECTING A BUCKET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233464" y="1417638"/>
            <a:ext cx="91634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SELECT *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FROM users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TABLESAMPLE(BUCKET 4 OUT OF 32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      ON user_id) q1; </a:t>
            </a:r>
            <a:endParaRPr lang="en-US" sz="32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546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BUCKETING vs SAMPLING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233464" y="1417638"/>
            <a:ext cx="916345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- Bucketing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Guarantees that data with the same id will go into the same bucket.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This means that if we have id number 1 stored in bucket 7 all records with id 1 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will be available.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- Sampling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Generates a random number and based on that defines if we are including this record or not.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New set of records every-time we 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20095252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INSERT OVERWRITE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233464" y="1417638"/>
            <a:ext cx="916345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INSERT OVERWRITE TABLE </a:t>
            </a:r>
            <a:r>
              <a:rPr lang="en-US" sz="2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page_view_us</a:t>
            </a:r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  SELECT </a:t>
            </a:r>
            <a:r>
              <a:rPr lang="en-US" sz="2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view_time</a:t>
            </a:r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, user_id, </a:t>
            </a:r>
            <a:r>
              <a:rPr lang="en-US" sz="2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page_url</a:t>
            </a:r>
            <a:endParaRPr lang="en-US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  FROM </a:t>
            </a:r>
            <a:r>
              <a:rPr lang="en-US" sz="2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page_view</a:t>
            </a:r>
            <a:endParaRPr lang="en-US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  WHERE country = ‘US’;</a:t>
            </a:r>
          </a:p>
          <a:p>
            <a:endParaRPr lang="en-US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Inserts data from a select into a new table.</a:t>
            </a:r>
          </a:p>
          <a:p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0367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 FUNCTIONS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233464" y="1417638"/>
            <a:ext cx="916345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Hive provides a library of many functions that you can use from the standard install.</a:t>
            </a:r>
          </a:p>
          <a:p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We are going to be covering many functions here.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For more details “google hive functions”.</a:t>
            </a:r>
          </a:p>
          <a:p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Also, Hive allows developers to create they own 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UDF’s (User defined functions) in java. </a:t>
            </a:r>
          </a:p>
          <a:p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We are covering UDF’s later in this class.</a:t>
            </a:r>
          </a:p>
          <a:p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3376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 FUNCTIONS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233464" y="1417638"/>
            <a:ext cx="91634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ROUND</a:t>
            </a:r>
          </a:p>
          <a:p>
            <a:endParaRPr lang="en-US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DOUBLE round(DOUBLE a)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Returns the rounded BIGINT value of a.</a:t>
            </a:r>
          </a:p>
          <a:p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DOUBLE round(DOUBLE a, INT d)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Returns a rounded to d decimal places.</a:t>
            </a:r>
          </a:p>
          <a:p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0883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 FUNCTIONS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233464" y="1417638"/>
            <a:ext cx="91634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FLOOR &amp; CEIL</a:t>
            </a:r>
          </a:p>
          <a:p>
            <a:endParaRPr lang="en-US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BIGINT floor(DOUBLE a)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Returns the maximum BIGINT value that is equal to or less than a.</a:t>
            </a:r>
          </a:p>
          <a:p>
            <a:endParaRPr lang="en-US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BIGINT ceil(DOUBLE a), ceiling(DOUBLE a)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Returns the minimum BIGINT value that is equal to or greater than a.</a:t>
            </a:r>
          </a:p>
        </p:txBody>
      </p:sp>
    </p:spTree>
    <p:extLst>
      <p:ext uri="{BB962C8B-B14F-4D97-AF65-F5344CB8AC3E}">
        <p14:creationId xmlns:p14="http://schemas.microsoft.com/office/powerpoint/2010/main" val="6365745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 FUNCTIONS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233464" y="1417638"/>
            <a:ext cx="91634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RAND</a:t>
            </a:r>
          </a:p>
          <a:p>
            <a:endParaRPr lang="en-US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DOUBLE rand(), rand(INT seed)</a:t>
            </a:r>
          </a:p>
          <a:p>
            <a:pPr marL="457200" indent="-457200">
              <a:buFontTx/>
              <a:buChar char="-"/>
            </a:pPr>
            <a:endParaRPr lang="en-US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Returns a random number (that changes from row to row) that is distributed uniformly from 0 to 1. </a:t>
            </a:r>
          </a:p>
          <a:p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Specifying the seed will make sure the generated random number sequence is deterministic.</a:t>
            </a:r>
          </a:p>
        </p:txBody>
      </p:sp>
    </p:spTree>
    <p:extLst>
      <p:ext uri="{BB962C8B-B14F-4D97-AF65-F5344CB8AC3E}">
        <p14:creationId xmlns:p14="http://schemas.microsoft.com/office/powerpoint/2010/main" val="36261043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 FUNCTIONS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233464" y="1417638"/>
            <a:ext cx="91634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EXP &amp; LN</a:t>
            </a:r>
          </a:p>
          <a:p>
            <a:endParaRPr lang="en-US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2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(DOUBLE a), </a:t>
            </a:r>
            <a:r>
              <a:rPr lang="en-US" sz="2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(DECIMAL a)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Returns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2600" baseline="30000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where e is the base of the natural logarithm. </a:t>
            </a:r>
          </a:p>
          <a:p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DOUBLE ln(DOUBLE a), ln(DECIMAL a)</a:t>
            </a:r>
          </a:p>
          <a:p>
            <a:endParaRPr lang="en-US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Returns the natural logarithm of the argument a. </a:t>
            </a:r>
          </a:p>
        </p:txBody>
      </p:sp>
    </p:spTree>
    <p:extLst>
      <p:ext uri="{BB962C8B-B14F-4D97-AF65-F5344CB8AC3E}">
        <p14:creationId xmlns:p14="http://schemas.microsoft.com/office/powerpoint/2010/main" val="21142430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 FUNCTIONS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233464" y="1417638"/>
            <a:ext cx="91634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LOG10 &amp; LOG2</a:t>
            </a:r>
          </a:p>
          <a:p>
            <a:endParaRPr lang="en-US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DOUBLE log10(DOUBLE a), log10(DECIMAL a)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Returns the base-10 logarithm of the argument a. </a:t>
            </a:r>
          </a:p>
          <a:p>
            <a:endParaRPr lang="en-US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DOUBLE log2(DOUBLE a), log2(DECIMAL a)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Returns the base-2 logarithm of the argument a. </a:t>
            </a:r>
          </a:p>
        </p:txBody>
      </p:sp>
    </p:spTree>
    <p:extLst>
      <p:ext uri="{BB962C8B-B14F-4D97-AF65-F5344CB8AC3E}">
        <p14:creationId xmlns:p14="http://schemas.microsoft.com/office/powerpoint/2010/main" val="97729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The Hive Environment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0F1F7-F833-0D48-AA89-F2D7B391346C}"/>
              </a:ext>
            </a:extLst>
          </p:cNvPr>
          <p:cNvSpPr txBox="1"/>
          <p:nvPr/>
        </p:nvSpPr>
        <p:spPr>
          <a:xfrm>
            <a:off x="468312" y="1238707"/>
            <a:ext cx="8420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4. Web Interface</a:t>
            </a:r>
          </a:p>
          <a:p>
            <a:r>
              <a:rPr lang="en-US" sz="2400" dirty="0"/>
              <a:t>Cloudera offers HUE (http://</a:t>
            </a:r>
            <a:r>
              <a:rPr lang="en-US" sz="2400" dirty="0" err="1"/>
              <a:t>gethue.com</a:t>
            </a:r>
            <a:r>
              <a:rPr lang="en-US" sz="2400" dirty="0"/>
              <a:t>/)</a:t>
            </a:r>
          </a:p>
          <a:p>
            <a:r>
              <a:rPr lang="en-US" sz="2400" dirty="0"/>
              <a:t>Typical user: Analysts, Executives, Product Managers.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A481A-D958-4B47-9348-1FC81367E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2560638"/>
            <a:ext cx="8207376" cy="418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083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 FUNCTIONS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233464" y="1417638"/>
            <a:ext cx="916345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LOG, POW and SQRT</a:t>
            </a:r>
          </a:p>
          <a:p>
            <a:endParaRPr lang="en-US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DOUBLE log(DOUBLE b, DOUBLE a) </a:t>
            </a:r>
          </a:p>
          <a:p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DOUBLE log(DECIMAL b, DECIMAL a)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Returns the b-base logarithm of the argument a.</a:t>
            </a:r>
          </a:p>
          <a:p>
            <a:endParaRPr lang="en-US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DOUBLE pow(DOUBLE a, DOUBLE p), </a:t>
            </a:r>
          </a:p>
          <a:p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DOUBLE power(DOUBLE a, DOUBLE p)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Returns a</a:t>
            </a:r>
            <a:r>
              <a:rPr lang="en-US" sz="2600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lang="en-US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2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(DOUBLE a), </a:t>
            </a:r>
          </a:p>
          <a:p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2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(DECIMAL a)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Returns the square root of a.</a:t>
            </a:r>
          </a:p>
        </p:txBody>
      </p:sp>
    </p:spTree>
    <p:extLst>
      <p:ext uri="{BB962C8B-B14F-4D97-AF65-F5344CB8AC3E}">
        <p14:creationId xmlns:p14="http://schemas.microsoft.com/office/powerpoint/2010/main" val="152763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 FUNCTIONS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233464" y="1417638"/>
            <a:ext cx="916345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BIN and HEX</a:t>
            </a:r>
          </a:p>
          <a:p>
            <a:endParaRPr lang="en-US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STRING bin(BIGINT a)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Returns the number in binary format.</a:t>
            </a:r>
          </a:p>
          <a:p>
            <a:endParaRPr lang="en-US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STRING hex(BIGINT a) hex(STRING a) hex(BINARY a)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If the argument is an INT or binary, hex returns the number as a STRING in hexadecimal format. Otherwise if the number is a STRING, it converts each character into its hexadecimal representation and returns the resulting STRING. </a:t>
            </a:r>
          </a:p>
        </p:txBody>
      </p:sp>
    </p:spTree>
    <p:extLst>
      <p:ext uri="{BB962C8B-B14F-4D97-AF65-F5344CB8AC3E}">
        <p14:creationId xmlns:p14="http://schemas.microsoft.com/office/powerpoint/2010/main" val="9416737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 FUNCTIONS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233464" y="1417638"/>
            <a:ext cx="91634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UNHEX</a:t>
            </a:r>
          </a:p>
          <a:p>
            <a:endParaRPr lang="en-US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BINARY </a:t>
            </a:r>
            <a:r>
              <a:rPr lang="en-US" sz="2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unhex</a:t>
            </a:r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(STRING a) 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Inverse of hex. Interprets each pair of characters as a hexadecimal number and converts to the byte representation of the number.</a:t>
            </a:r>
          </a:p>
        </p:txBody>
      </p:sp>
    </p:spTree>
    <p:extLst>
      <p:ext uri="{BB962C8B-B14F-4D97-AF65-F5344CB8AC3E}">
        <p14:creationId xmlns:p14="http://schemas.microsoft.com/office/powerpoint/2010/main" val="29279378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 FUNCTIONS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233464" y="1398183"/>
            <a:ext cx="9163455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CONV and ABS</a:t>
            </a:r>
          </a:p>
          <a:p>
            <a:endParaRPr lang="en-US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STRING conv(BIGINT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from_base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to_base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</a:p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STRING conv(STRING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from_base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to_base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Converts a number from a given base to another</a:t>
            </a:r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DOUBLE abs(DOUBLE a)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Returns the absolute value.</a:t>
            </a:r>
          </a:p>
          <a:p>
            <a:endParaRPr lang="en-US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INT    </a:t>
            </a:r>
            <a:r>
              <a:rPr lang="en-US" sz="2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pmod</a:t>
            </a:r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(INT a, INT b), </a:t>
            </a:r>
          </a:p>
          <a:p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2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pmod</a:t>
            </a:r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(DOUBLE a, DOUBLE b)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Returns the positive value of a mod b.</a:t>
            </a:r>
          </a:p>
        </p:txBody>
      </p:sp>
    </p:spTree>
    <p:extLst>
      <p:ext uri="{BB962C8B-B14F-4D97-AF65-F5344CB8AC3E}">
        <p14:creationId xmlns:p14="http://schemas.microsoft.com/office/powerpoint/2010/main" val="8869001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 FUNCTIONS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233464" y="1398183"/>
            <a:ext cx="916345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SIN and ASIN</a:t>
            </a:r>
          </a:p>
          <a:p>
            <a:endParaRPr lang="en-US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DOUBLE sin(DOUBLE a), sin(DECIMAL a)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Returns the sine of a (a is in radians). </a:t>
            </a:r>
          </a:p>
          <a:p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asin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(DOUBLE a),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asin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(DECIMAL a)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Returns the arc sin of a if -1&lt;=a&lt;=1 or NULL otherwise. 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0710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 FUNCTIONS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233464" y="1398183"/>
            <a:ext cx="916345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TAN, ATAN and DEGREES</a:t>
            </a:r>
          </a:p>
          <a:p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DOUBLE tan(DOUBLE a), tan(DECIMAL a)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Returns the tangent of a (a is in radians). </a:t>
            </a:r>
          </a:p>
          <a:p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atan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(DOUBLE a),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atan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(DECIMAL a)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Returns the arctangent of a.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DOUBLE degrees(DOUBLE a), degrees(DECIMAL a)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Converts value of a from radians to degrees. 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789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 FUNCTIONS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233464" y="1398183"/>
            <a:ext cx="916345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RADIANS, POSITIVE and NEGATIVE</a:t>
            </a:r>
          </a:p>
          <a:p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DOUBLE radians(DOUBLE a), radians(DOUBLE a)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Converts value of a from degrees to radians. </a:t>
            </a:r>
          </a:p>
          <a:p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 or DOUBLE positive(INT a), positive(DOUBLE a)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Returns a.</a:t>
            </a:r>
          </a:p>
          <a:p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 or DOUBLE negative(INT a), negative(DOUBLE a)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Returns -a. 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5639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 FUNCTIONS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233464" y="1398183"/>
            <a:ext cx="916345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SIGN, E and PI</a:t>
            </a:r>
          </a:p>
          <a:p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DOUBLE or INT sign(DOUBLE a), sign(DECIMAL a)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Returns the sign of a as '1.0' (if a is positive) or '-1.0' (if a is negative), '0.0' otherwise. 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DOUBLE e()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Returns the value of e.</a:t>
            </a:r>
          </a:p>
          <a:p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DOUBLE pi()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Returns the value of pi.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4660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 FUNCTIONS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233464" y="1398183"/>
            <a:ext cx="91634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FACTORIAL and CBRT</a:t>
            </a:r>
          </a:p>
          <a:p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BIGINT factorial(INT a)	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Returns the factorial of a Valid a is [0..20].</a:t>
            </a:r>
          </a:p>
          <a:p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DOUBLE	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cbrt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(DOUBLE a)	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Returns the cube root of a double value.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1940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 FUNCTIONS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233464" y="1398183"/>
            <a:ext cx="916345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shiftleft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shiftright</a:t>
            </a:r>
            <a:endParaRPr lang="en-US" sz="32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shiftleft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(BIGINT a, INT b)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Bitwise left shift. Shifts a b positions to the left. Returns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tinyint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smallint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a. Returns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bigint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bigint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a.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shiftright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(BIGINT a, INT b)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Bitwise right shift. Shifts a b positions to the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right.Returns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tinyint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smallint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a. Returns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bigint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bigint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a.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09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Java vs Hive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0F1F7-F833-0D48-AA89-F2D7B391346C}"/>
              </a:ext>
            </a:extLst>
          </p:cNvPr>
          <p:cNvSpPr txBox="1"/>
          <p:nvPr/>
        </p:nvSpPr>
        <p:spPr>
          <a:xfrm>
            <a:off x="836577" y="1417638"/>
            <a:ext cx="78502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SELECT * FROM users </a:t>
            </a:r>
          </a:p>
          <a:p>
            <a:r>
              <a:rPr lang="en-US" sz="2800" dirty="0"/>
              <a:t>      JOIN </a:t>
            </a:r>
            <a:r>
              <a:rPr lang="en-US" sz="2800" dirty="0" err="1"/>
              <a:t>user_types</a:t>
            </a:r>
            <a:r>
              <a:rPr lang="en-US" sz="2800" dirty="0"/>
              <a:t>      </a:t>
            </a:r>
          </a:p>
          <a:p>
            <a:r>
              <a:rPr lang="en-US" sz="2800" dirty="0"/>
              <a:t>          ON (</a:t>
            </a:r>
            <a:r>
              <a:rPr lang="en-US" sz="2800" dirty="0" err="1"/>
              <a:t>users.user_type</a:t>
            </a:r>
            <a:r>
              <a:rPr lang="en-US" sz="2800" dirty="0"/>
              <a:t> = </a:t>
            </a:r>
            <a:r>
              <a:rPr lang="en-US" sz="2800" dirty="0" err="1"/>
              <a:t>user_types.id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  The java equivalent = 100+ lines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Also, Hive has ways to optimize code based on the data statistics.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914148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 FUNCTIONS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233464" y="1398183"/>
            <a:ext cx="91634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Shiftrightunsigned</a:t>
            </a:r>
            <a:endParaRPr lang="en-US" sz="32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Shiftrightunsigned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(BIGINT a, INT b)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Bitwise unsigned right shift. Shifts a b positions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to the right.</a:t>
            </a:r>
          </a:p>
          <a:p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Returns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tinyint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smallint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a. Returns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bigint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bigint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a.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768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 FUNCTIONS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233464" y="1398183"/>
            <a:ext cx="916345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GREASTEST and LEAST</a:t>
            </a:r>
          </a:p>
          <a:p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T	greatest(T v1, T v2, ...)	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Returns the greatest value of the list of values. Fixed to return NULL when one or more arguments are NULL, and strict type restriction relaxed, consistent with "&gt;" operator.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T	least(T v1, T v2, ...)	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Returns the least value of the list of values. Fixed to return NULL when one or more arguments are NULL, and strict type restriction relaxed, consistent with "&lt;" operator.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4780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 FUNCTIONS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457200" y="1223085"/>
            <a:ext cx="916345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WITH_BUCKET</a:t>
            </a:r>
          </a:p>
          <a:p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with_bucket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(NUMERIC expr, NUMERIC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min_val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   </a:t>
            </a:r>
          </a:p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NUMERIC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max_val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num_buckets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	</a:t>
            </a:r>
          </a:p>
          <a:p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Returns an integer between 0 and num_buckets+1 by mapping expr into the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equally sized bucket. 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Buckets are made by dividing 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min_value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max_value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 into equally sized regions. 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If expr &lt;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min_value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return 1, if expr 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max_value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return num_buckets+1. 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056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 FUNCTIONS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256478" y="1245388"/>
            <a:ext cx="878716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REGEXP_EXTRACT</a:t>
            </a:r>
          </a:p>
          <a:p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regexp_extract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(string subject, </a:t>
            </a:r>
          </a:p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string pattern, </a:t>
            </a:r>
          </a:p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index)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Returns the string extracted using the pattern.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 example, 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regexp_extract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foothebar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', 'foo(.*?)(bar)’, 1)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returns ‘the’.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Note that some care is necessary in using predefined character classes: using '\s' as the second argument will match the letter s; '\\s' is necessary to match whitespace, etc. The 'index' parameter is the Java regex Matcher group() method index. </a:t>
            </a:r>
          </a:p>
        </p:txBody>
      </p:sp>
    </p:spTree>
    <p:extLst>
      <p:ext uri="{BB962C8B-B14F-4D97-AF65-F5344CB8AC3E}">
        <p14:creationId xmlns:p14="http://schemas.microsoft.com/office/powerpoint/2010/main" val="20684389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 FUNCTIONS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0D4B4-120B-D945-9B18-050E712552DD}"/>
              </a:ext>
            </a:extLst>
          </p:cNvPr>
          <p:cNvSpPr txBox="1"/>
          <p:nvPr/>
        </p:nvSpPr>
        <p:spPr>
          <a:xfrm>
            <a:off x="457200" y="1417638"/>
            <a:ext cx="91634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ARRAY_CONTAINS</a:t>
            </a:r>
          </a:p>
          <a:p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array_contains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(Array&lt;T&gt;, value)</a:t>
            </a:r>
          </a:p>
          <a:p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Returns TRUE if the array contains value.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2544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Table Partitions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0F1F7-F833-0D48-AA89-F2D7B391346C}"/>
              </a:ext>
            </a:extLst>
          </p:cNvPr>
          <p:cNvSpPr txBox="1"/>
          <p:nvPr/>
        </p:nvSpPr>
        <p:spPr>
          <a:xfrm>
            <a:off x="311285" y="1417639"/>
            <a:ext cx="85992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Table partition allows us to create a set of folders as a source for table data.</a:t>
            </a:r>
          </a:p>
          <a:p>
            <a:endParaRPr lang="en-US" sz="3600" dirty="0"/>
          </a:p>
          <a:p>
            <a:r>
              <a:rPr lang="en-US" sz="3600" dirty="0"/>
              <a:t>The most common use is to partition by date.</a:t>
            </a:r>
          </a:p>
          <a:p>
            <a:endParaRPr lang="en-US" sz="3600" dirty="0"/>
          </a:p>
          <a:p>
            <a:r>
              <a:rPr lang="en-US" sz="3600" dirty="0"/>
              <a:t>During SELECTS we can define what ‘dates’ we care and HIVE ignores the folders that do not match our selection.</a:t>
            </a:r>
          </a:p>
        </p:txBody>
      </p:sp>
    </p:spTree>
    <p:extLst>
      <p:ext uri="{BB962C8B-B14F-4D97-AF65-F5344CB8AC3E}">
        <p14:creationId xmlns:p14="http://schemas.microsoft.com/office/powerpoint/2010/main" val="6143500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Table Partitions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0F1F7-F833-0D48-AA89-F2D7B391346C}"/>
              </a:ext>
            </a:extLst>
          </p:cNvPr>
          <p:cNvSpPr txBox="1"/>
          <p:nvPr/>
        </p:nvSpPr>
        <p:spPr>
          <a:xfrm>
            <a:off x="739302" y="1417639"/>
            <a:ext cx="81712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Hive allows multiple levels of partitions:</a:t>
            </a:r>
          </a:p>
          <a:p>
            <a:endParaRPr lang="en-US" sz="3600" dirty="0"/>
          </a:p>
          <a:p>
            <a:r>
              <a:rPr lang="en-US" sz="3600" dirty="0"/>
              <a:t>Examples:</a:t>
            </a:r>
          </a:p>
          <a:p>
            <a:endParaRPr lang="en-US" sz="1200" dirty="0"/>
          </a:p>
          <a:p>
            <a:r>
              <a:rPr lang="en-US" sz="3600" dirty="0"/>
              <a:t>  a. partition by date, hour</a:t>
            </a:r>
          </a:p>
          <a:p>
            <a:r>
              <a:rPr lang="en-US" sz="3600" dirty="0"/>
              <a:t>  b. partition by date, hour, country</a:t>
            </a:r>
          </a:p>
          <a:p>
            <a:r>
              <a:rPr lang="en-US" sz="3600" dirty="0"/>
              <a:t>  c. partition by product, date</a:t>
            </a:r>
          </a:p>
          <a:p>
            <a:r>
              <a:rPr lang="en-US" sz="3600" dirty="0"/>
              <a:t>  d. partition by country, date, </a:t>
            </a:r>
            <a:r>
              <a:rPr lang="en-US" sz="3600" dirty="0" err="1"/>
              <a:t>zip_code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734023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Table without partitions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0F1F7-F833-0D48-AA89-F2D7B391346C}"/>
              </a:ext>
            </a:extLst>
          </p:cNvPr>
          <p:cNvSpPr txBox="1"/>
          <p:nvPr/>
        </p:nvSpPr>
        <p:spPr>
          <a:xfrm>
            <a:off x="457200" y="1417639"/>
            <a:ext cx="84533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CREATE TABLE nasa_daily_v1 (</a:t>
            </a:r>
          </a:p>
          <a:p>
            <a:r>
              <a:rPr lang="en-US" sz="3600" dirty="0"/>
              <a:t>  address  STRING,</a:t>
            </a:r>
          </a:p>
          <a:p>
            <a:r>
              <a:rPr lang="en-US" sz="3600" dirty="0"/>
              <a:t>  </a:t>
            </a:r>
            <a:r>
              <a:rPr lang="en-US" sz="3600" dirty="0" err="1"/>
              <a:t>html_page</a:t>
            </a:r>
            <a:r>
              <a:rPr lang="en-US" sz="3600" dirty="0"/>
              <a:t>  STRING COMMENT “the page”,</a:t>
            </a:r>
          </a:p>
          <a:p>
            <a:r>
              <a:rPr lang="en-US" sz="3600" dirty="0"/>
              <a:t>  </a:t>
            </a:r>
            <a:r>
              <a:rPr lang="en-US" sz="3600" dirty="0" err="1"/>
              <a:t>http_code</a:t>
            </a:r>
            <a:r>
              <a:rPr lang="en-US" sz="3600" dirty="0"/>
              <a:t>    STRING,</a:t>
            </a:r>
          </a:p>
          <a:p>
            <a:r>
              <a:rPr lang="en-US" sz="3600" dirty="0"/>
              <a:t>  size INT,</a:t>
            </a:r>
          </a:p>
          <a:p>
            <a:r>
              <a:rPr lang="en-US" sz="3600" dirty="0"/>
              <a:t>  </a:t>
            </a:r>
            <a:r>
              <a:rPr lang="en-US" sz="3600" dirty="0" err="1"/>
              <a:t>dt_data</a:t>
            </a:r>
            <a:r>
              <a:rPr lang="en-US" sz="3600" dirty="0"/>
              <a:t> STRING</a:t>
            </a:r>
          </a:p>
          <a:p>
            <a:r>
              <a:rPr lang="en-US" sz="3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582150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Table with partitions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0F1F7-F833-0D48-AA89-F2D7B391346C}"/>
              </a:ext>
            </a:extLst>
          </p:cNvPr>
          <p:cNvSpPr txBox="1"/>
          <p:nvPr/>
        </p:nvSpPr>
        <p:spPr>
          <a:xfrm>
            <a:off x="457200" y="1417639"/>
            <a:ext cx="84533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CREATE TABLE nasa_daily_v2 (</a:t>
            </a:r>
          </a:p>
          <a:p>
            <a:r>
              <a:rPr lang="en-US" sz="3600" dirty="0"/>
              <a:t>  address  STRING,</a:t>
            </a:r>
          </a:p>
          <a:p>
            <a:r>
              <a:rPr lang="en-US" sz="3600" dirty="0"/>
              <a:t>  </a:t>
            </a:r>
            <a:r>
              <a:rPr lang="en-US" sz="3600" dirty="0" err="1"/>
              <a:t>html_page</a:t>
            </a:r>
            <a:r>
              <a:rPr lang="en-US" sz="3600" dirty="0"/>
              <a:t>  STRING COMMENT “the page”,</a:t>
            </a:r>
          </a:p>
          <a:p>
            <a:r>
              <a:rPr lang="en-US" sz="3600" dirty="0"/>
              <a:t>  </a:t>
            </a:r>
            <a:r>
              <a:rPr lang="en-US" sz="3600" dirty="0" err="1"/>
              <a:t>http_code</a:t>
            </a:r>
            <a:r>
              <a:rPr lang="en-US" sz="3600" dirty="0"/>
              <a:t>    STRING,</a:t>
            </a:r>
          </a:p>
          <a:p>
            <a:r>
              <a:rPr lang="en-US" sz="3600" dirty="0"/>
              <a:t>  size INT</a:t>
            </a:r>
          </a:p>
          <a:p>
            <a:r>
              <a:rPr lang="en-US" sz="3600" dirty="0"/>
              <a:t>) </a:t>
            </a:r>
          </a:p>
          <a:p>
            <a:r>
              <a:rPr lang="en-US" sz="3600" b="1" dirty="0"/>
              <a:t>PARTITIONED BY(</a:t>
            </a:r>
            <a:r>
              <a:rPr lang="en-US" sz="3600" b="1" dirty="0" err="1"/>
              <a:t>dt_date</a:t>
            </a:r>
            <a:r>
              <a:rPr lang="en-US" sz="3600" b="1" dirty="0"/>
              <a:t> STRING);</a:t>
            </a:r>
          </a:p>
          <a:p>
            <a:endParaRPr lang="en-US" b="1" dirty="0"/>
          </a:p>
          <a:p>
            <a:r>
              <a:rPr lang="en-US" sz="3600" dirty="0"/>
              <a:t>Notice that the date is not inside of table def.</a:t>
            </a:r>
          </a:p>
        </p:txBody>
      </p:sp>
    </p:spTree>
    <p:extLst>
      <p:ext uri="{BB962C8B-B14F-4D97-AF65-F5344CB8AC3E}">
        <p14:creationId xmlns:p14="http://schemas.microsoft.com/office/powerpoint/2010/main" val="36136676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Load data from temp table – no partitions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0F1F7-F833-0D48-AA89-F2D7B391346C}"/>
              </a:ext>
            </a:extLst>
          </p:cNvPr>
          <p:cNvSpPr txBox="1"/>
          <p:nvPr/>
        </p:nvSpPr>
        <p:spPr>
          <a:xfrm>
            <a:off x="739302" y="1417639"/>
            <a:ext cx="81712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INSERT OVERWRITE TABLE nasa_daily_v1</a:t>
            </a:r>
          </a:p>
          <a:p>
            <a:r>
              <a:rPr lang="en-US" sz="2800" dirty="0"/>
              <a:t>SELECT  </a:t>
            </a:r>
          </a:p>
          <a:p>
            <a:r>
              <a:rPr lang="en-US" sz="2800" dirty="0"/>
              <a:t>   address,</a:t>
            </a:r>
          </a:p>
          <a:p>
            <a:r>
              <a:rPr lang="en-US" sz="2800" dirty="0"/>
              <a:t>   </a:t>
            </a:r>
            <a:r>
              <a:rPr lang="en-US" sz="2800" dirty="0" err="1"/>
              <a:t>html_page</a:t>
            </a:r>
            <a:r>
              <a:rPr lang="en-US" sz="2800" dirty="0"/>
              <a:t>,</a:t>
            </a:r>
          </a:p>
          <a:p>
            <a:r>
              <a:rPr lang="en-US" sz="2800" dirty="0"/>
              <a:t>   </a:t>
            </a:r>
            <a:r>
              <a:rPr lang="en-US" sz="2800" dirty="0" err="1"/>
              <a:t>http_error_code</a:t>
            </a:r>
            <a:r>
              <a:rPr lang="en-US" sz="2800" dirty="0"/>
              <a:t>, </a:t>
            </a:r>
          </a:p>
          <a:p>
            <a:r>
              <a:rPr lang="en-US" sz="2800" dirty="0"/>
              <a:t>  size,</a:t>
            </a:r>
          </a:p>
          <a:p>
            <a:r>
              <a:rPr lang="en-US" sz="2800" dirty="0"/>
              <a:t>  “1995-07-01” as </a:t>
            </a:r>
            <a:r>
              <a:rPr lang="en-US" sz="2800" dirty="0" err="1"/>
              <a:t>dt_date</a:t>
            </a:r>
            <a:endParaRPr lang="en-US" sz="2800" dirty="0"/>
          </a:p>
          <a:p>
            <a:r>
              <a:rPr lang="en-US" sz="2800" dirty="0"/>
              <a:t>FROM </a:t>
            </a:r>
            <a:r>
              <a:rPr lang="en-US" sz="2800" dirty="0" err="1"/>
              <a:t>nasa_temp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6723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 vs Database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0F1F7-F833-0D48-AA89-F2D7B391346C}"/>
              </a:ext>
            </a:extLst>
          </p:cNvPr>
          <p:cNvSpPr txBox="1"/>
          <p:nvPr/>
        </p:nvSpPr>
        <p:spPr>
          <a:xfrm>
            <a:off x="646889" y="1417638"/>
            <a:ext cx="7850221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Relational Databases</a:t>
            </a:r>
          </a:p>
          <a:p>
            <a:pPr lvl="1"/>
            <a:r>
              <a:rPr lang="en-US" sz="2600" dirty="0"/>
              <a:t>Allow updates of single records</a:t>
            </a:r>
          </a:p>
          <a:p>
            <a:pPr lvl="1"/>
            <a:r>
              <a:rPr lang="en-US" sz="2600" dirty="0"/>
              <a:t>Typical response time in milliseconds</a:t>
            </a:r>
          </a:p>
          <a:p>
            <a:pPr lvl="1"/>
            <a:r>
              <a:rPr lang="en-US" sz="2600" dirty="0"/>
              <a:t>Transaction Support </a:t>
            </a:r>
            <a:br>
              <a:rPr lang="en-US" sz="2600" dirty="0"/>
            </a:br>
            <a:r>
              <a:rPr lang="en-US" sz="2600" dirty="0"/>
              <a:t>(updates in multiple tables)</a:t>
            </a:r>
          </a:p>
          <a:p>
            <a:pPr lvl="1"/>
            <a:r>
              <a:rPr lang="en-US" sz="2600" dirty="0"/>
              <a:t>Typical large table = Terabytes</a:t>
            </a:r>
          </a:p>
          <a:p>
            <a:endParaRPr lang="en-US" sz="900" dirty="0"/>
          </a:p>
          <a:p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HIVE</a:t>
            </a:r>
          </a:p>
          <a:p>
            <a:pPr lvl="1"/>
            <a:r>
              <a:rPr lang="en-US" sz="2600" dirty="0"/>
              <a:t>Allow updates of files  (not single records)</a:t>
            </a:r>
          </a:p>
          <a:p>
            <a:pPr lvl="1"/>
            <a:r>
              <a:rPr lang="en-US" sz="2600" dirty="0"/>
              <a:t>Typical response time in minutes</a:t>
            </a:r>
          </a:p>
          <a:p>
            <a:pPr lvl="1"/>
            <a:r>
              <a:rPr lang="en-US" sz="2600" dirty="0"/>
              <a:t>No Transaction Support</a:t>
            </a:r>
          </a:p>
          <a:p>
            <a:pPr lvl="1"/>
            <a:r>
              <a:rPr lang="en-US" sz="2600" dirty="0"/>
              <a:t>Typical large hive table = 100’s Terabytes</a:t>
            </a:r>
          </a:p>
        </p:txBody>
      </p:sp>
    </p:spTree>
    <p:extLst>
      <p:ext uri="{BB962C8B-B14F-4D97-AF65-F5344CB8AC3E}">
        <p14:creationId xmlns:p14="http://schemas.microsoft.com/office/powerpoint/2010/main" val="242230844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Load data from temp table to partitioned table.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0F1F7-F833-0D48-AA89-F2D7B391346C}"/>
              </a:ext>
            </a:extLst>
          </p:cNvPr>
          <p:cNvSpPr txBox="1"/>
          <p:nvPr/>
        </p:nvSpPr>
        <p:spPr>
          <a:xfrm>
            <a:off x="739302" y="1417639"/>
            <a:ext cx="81712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OVERWRITE TABLE nasa_daily_v2 </a:t>
            </a:r>
          </a:p>
          <a:p>
            <a:r>
              <a:rPr lang="en-US" sz="3200" b="1" dirty="0"/>
              <a:t>PARTITION(</a:t>
            </a:r>
            <a:r>
              <a:rPr lang="en-US" sz="3200" b="1" dirty="0" err="1"/>
              <a:t>dt_date</a:t>
            </a:r>
            <a:r>
              <a:rPr lang="en-US" sz="3200" b="1" dirty="0"/>
              <a:t>=“1995-07-01”) </a:t>
            </a:r>
          </a:p>
          <a:p>
            <a:r>
              <a:rPr lang="en-US" sz="3200" dirty="0"/>
              <a:t>SELECT  </a:t>
            </a:r>
          </a:p>
          <a:p>
            <a:r>
              <a:rPr lang="en-US" sz="3200" dirty="0"/>
              <a:t>   address, </a:t>
            </a:r>
            <a:r>
              <a:rPr lang="en-US" sz="3200" dirty="0" err="1"/>
              <a:t>html_page</a:t>
            </a:r>
            <a:r>
              <a:rPr lang="en-US" sz="3200" dirty="0"/>
              <a:t>, </a:t>
            </a:r>
            <a:r>
              <a:rPr lang="en-US" sz="3200" dirty="0" err="1"/>
              <a:t>http_code</a:t>
            </a:r>
            <a:r>
              <a:rPr lang="en-US" sz="3200" dirty="0"/>
              <a:t>, size</a:t>
            </a:r>
          </a:p>
          <a:p>
            <a:r>
              <a:rPr lang="en-US" sz="3200" dirty="0"/>
              <a:t>FROM </a:t>
            </a:r>
            <a:r>
              <a:rPr lang="en-US" sz="3200" dirty="0" err="1"/>
              <a:t>nasa_temp</a:t>
            </a:r>
            <a:r>
              <a:rPr lang="en-US" sz="3200" dirty="0"/>
              <a:t>;</a:t>
            </a:r>
          </a:p>
          <a:p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800970-FE86-3B47-81B9-8044FCA1D3E5}"/>
              </a:ext>
            </a:extLst>
          </p:cNvPr>
          <p:cNvSpPr txBox="1"/>
          <p:nvPr/>
        </p:nvSpPr>
        <p:spPr>
          <a:xfrm>
            <a:off x="678402" y="4464627"/>
            <a:ext cx="800046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Notice that the date field disappear from the select.</a:t>
            </a:r>
          </a:p>
          <a:p>
            <a:endParaRPr lang="en-US" sz="2800" dirty="0"/>
          </a:p>
          <a:p>
            <a:r>
              <a:rPr lang="en-US" sz="2800" b="1" dirty="0"/>
              <a:t>Dynamic partitions </a:t>
            </a:r>
            <a:r>
              <a:rPr lang="en-US" sz="2800" dirty="0"/>
              <a:t>allows you insert data in multiple </a:t>
            </a:r>
          </a:p>
          <a:p>
            <a:r>
              <a:rPr lang="en-US" sz="2800" dirty="0"/>
              <a:t>partitions in a single step.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86940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Dynamic Partitions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5217A7-DCBD-0742-8137-28D254BA6091}"/>
              </a:ext>
            </a:extLst>
          </p:cNvPr>
          <p:cNvSpPr/>
          <p:nvPr/>
        </p:nvSpPr>
        <p:spPr>
          <a:xfrm>
            <a:off x="593388" y="1417638"/>
            <a:ext cx="6400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INSERT OVERWRITE TABLE nasa_daily_v2 </a:t>
            </a:r>
          </a:p>
          <a:p>
            <a:r>
              <a:rPr lang="en-US" sz="3200" b="1" dirty="0"/>
              <a:t>PARTITION(</a:t>
            </a:r>
            <a:r>
              <a:rPr lang="en-US" sz="3200" b="1" dirty="0" err="1"/>
              <a:t>the_date</a:t>
            </a:r>
            <a:r>
              <a:rPr lang="en-US" sz="3200" b="1" dirty="0"/>
              <a:t>)</a:t>
            </a:r>
          </a:p>
          <a:p>
            <a:r>
              <a:rPr lang="en-US" sz="3200" dirty="0"/>
              <a:t>SELECT  </a:t>
            </a:r>
          </a:p>
          <a:p>
            <a:r>
              <a:rPr lang="en-US" sz="3200" dirty="0"/>
              <a:t>   </a:t>
            </a:r>
            <a:r>
              <a:rPr lang="en-US" sz="3200" dirty="0" err="1"/>
              <a:t>ip_address</a:t>
            </a:r>
            <a:r>
              <a:rPr lang="en-US" sz="3200" dirty="0"/>
              <a:t>,</a:t>
            </a:r>
          </a:p>
          <a:p>
            <a:r>
              <a:rPr lang="en-US" sz="3200" dirty="0"/>
              <a:t>   </a:t>
            </a:r>
            <a:r>
              <a:rPr lang="en-US" sz="3200" dirty="0" err="1"/>
              <a:t>html_page</a:t>
            </a:r>
            <a:r>
              <a:rPr lang="en-US" sz="3200" dirty="0"/>
              <a:t>,</a:t>
            </a:r>
          </a:p>
          <a:p>
            <a:r>
              <a:rPr lang="en-US" sz="3200" dirty="0"/>
              <a:t>   </a:t>
            </a:r>
            <a:r>
              <a:rPr lang="en-US" sz="3200" dirty="0" err="1"/>
              <a:t>http_code</a:t>
            </a:r>
            <a:r>
              <a:rPr lang="en-US" sz="3200" dirty="0"/>
              <a:t>, </a:t>
            </a:r>
          </a:p>
          <a:p>
            <a:r>
              <a:rPr lang="en-US" sz="3200" dirty="0"/>
              <a:t>   size,</a:t>
            </a:r>
          </a:p>
          <a:p>
            <a:r>
              <a:rPr lang="en-US" sz="3200" dirty="0"/>
              <a:t>   </a:t>
            </a:r>
            <a:r>
              <a:rPr lang="en-US" sz="3200" dirty="0" err="1"/>
              <a:t>the_date</a:t>
            </a:r>
            <a:endParaRPr lang="en-US" sz="3200" dirty="0"/>
          </a:p>
          <a:p>
            <a:r>
              <a:rPr lang="en-US" sz="3200" dirty="0"/>
              <a:t>FROM </a:t>
            </a:r>
            <a:r>
              <a:rPr lang="en-US" sz="3200" dirty="0" err="1"/>
              <a:t>nasa_temp_with_dt</a:t>
            </a:r>
            <a:r>
              <a:rPr lang="en-US" sz="3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217831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Look at table partitions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0F1F7-F833-0D48-AA89-F2D7B391346C}"/>
              </a:ext>
            </a:extLst>
          </p:cNvPr>
          <p:cNvSpPr txBox="1"/>
          <p:nvPr/>
        </p:nvSpPr>
        <p:spPr>
          <a:xfrm>
            <a:off x="739302" y="1340565"/>
            <a:ext cx="8171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SHOW PARTITIONS nasa_daily_v2;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800970-FE86-3B47-81B9-8044FCA1D3E5}"/>
              </a:ext>
            </a:extLst>
          </p:cNvPr>
          <p:cNvSpPr txBox="1"/>
          <p:nvPr/>
        </p:nvSpPr>
        <p:spPr>
          <a:xfrm>
            <a:off x="739302" y="2197285"/>
            <a:ext cx="637860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 1. To see the partitions of a table use:</a:t>
            </a:r>
          </a:p>
          <a:p>
            <a:endParaRPr lang="en-US" sz="2800" dirty="0"/>
          </a:p>
          <a:p>
            <a:r>
              <a:rPr lang="en-US" sz="2800" b="1" dirty="0"/>
              <a:t>SHOW PARTITIONS nasa_daily_v2;</a:t>
            </a:r>
          </a:p>
          <a:p>
            <a:endParaRPr lang="en-US" sz="2800" dirty="0"/>
          </a:p>
          <a:p>
            <a:r>
              <a:rPr lang="en-US" sz="2800" dirty="0"/>
              <a:t>Step 2. Lets look at the v2 table in hdfs </a:t>
            </a:r>
          </a:p>
          <a:p>
            <a:endParaRPr lang="en-US" sz="2800" dirty="0"/>
          </a:p>
          <a:p>
            <a:r>
              <a:rPr lang="en-US" sz="2800" dirty="0"/>
              <a:t>﻿hdfs </a:t>
            </a:r>
            <a:r>
              <a:rPr lang="en-US" sz="2800" dirty="0" err="1"/>
              <a:t>dfs</a:t>
            </a:r>
            <a:r>
              <a:rPr lang="en-US" sz="2800" dirty="0"/>
              <a:t> -ls /data/</a:t>
            </a:r>
            <a:r>
              <a:rPr lang="en-US" sz="2800" dirty="0" err="1"/>
              <a:t>data_nasa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Where did the table go?</a:t>
            </a:r>
          </a:p>
        </p:txBody>
      </p:sp>
    </p:spTree>
    <p:extLst>
      <p:ext uri="{BB962C8B-B14F-4D97-AF65-F5344CB8AC3E}">
        <p14:creationId xmlns:p14="http://schemas.microsoft.com/office/powerpoint/2010/main" val="393530006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Review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Unix Here files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0F1F7-F833-0D48-AA89-F2D7B391346C}"/>
              </a:ext>
            </a:extLst>
          </p:cNvPr>
          <p:cNvSpPr txBox="1"/>
          <p:nvPr/>
        </p:nvSpPr>
        <p:spPr>
          <a:xfrm>
            <a:off x="858095" y="1649580"/>
            <a:ext cx="64786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#!/bin/bash</a:t>
            </a:r>
          </a:p>
          <a:p>
            <a:r>
              <a:rPr lang="en-US" sz="2800" dirty="0"/>
              <a:t>echo "INFO: This is my script”</a:t>
            </a:r>
          </a:p>
          <a:p>
            <a:r>
              <a:rPr lang="en-US" sz="2800" dirty="0"/>
              <a:t>RUN_DATE=20130611</a:t>
            </a:r>
          </a:p>
          <a:p>
            <a:r>
              <a:rPr lang="en-US" sz="2800" dirty="0"/>
              <a:t>hive &lt;&lt; </a:t>
            </a:r>
            <a:r>
              <a:rPr lang="en-US" sz="2800" b="1" dirty="0"/>
              <a:t>EOF </a:t>
            </a:r>
          </a:p>
          <a:p>
            <a:r>
              <a:rPr lang="en-US" sz="2800" dirty="0"/>
              <a:t>  SELECT </a:t>
            </a:r>
            <a:r>
              <a:rPr lang="en-US" sz="2800" dirty="0" err="1"/>
              <a:t>ip</a:t>
            </a:r>
            <a:r>
              <a:rPr lang="en-US" sz="2800" dirty="0"/>
              <a:t>, </a:t>
            </a:r>
            <a:r>
              <a:rPr lang="en-US" sz="2800" dirty="0" err="1"/>
              <a:t>url</a:t>
            </a:r>
            <a:endParaRPr lang="en-US" sz="2800" dirty="0"/>
          </a:p>
          <a:p>
            <a:r>
              <a:rPr lang="en-US" sz="2800" dirty="0"/>
              <a:t>  FROM links </a:t>
            </a:r>
          </a:p>
          <a:p>
            <a:r>
              <a:rPr lang="en-US" sz="2800" dirty="0"/>
              <a:t>  WHERE </a:t>
            </a:r>
            <a:r>
              <a:rPr lang="en-US" sz="2800" dirty="0" err="1"/>
              <a:t>data_date</a:t>
            </a:r>
            <a:r>
              <a:rPr lang="en-US" sz="2800" dirty="0"/>
              <a:t> = ${RUN_DATE} </a:t>
            </a:r>
          </a:p>
          <a:p>
            <a:r>
              <a:rPr lang="en-US" sz="2800" dirty="0"/>
              <a:t>;</a:t>
            </a:r>
          </a:p>
          <a:p>
            <a:r>
              <a:rPr lang="en-US" sz="2800" b="1" dirty="0"/>
              <a:t>EOF</a:t>
            </a:r>
          </a:p>
        </p:txBody>
      </p:sp>
    </p:spTree>
    <p:extLst>
      <p:ext uri="{BB962C8B-B14F-4D97-AF65-F5344CB8AC3E}">
        <p14:creationId xmlns:p14="http://schemas.microsoft.com/office/powerpoint/2010/main" val="382062156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Review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Unix Here with bash parameters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0F1F7-F833-0D48-AA89-F2D7B391346C}"/>
              </a:ext>
            </a:extLst>
          </p:cNvPr>
          <p:cNvSpPr txBox="1"/>
          <p:nvPr/>
        </p:nvSpPr>
        <p:spPr>
          <a:xfrm>
            <a:off x="739302" y="1417638"/>
            <a:ext cx="817123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#!/bin/bash</a:t>
            </a:r>
          </a:p>
          <a:p>
            <a:r>
              <a:rPr lang="en-US" sz="2800" dirty="0"/>
              <a:t>echo "INFO: This is my first script”</a:t>
            </a:r>
          </a:p>
          <a:p>
            <a:r>
              <a:rPr lang="en-US" sz="2800" b="1" dirty="0"/>
              <a:t>RUN_DATE=$1</a:t>
            </a:r>
          </a:p>
          <a:p>
            <a:r>
              <a:rPr lang="en-US" sz="2800" dirty="0"/>
              <a:t>hive &lt;&lt; </a:t>
            </a:r>
            <a:r>
              <a:rPr lang="en-US" sz="2800" b="1" dirty="0"/>
              <a:t>EOF </a:t>
            </a:r>
          </a:p>
          <a:p>
            <a:r>
              <a:rPr lang="en-US" sz="2800" dirty="0"/>
              <a:t>  SELECT </a:t>
            </a:r>
            <a:r>
              <a:rPr lang="en-US" sz="2800" dirty="0" err="1"/>
              <a:t>ip</a:t>
            </a:r>
            <a:r>
              <a:rPr lang="en-US" sz="2800" dirty="0"/>
              <a:t>, </a:t>
            </a:r>
            <a:r>
              <a:rPr lang="en-US" sz="2800" dirty="0" err="1"/>
              <a:t>url</a:t>
            </a:r>
            <a:endParaRPr lang="en-US" sz="2800" dirty="0"/>
          </a:p>
          <a:p>
            <a:r>
              <a:rPr lang="en-US" sz="2800" dirty="0"/>
              <a:t>  FROM links </a:t>
            </a:r>
          </a:p>
          <a:p>
            <a:r>
              <a:rPr lang="en-US" sz="2800" dirty="0"/>
              <a:t>  WHERE </a:t>
            </a:r>
            <a:r>
              <a:rPr lang="en-US" sz="2800" dirty="0" err="1"/>
              <a:t>data_date</a:t>
            </a:r>
            <a:r>
              <a:rPr lang="en-US" sz="2800" dirty="0"/>
              <a:t> = ${RUN_DATE} </a:t>
            </a:r>
          </a:p>
          <a:p>
            <a:r>
              <a:rPr lang="en-US" sz="2800" dirty="0"/>
              <a:t>;</a:t>
            </a:r>
          </a:p>
          <a:p>
            <a:r>
              <a:rPr lang="en-US" sz="2800" b="1" dirty="0"/>
              <a:t>EOF</a:t>
            </a:r>
          </a:p>
          <a:p>
            <a:endParaRPr lang="en-US" sz="1000" dirty="0"/>
          </a:p>
          <a:p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Now we call the script passing the date we want to process</a:t>
            </a:r>
          </a:p>
          <a:p>
            <a:endParaRPr lang="en-US" sz="2600" dirty="0"/>
          </a:p>
          <a:p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9877693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Review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Unix Here with saving to file.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0F1F7-F833-0D48-AA89-F2D7B391346C}"/>
              </a:ext>
            </a:extLst>
          </p:cNvPr>
          <p:cNvSpPr txBox="1"/>
          <p:nvPr/>
        </p:nvSpPr>
        <p:spPr>
          <a:xfrm>
            <a:off x="739302" y="1417639"/>
            <a:ext cx="817123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#!/bin/bash</a:t>
            </a:r>
          </a:p>
          <a:p>
            <a:r>
              <a:rPr lang="en-US" sz="2800" dirty="0"/>
              <a:t>echo "INFO: This is my first script”</a:t>
            </a:r>
          </a:p>
          <a:p>
            <a:r>
              <a:rPr lang="en-US" sz="2800" b="1" dirty="0"/>
              <a:t>RUN_DATE=$1</a:t>
            </a:r>
          </a:p>
          <a:p>
            <a:r>
              <a:rPr lang="en-US" sz="2800" dirty="0"/>
              <a:t>hive &lt;&lt; </a:t>
            </a:r>
            <a:r>
              <a:rPr lang="en-US" sz="2800" b="1" dirty="0"/>
              <a:t>EOF &gt; /</a:t>
            </a:r>
            <a:r>
              <a:rPr lang="en-US" sz="2800" b="1" dirty="0" err="1"/>
              <a:t>tmp</a:t>
            </a:r>
            <a:r>
              <a:rPr lang="en-US" sz="2800" b="1" dirty="0"/>
              <a:t>/</a:t>
            </a:r>
            <a:r>
              <a:rPr lang="en-US" sz="2800" b="1" dirty="0" err="1"/>
              <a:t>my_data.txt</a:t>
            </a:r>
            <a:endParaRPr lang="en-US" sz="2800" b="1" dirty="0"/>
          </a:p>
          <a:p>
            <a:r>
              <a:rPr lang="en-US" sz="2800" dirty="0"/>
              <a:t>  SELECT </a:t>
            </a:r>
            <a:r>
              <a:rPr lang="en-US" sz="2800" dirty="0" err="1"/>
              <a:t>ip</a:t>
            </a:r>
            <a:r>
              <a:rPr lang="en-US" sz="2800" dirty="0"/>
              <a:t>, </a:t>
            </a:r>
            <a:r>
              <a:rPr lang="en-US" sz="2800" dirty="0" err="1"/>
              <a:t>url</a:t>
            </a:r>
            <a:endParaRPr lang="en-US" sz="2800" dirty="0"/>
          </a:p>
          <a:p>
            <a:r>
              <a:rPr lang="en-US" sz="2800" dirty="0"/>
              <a:t>  FROM links </a:t>
            </a:r>
          </a:p>
          <a:p>
            <a:r>
              <a:rPr lang="en-US" sz="2800" dirty="0"/>
              <a:t>  WHERE </a:t>
            </a:r>
            <a:r>
              <a:rPr lang="en-US" sz="2800" dirty="0" err="1"/>
              <a:t>data_date</a:t>
            </a:r>
            <a:r>
              <a:rPr lang="en-US" sz="2800" dirty="0"/>
              <a:t> = ${RUN_DATE} </a:t>
            </a:r>
          </a:p>
          <a:p>
            <a:r>
              <a:rPr lang="en-US" sz="2800" dirty="0"/>
              <a:t>;</a:t>
            </a:r>
          </a:p>
          <a:p>
            <a:r>
              <a:rPr lang="en-US" sz="2800" b="1" dirty="0"/>
              <a:t>EOF</a:t>
            </a:r>
          </a:p>
          <a:p>
            <a:endParaRPr lang="en-US" sz="1000" dirty="0"/>
          </a:p>
          <a:p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Now we call the script passing the date we want to process</a:t>
            </a:r>
          </a:p>
          <a:p>
            <a:endParaRPr lang="en-US" sz="2600" dirty="0"/>
          </a:p>
          <a:p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224040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Hive References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0F1F7-F833-0D48-AA89-F2D7B391346C}"/>
              </a:ext>
            </a:extLst>
          </p:cNvPr>
          <p:cNvSpPr txBox="1"/>
          <p:nvPr/>
        </p:nvSpPr>
        <p:spPr>
          <a:xfrm>
            <a:off x="646889" y="1417638"/>
            <a:ext cx="7850221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Web</a:t>
            </a:r>
          </a:p>
          <a:p>
            <a:pPr lvl="1"/>
            <a:r>
              <a:rPr lang="en-US" sz="2600" dirty="0">
                <a:hlinkClick r:id="rId2"/>
              </a:rPr>
              <a:t>https://cwiki.apache.org/confluence/display/Hive/LanguageManual+DDL</a:t>
            </a:r>
            <a:endParaRPr lang="en-US" sz="2600" dirty="0"/>
          </a:p>
          <a:p>
            <a:pPr lvl="1"/>
            <a:endParaRPr lang="en-US" sz="2600" dirty="0"/>
          </a:p>
          <a:p>
            <a:pPr lvl="1"/>
            <a:r>
              <a:rPr lang="en-US" sz="2600" dirty="0">
                <a:hlinkClick r:id="rId3"/>
              </a:rPr>
              <a:t>https://hive.apache.org/</a:t>
            </a:r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900" dirty="0"/>
          </a:p>
          <a:p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Books</a:t>
            </a:r>
          </a:p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b="1" dirty="0"/>
              <a:t>Programming Hive: Data Warehouse and Query Language for Hadoop </a:t>
            </a:r>
            <a:r>
              <a:rPr lang="en-US" dirty="0"/>
              <a:t>1st Edition</a:t>
            </a:r>
            <a:endParaRPr lang="en-US" b="1" dirty="0"/>
          </a:p>
          <a:p>
            <a:r>
              <a:rPr lang="en-US" dirty="0"/>
              <a:t>by </a:t>
            </a:r>
            <a:r>
              <a:rPr lang="en-US" dirty="0">
                <a:hlinkClick r:id="rId4"/>
              </a:rPr>
              <a:t>Edward Capriolo</a:t>
            </a:r>
            <a:r>
              <a:rPr lang="en-US" dirty="0"/>
              <a:t>  (Author),‎ </a:t>
            </a:r>
            <a:r>
              <a:rPr lang="en-US" dirty="0">
                <a:hlinkClick r:id="rId5"/>
              </a:rPr>
              <a:t>Dean Wampler</a:t>
            </a:r>
            <a:r>
              <a:rPr lang="en-US" dirty="0"/>
              <a:t>  (Author),‎ </a:t>
            </a:r>
            <a:r>
              <a:rPr lang="en-US" dirty="0">
                <a:hlinkClick r:id="rId6"/>
              </a:rPr>
              <a:t>Jason Rutherglen</a:t>
            </a:r>
            <a:r>
              <a:rPr lang="en-US" dirty="0"/>
              <a:t> (Author)</a:t>
            </a:r>
          </a:p>
          <a:p>
            <a:endParaRPr lang="en-US" dirty="0"/>
          </a:p>
          <a:p>
            <a:endParaRPr lang="en-US" dirty="0"/>
          </a:p>
          <a:p>
            <a:endParaRPr lang="en-US" sz="2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717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14413</TotalTime>
  <Words>4827</Words>
  <Application>Microsoft Macintosh PowerPoint</Application>
  <PresentationFormat>On-screen Show (4:3)</PresentationFormat>
  <Paragraphs>782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1" baseType="lpstr">
      <vt:lpstr>Andale Mono</vt:lpstr>
      <vt:lpstr>Arial</vt:lpstr>
      <vt:lpstr>Calibri</vt:lpstr>
      <vt:lpstr>Consolas</vt:lpstr>
      <vt:lpstr>Courier</vt:lpstr>
      <vt:lpstr>Office Theme</vt:lpstr>
      <vt:lpstr>Hive:  Hive Programing</vt:lpstr>
      <vt:lpstr>Hive Hive Origins</vt:lpstr>
      <vt:lpstr>Hive Hive Architecture</vt:lpstr>
      <vt:lpstr>Hive The Hive Environment</vt:lpstr>
      <vt:lpstr>Hive The Hive Environment</vt:lpstr>
      <vt:lpstr>Hive The Hive Environment</vt:lpstr>
      <vt:lpstr>Hive Java vs Hive</vt:lpstr>
      <vt:lpstr>Hive Hive vs Database</vt:lpstr>
      <vt:lpstr>Hive Hive References</vt:lpstr>
      <vt:lpstr>Hive Primitive numeric types</vt:lpstr>
      <vt:lpstr>Hive Primitive Date/Time types</vt:lpstr>
      <vt:lpstr>Hive Hive string types</vt:lpstr>
      <vt:lpstr>Hive Hive other types</vt:lpstr>
      <vt:lpstr>Hive Hive complex types</vt:lpstr>
      <vt:lpstr>Hive Hive Tables</vt:lpstr>
      <vt:lpstr>Hive Hive Tables</vt:lpstr>
      <vt:lpstr>Hive SQL Data Definition Language</vt:lpstr>
      <vt:lpstr>Hive CREATE TABLE - Simple</vt:lpstr>
      <vt:lpstr>Hive CREATE TABLE - Custom Storage</vt:lpstr>
      <vt:lpstr>Hive CREATE TABLE – Complex Types</vt:lpstr>
      <vt:lpstr>Hive CREATE EXTERNAL TABLE</vt:lpstr>
      <vt:lpstr>Hive COPY TABLE SCHEMA</vt:lpstr>
      <vt:lpstr>Hive CREATE TABLE – From Select</vt:lpstr>
      <vt:lpstr>Hive ALTER TABLE</vt:lpstr>
      <vt:lpstr>Hive DROP TABLE</vt:lpstr>
      <vt:lpstr>Hive DML - Data Manipulation Language</vt:lpstr>
      <vt:lpstr>Hive The SELECT Statement</vt:lpstr>
      <vt:lpstr>Hive The SELECT Statement</vt:lpstr>
      <vt:lpstr>Hive The SELECT Statement</vt:lpstr>
      <vt:lpstr>Hive The JOIN Statement</vt:lpstr>
      <vt:lpstr>Hive INNER JOIN = JOIN</vt:lpstr>
      <vt:lpstr>Hive LEFT OUTER JOIN</vt:lpstr>
      <vt:lpstr>Hive RIGHT OUTER JOIN</vt:lpstr>
      <vt:lpstr>Hive FULL OUTER JOIN</vt:lpstr>
      <vt:lpstr>Hive LEFT SEMI JOIN</vt:lpstr>
      <vt:lpstr>Hive LEFT SEMI JOIN</vt:lpstr>
      <vt:lpstr>Hive MAP JOIN Strategy</vt:lpstr>
      <vt:lpstr>Hive MAP JOIN Strategy</vt:lpstr>
      <vt:lpstr>Hive LATERAL VIEW</vt:lpstr>
      <vt:lpstr>Hive LATERAL VIEW</vt:lpstr>
      <vt:lpstr>Hive LATERAL VIEW</vt:lpstr>
      <vt:lpstr>Hive UNION</vt:lpstr>
      <vt:lpstr>Hive DESCRIBE &lt;table&gt;</vt:lpstr>
      <vt:lpstr>Hive SHOW DATABASES</vt:lpstr>
      <vt:lpstr>Hive SHOW TABLES</vt:lpstr>
      <vt:lpstr>Hive SHOW CREATE TABLE &lt;table&gt;</vt:lpstr>
      <vt:lpstr>Hive BUCKETING</vt:lpstr>
      <vt:lpstr>Hive BUCKETING</vt:lpstr>
      <vt:lpstr>Hive BUCKETING</vt:lpstr>
      <vt:lpstr>Hive BUCKETING</vt:lpstr>
      <vt:lpstr>Hive SELECTING A BUCKET</vt:lpstr>
      <vt:lpstr>Hive BUCKETING vs SAMPLING</vt:lpstr>
      <vt:lpstr>Hive INSERT OVERWRITE</vt:lpstr>
      <vt:lpstr>Hive HIVE FUNCTIONS</vt:lpstr>
      <vt:lpstr>Hive HIVE FUNCTIONS</vt:lpstr>
      <vt:lpstr>Hive HIVE FUNCTIONS</vt:lpstr>
      <vt:lpstr>Hive HIVE FUNCTIONS</vt:lpstr>
      <vt:lpstr>Hive HIVE FUNCTIONS</vt:lpstr>
      <vt:lpstr>Hive HIVE FUNCTIONS</vt:lpstr>
      <vt:lpstr>Hive HIVE FUNCTIONS</vt:lpstr>
      <vt:lpstr>Hive HIVE FUNCTIONS</vt:lpstr>
      <vt:lpstr>Hive HIVE FUNCTIONS</vt:lpstr>
      <vt:lpstr>Hive HIVE FUNCTIONS</vt:lpstr>
      <vt:lpstr>Hive HIVE FUNCTIONS</vt:lpstr>
      <vt:lpstr>Hive HIVE FUNCTIONS</vt:lpstr>
      <vt:lpstr>Hive HIVE FUNCTIONS</vt:lpstr>
      <vt:lpstr>Hive HIVE FUNCTIONS</vt:lpstr>
      <vt:lpstr>Hive HIVE FUNCTIONS</vt:lpstr>
      <vt:lpstr>Hive HIVE FUNCTIONS</vt:lpstr>
      <vt:lpstr>Hive HIVE FUNCTIONS</vt:lpstr>
      <vt:lpstr>Hive HIVE FUNCTIONS</vt:lpstr>
      <vt:lpstr>Hive HIVE FUNCTIONS</vt:lpstr>
      <vt:lpstr>Hive HIVE FUNCTIONS</vt:lpstr>
      <vt:lpstr>Hive HIVE FUNCTIONS</vt:lpstr>
      <vt:lpstr>Hive Table Partitions</vt:lpstr>
      <vt:lpstr>Hive Table Partitions</vt:lpstr>
      <vt:lpstr>Hive Table without partitions</vt:lpstr>
      <vt:lpstr>Hive Table with partitions</vt:lpstr>
      <vt:lpstr>Hive Load data from temp table – no partitions</vt:lpstr>
      <vt:lpstr>Hive Load data from temp table to partitioned table.</vt:lpstr>
      <vt:lpstr>Hive Dynamic Partitions</vt:lpstr>
      <vt:lpstr>Hive Look at table partitions</vt:lpstr>
      <vt:lpstr>Review Unix Here files</vt:lpstr>
      <vt:lpstr>Review Unix Here with bash parameters</vt:lpstr>
      <vt:lpstr>Review Unix Here with saving to file.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Marilson Campos</dc:creator>
  <cp:lastModifiedBy>Marilson Campos</cp:lastModifiedBy>
  <cp:revision>447</cp:revision>
  <cp:lastPrinted>2021-02-20T19:39:06Z</cp:lastPrinted>
  <dcterms:created xsi:type="dcterms:W3CDTF">2015-08-09T19:29:26Z</dcterms:created>
  <dcterms:modified xsi:type="dcterms:W3CDTF">2022-03-16T23:44:22Z</dcterms:modified>
</cp:coreProperties>
</file>