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550" r:id="rId3"/>
    <p:sldId id="594" r:id="rId4"/>
    <p:sldId id="595" r:id="rId5"/>
    <p:sldId id="596" r:id="rId6"/>
    <p:sldId id="593" r:id="rId7"/>
    <p:sldId id="532" r:id="rId8"/>
    <p:sldId id="551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561" r:id="rId18"/>
    <p:sldId id="562" r:id="rId19"/>
    <p:sldId id="563" r:id="rId20"/>
    <p:sldId id="564" r:id="rId21"/>
    <p:sldId id="56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00"/>
    <a:srgbClr val="00FF80"/>
    <a:srgbClr val="00FF00"/>
    <a:srgbClr val="FF6666"/>
    <a:srgbClr val="408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6"/>
    <p:restoredTop sz="93878"/>
  </p:normalViewPr>
  <p:slideViewPr>
    <p:cSldViewPr snapToGrid="0" snapToObjects="1">
      <p:cViewPr varScale="1">
        <p:scale>
          <a:sx n="120" d="100"/>
          <a:sy n="120" d="100"/>
        </p:scale>
        <p:origin x="22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F8777-1296-8B4D-9BD4-528A6F96FB80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DE89D-FC32-DD49-9E93-4610F3770A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44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88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5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86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1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7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3E6A-85A8-0947-B623-4BBAB6FD848A}" type="datetimeFigureOut">
              <a:rPr lang="en-US" smtClean="0"/>
              <a:t>3/11/22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5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d_bigData_nodes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271"/>
            <a:ext cx="9144000" cy="3657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2285"/>
            <a:ext cx="7772400" cy="13154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0135"/>
            <a:ext cx="6400800" cy="9356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Week 7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117864"/>
            <a:ext cx="9144000" cy="74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Marilson Campos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UCSC Extension </a:t>
            </a: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- 2022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7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1">
            <a:extLst>
              <a:ext uri="{FF2B5EF4-FFF2-40B4-BE49-F238E27FC236}">
                <a16:creationId xmlns:a16="http://schemas.microsoft.com/office/drawing/2014/main" id="{87620CE1-860B-5A4E-8B00-1476FAFB21B1}"/>
              </a:ext>
            </a:extLst>
          </p:cNvPr>
          <p:cNvSpPr txBox="1">
            <a:spLocks/>
          </p:cNvSpPr>
          <p:nvPr/>
        </p:nvSpPr>
        <p:spPr>
          <a:xfrm>
            <a:off x="314325" y="427038"/>
            <a:ext cx="8296275" cy="53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30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 – Window spec with just ‘order’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8BD94-4559-224B-99B6-1E1B5AC09A10}"/>
              </a:ext>
            </a:extLst>
          </p:cNvPr>
          <p:cNvSpPr txBox="1"/>
          <p:nvPr/>
        </p:nvSpPr>
        <p:spPr>
          <a:xfrm>
            <a:off x="425997" y="962025"/>
            <a:ext cx="80729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duration,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SUM(duration) </a:t>
            </a:r>
            <a:r>
              <a:rPr lang="en-US" sz="16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OVER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1" u="sng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1600" b="1" u="sng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start_time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running_total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bike_rides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LIMIT 25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﻿1407 	1407.0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202		1609.0 = 1407 + 202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519	 	2128.0 = 1609 + 519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522		2650.0 . . .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756		3406.0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551		3957.0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7797		11754.0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2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1">
            <a:extLst>
              <a:ext uri="{FF2B5EF4-FFF2-40B4-BE49-F238E27FC236}">
                <a16:creationId xmlns:a16="http://schemas.microsoft.com/office/drawing/2014/main" id="{87620CE1-860B-5A4E-8B00-1476FAFB21B1}"/>
              </a:ext>
            </a:extLst>
          </p:cNvPr>
          <p:cNvSpPr txBox="1">
            <a:spLocks/>
          </p:cNvSpPr>
          <p:nvPr/>
        </p:nvSpPr>
        <p:spPr>
          <a:xfrm>
            <a:off x="314325" y="427038"/>
            <a:ext cx="8296275" cy="53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30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 – Window spec with ‘order and partition’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8BD94-4559-224B-99B6-1E1B5AC09A10}"/>
              </a:ext>
            </a:extLst>
          </p:cNvPr>
          <p:cNvSpPr txBox="1"/>
          <p:nvPr/>
        </p:nvSpPr>
        <p:spPr>
          <a:xfrm>
            <a:off x="510080" y="962025"/>
            <a:ext cx="80729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duration,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SUM(duration) OVER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(PARTITION BY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ORDER BY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running_total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bike_rides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﻿10th &amp; E St NW			942		942.0  = 942 + 0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		447		1389.0 = 447 + 942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		1054		2443.0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 . . 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10th &amp; E St NW			1211		32987.0 = 31776 + 1211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10th &amp; Florida Ave NW	472		472.0  = 472 + 0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Florida Ave NW	821		1293.0 = 821 + 472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Florida Ave NW	751		2044.0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Florida Ave NW	1315		3359.0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Florida Ave NW	1059		4418.0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4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1">
            <a:extLst>
              <a:ext uri="{FF2B5EF4-FFF2-40B4-BE49-F238E27FC236}">
                <a16:creationId xmlns:a16="http://schemas.microsoft.com/office/drawing/2014/main" id="{87620CE1-860B-5A4E-8B00-1476FAFB21B1}"/>
              </a:ext>
            </a:extLst>
          </p:cNvPr>
          <p:cNvSpPr txBox="1">
            <a:spLocks/>
          </p:cNvSpPr>
          <p:nvPr/>
        </p:nvSpPr>
        <p:spPr>
          <a:xfrm>
            <a:off x="314325" y="427038"/>
            <a:ext cx="8296275" cy="53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30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 – Window spec with only ‘partition’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8BD94-4559-224B-99B6-1E1B5AC09A10}"/>
              </a:ext>
            </a:extLst>
          </p:cNvPr>
          <p:cNvSpPr txBox="1"/>
          <p:nvPr/>
        </p:nvSpPr>
        <p:spPr>
          <a:xfrm>
            <a:off x="510079" y="962025"/>
            <a:ext cx="83195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duration,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SUM(duration) OVER (PARTITION BY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start_station_total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bike_rides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﻿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﻿10th &amp; E St NW			860	32987.0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		412	32987.0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		987	32987.0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10th &amp; E St NW			942	32987.0 = sum of values in partition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10th &amp; Florida Ave NW	517	13321.0 = sum of values in partition</a:t>
            </a:r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Florida Ave NW	672	13321.0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Florida Ave NW	751	13321.0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Florida Ave NW	893	13321.0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2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1">
            <a:extLst>
              <a:ext uri="{FF2B5EF4-FFF2-40B4-BE49-F238E27FC236}">
                <a16:creationId xmlns:a16="http://schemas.microsoft.com/office/drawing/2014/main" id="{87620CE1-860B-5A4E-8B00-1476FAFB21B1}"/>
              </a:ext>
            </a:extLst>
          </p:cNvPr>
          <p:cNvSpPr txBox="1">
            <a:spLocks/>
          </p:cNvSpPr>
          <p:nvPr/>
        </p:nvSpPr>
        <p:spPr>
          <a:xfrm>
            <a:off x="314325" y="427038"/>
            <a:ext cx="8296275" cy="53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30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 – Window with percentage of partition total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8BD94-4559-224B-99B6-1E1B5AC09A10}"/>
              </a:ext>
            </a:extLst>
          </p:cNvPr>
          <p:cNvSpPr txBox="1"/>
          <p:nvPr/>
        </p:nvSpPr>
        <p:spPr>
          <a:xfrm>
            <a:off x="314325" y="962025"/>
            <a:ext cx="85153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duration,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SUM(duration) OVER (PARTITION BY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start_terminal_total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round((duration/SUM(duration)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OVER (PARTITION BY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* 100, 2) AS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pct_of_time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bike_rides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pct_of_time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﻿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﻿10th &amp; E St NW			2191		32987.0	6.64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		2526		32987.0	7.66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		3335		32987.0	10.11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10th &amp; E St NW			7084		32987.0	21.48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10th &amp; Florida Ave NW	118		13321.0	0.89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Florida Ave NW	294		13321.0	2.21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Florida Ave NW	419		13321.0	3.15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Florida Ave NW	472		13321.0	3.54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Florida Ave NW	517		13321.0	3.88</a:t>
            </a:r>
          </a:p>
        </p:txBody>
      </p:sp>
    </p:spTree>
    <p:extLst>
      <p:ext uri="{BB962C8B-B14F-4D97-AF65-F5344CB8AC3E}">
        <p14:creationId xmlns:p14="http://schemas.microsoft.com/office/powerpoint/2010/main" val="26557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1">
            <a:extLst>
              <a:ext uri="{FF2B5EF4-FFF2-40B4-BE49-F238E27FC236}">
                <a16:creationId xmlns:a16="http://schemas.microsoft.com/office/drawing/2014/main" id="{87620CE1-860B-5A4E-8B00-1476FAFB21B1}"/>
              </a:ext>
            </a:extLst>
          </p:cNvPr>
          <p:cNvSpPr txBox="1">
            <a:spLocks/>
          </p:cNvSpPr>
          <p:nvPr/>
        </p:nvSpPr>
        <p:spPr>
          <a:xfrm>
            <a:off x="314325" y="427038"/>
            <a:ext cx="8296275" cy="53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30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 – Row number on each </a:t>
            </a:r>
            <a:r>
              <a:rPr lang="en-US" sz="3000" dirty="0" err="1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start_station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8BD94-4559-224B-99B6-1E1B5AC09A10}"/>
              </a:ext>
            </a:extLst>
          </p:cNvPr>
          <p:cNvSpPr txBox="1"/>
          <p:nvPr/>
        </p:nvSpPr>
        <p:spPr>
          <a:xfrm>
            <a:off x="314325" y="962025"/>
            <a:ext cx="85153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duration,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ROW_NUMBER() OVER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(PARTITION BY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ORDER BY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row_number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bike_rides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﻿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﻿10th &amp; E St NW			2018-01-28 17:17:56	791		25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		2018-01-29 15:46:25	630		26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		2018-01-30 17:34:53	798		27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10th &amp; E St NW			2018-01-31 15:38:12	1211		28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10th &amp; Florida Ave NW	2018-01-01 14:55:34	472		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Florida Ave NW	2018-01-02 07:13:39	821		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Florida Ave NW	2018-01-10 07:48:49	751		3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Florida Ave NW	2018-01-10 13:14:26	1315		4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Florida Ave NW	2018-01-12 08:15:30	1059		5</a:t>
            </a:r>
          </a:p>
        </p:txBody>
      </p:sp>
    </p:spTree>
    <p:extLst>
      <p:ext uri="{BB962C8B-B14F-4D97-AF65-F5344CB8AC3E}">
        <p14:creationId xmlns:p14="http://schemas.microsoft.com/office/powerpoint/2010/main" val="207613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1">
            <a:extLst>
              <a:ext uri="{FF2B5EF4-FFF2-40B4-BE49-F238E27FC236}">
                <a16:creationId xmlns:a16="http://schemas.microsoft.com/office/drawing/2014/main" id="{87620CE1-860B-5A4E-8B00-1476FAFB21B1}"/>
              </a:ext>
            </a:extLst>
          </p:cNvPr>
          <p:cNvSpPr txBox="1">
            <a:spLocks/>
          </p:cNvSpPr>
          <p:nvPr/>
        </p:nvSpPr>
        <p:spPr>
          <a:xfrm>
            <a:off x="314325" y="427038"/>
            <a:ext cx="8296275" cy="53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30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 – First 2 rides for </a:t>
            </a:r>
            <a:r>
              <a:rPr lang="en-US" sz="3000" dirty="0" err="1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each_station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8BD94-4559-224B-99B6-1E1B5AC09A10}"/>
              </a:ext>
            </a:extLst>
          </p:cNvPr>
          <p:cNvSpPr txBox="1"/>
          <p:nvPr/>
        </p:nvSpPr>
        <p:spPr>
          <a:xfrm>
            <a:off x="314325" y="962025"/>
            <a:ext cx="85153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 *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(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SELECT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duration,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ROW_NUMBER() OVER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(PARTITION BY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ORDER BY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row_number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bike_rides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q1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row_number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3; ﻿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﻿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10th &amp; Monroe St NE				2018-01-02 18:16:02	157		1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10th &amp; Monroe St NE				2018-01-07 16:19:17	894		2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10th &amp; U St NW					2018-01-05 20:19:50	412		1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10th &amp; U St NW					2018-01-08 23:22:07	290		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St &amp; Constitution Ave NW	2018-01-02 09:49:08	1937		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St &amp; Constitution Ave NW	2018-01-02 15:50:59	761		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St &amp; L'Enfant Plaza SW		2018-01-02 18:11:25	1318		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St &amp; L'Enfant Plaza SW		2018-01-05 17:07:49	1616		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11th &amp; F St NW					2018-01-04 07:12:44	196		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11th &amp; F St NW					2018-01-07 09:12:32	134		2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008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1">
            <a:extLst>
              <a:ext uri="{FF2B5EF4-FFF2-40B4-BE49-F238E27FC236}">
                <a16:creationId xmlns:a16="http://schemas.microsoft.com/office/drawing/2014/main" id="{87620CE1-860B-5A4E-8B00-1476FAFB21B1}"/>
              </a:ext>
            </a:extLst>
          </p:cNvPr>
          <p:cNvSpPr txBox="1">
            <a:spLocks/>
          </p:cNvSpPr>
          <p:nvPr/>
        </p:nvSpPr>
        <p:spPr>
          <a:xfrm>
            <a:off x="314325" y="427038"/>
            <a:ext cx="8296275" cy="53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30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 – Ranking by minutes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8BD94-4559-224B-99B6-1E1B5AC09A10}"/>
              </a:ext>
            </a:extLst>
          </p:cNvPr>
          <p:cNvSpPr txBox="1"/>
          <p:nvPr/>
        </p:nvSpPr>
        <p:spPr>
          <a:xfrm>
            <a:off x="314325" y="962025"/>
            <a:ext cx="85153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duration,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SUBSTRING(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1, 13) as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time_slot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RANK() OVER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(PARTITION BY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ORDER BY SUBSTRING(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1, 13)) AS rank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bike_rides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﻿10th &amp; E St NW	942	2018-01-03 00	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447	2018-01-06 16	2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10th &amp; E St NW	412	2018-01-08 14	3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10th &amp; E St NW	1054	2018-01-08 14	3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10th &amp; E St NW	503	2018-01-11 00	5 &lt;- there is no rank 4.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2191	2018-01-11 15	6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2526	2018-01-12 13	7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390	2018-01-12 16	8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334	2018-01-15 15	9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563	2018-01-16 18	10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1925	2018-01-17 18	11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3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1">
            <a:extLst>
              <a:ext uri="{FF2B5EF4-FFF2-40B4-BE49-F238E27FC236}">
                <a16:creationId xmlns:a16="http://schemas.microsoft.com/office/drawing/2014/main" id="{87620CE1-860B-5A4E-8B00-1476FAFB21B1}"/>
              </a:ext>
            </a:extLst>
          </p:cNvPr>
          <p:cNvSpPr txBox="1">
            <a:spLocks/>
          </p:cNvSpPr>
          <p:nvPr/>
        </p:nvSpPr>
        <p:spPr>
          <a:xfrm>
            <a:off x="314325" y="427038"/>
            <a:ext cx="8296275" cy="53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30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 – Dense ranking by minutes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8BD94-4559-224B-99B6-1E1B5AC09A10}"/>
              </a:ext>
            </a:extLst>
          </p:cNvPr>
          <p:cNvSpPr txBox="1"/>
          <p:nvPr/>
        </p:nvSpPr>
        <p:spPr>
          <a:xfrm>
            <a:off x="314325" y="962025"/>
            <a:ext cx="851534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duration,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SUBSTRING(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1, 13) as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time_slot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DENSE_RANK() OVER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(PARTITION BY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ORDER BY SUBSTRING(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1, 13)) AS rank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bike_rides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﻿10th &amp; E St NW	942	2018-01-03 00	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447	2018-01-06 16	2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10th &amp; E St NW	412	2018-01-08 14	3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10th &amp; E St NW	1054	2018-01-08 14	3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10th &amp; E St NW	503	2018-01-11 00	4 &lt;- Dense does not skip.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2191	2018-01-11 15	5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2526	2018-01-12 13	6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390	2018-01-12 16	7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334	2018-01-15 15	8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563	2018-01-16 18	9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1925	2018-01-17 18	10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1068	2018-01-18 14	11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1">
            <a:extLst>
              <a:ext uri="{FF2B5EF4-FFF2-40B4-BE49-F238E27FC236}">
                <a16:creationId xmlns:a16="http://schemas.microsoft.com/office/drawing/2014/main" id="{87620CE1-860B-5A4E-8B00-1476FAFB21B1}"/>
              </a:ext>
            </a:extLst>
          </p:cNvPr>
          <p:cNvSpPr txBox="1">
            <a:spLocks/>
          </p:cNvSpPr>
          <p:nvPr/>
        </p:nvSpPr>
        <p:spPr>
          <a:xfrm>
            <a:off x="314325" y="427038"/>
            <a:ext cx="8296275" cy="53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30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 – The variation of duration between rides.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8BD94-4559-224B-99B6-1E1B5AC09A10}"/>
              </a:ext>
            </a:extLst>
          </p:cNvPr>
          <p:cNvSpPr txBox="1"/>
          <p:nvPr/>
        </p:nvSpPr>
        <p:spPr>
          <a:xfrm>
            <a:off x="314325" y="962025"/>
            <a:ext cx="85153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duration,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duration - LAG(duration, 1) OVER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(PARTITION BY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ORDER BY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AS delta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bike_rides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﻿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10th &amp; E St NW	1054		NULL &lt;- first row does not have lag.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1068		14.0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1211		143.0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1925		714.0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2191		266.0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2526		335.0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3335		809.0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334		-3001.0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381		47.0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381		0.0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390		9.0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401		11.0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412		11.0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961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1">
            <a:extLst>
              <a:ext uri="{FF2B5EF4-FFF2-40B4-BE49-F238E27FC236}">
                <a16:creationId xmlns:a16="http://schemas.microsoft.com/office/drawing/2014/main" id="{87620CE1-860B-5A4E-8B00-1476FAFB21B1}"/>
              </a:ext>
            </a:extLst>
          </p:cNvPr>
          <p:cNvSpPr txBox="1">
            <a:spLocks/>
          </p:cNvSpPr>
          <p:nvPr/>
        </p:nvSpPr>
        <p:spPr>
          <a:xfrm>
            <a:off x="314325" y="427038"/>
            <a:ext cx="8296275" cy="53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30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 – Collecting previous and next record.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8BD94-4559-224B-99B6-1E1B5AC09A10}"/>
              </a:ext>
            </a:extLst>
          </p:cNvPr>
          <p:cNvSpPr txBox="1"/>
          <p:nvPr/>
        </p:nvSpPr>
        <p:spPr>
          <a:xfrm>
            <a:off x="314325" y="962025"/>
            <a:ext cx="851534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duration,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LAG(duration) OVER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LEAD(duration) OVER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AS next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bike_rides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duration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window_spec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(PARTITION BY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 BY duration)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Station				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Last		Next				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﻿10th &amp; E St NW			</a:t>
            </a:r>
            <a:r>
              <a:rPr lang="en-US" sz="1600" b="1" i="1" u="sng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818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798		823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		823		</a:t>
            </a:r>
            <a:r>
              <a:rPr lang="en-US" sz="1600" b="1" i="1" u="sng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818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1" u="sng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860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		</a:t>
            </a:r>
            <a:r>
              <a:rPr lang="en-US" sz="1600" b="1" u="sng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860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823		</a:t>
            </a:r>
            <a:r>
              <a:rPr lang="en-US" sz="1600" b="1" u="sng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942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		</a:t>
            </a:r>
            <a:r>
              <a:rPr lang="en-US" sz="1600" b="1" u="sng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942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860		983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		983		942		987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		987		983		</a:t>
            </a:r>
            <a:r>
              <a:rPr lang="en-US" sz="1600" b="1" u="sng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No next on last rec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Florida Ave NW	1039		</a:t>
            </a:r>
            <a:r>
              <a:rPr lang="en-US" sz="1600" b="1" u="sng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1059 &lt;- No previous on first rec.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Florida Ave NW	1059		1039		1068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Florida Ave NW	1068		1059		118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Florida Ave NW	118		1068		1315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Florida Ave NW	1315		118		294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Florida Ave NW	294		1315		419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3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1">
            <a:extLst>
              <a:ext uri="{FF2B5EF4-FFF2-40B4-BE49-F238E27FC236}">
                <a16:creationId xmlns:a16="http://schemas.microsoft.com/office/drawing/2014/main" id="{87620CE1-860B-5A4E-8B00-1476FAFB21B1}"/>
              </a:ext>
            </a:extLst>
          </p:cNvPr>
          <p:cNvSpPr txBox="1">
            <a:spLocks/>
          </p:cNvSpPr>
          <p:nvPr/>
        </p:nvSpPr>
        <p:spPr>
          <a:xfrm>
            <a:off x="314325" y="427038"/>
            <a:ext cx="8296275" cy="53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18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– Advanced Hive SQL</a:t>
            </a:r>
          </a:p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30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Common Table Expressions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8BD94-4559-224B-99B6-1E1B5AC09A10}"/>
              </a:ext>
            </a:extLst>
          </p:cNvPr>
          <p:cNvSpPr txBox="1"/>
          <p:nvPr/>
        </p:nvSpPr>
        <p:spPr>
          <a:xfrm>
            <a:off x="516343" y="1152841"/>
            <a:ext cx="8549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Complex queries can get messy.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SELECT 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  state, 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  sum(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order_total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) AS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total_amount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FROM (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      SELECT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      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user.user_uid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      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user.user_name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,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      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user.state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as state,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      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inv.total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AS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order_total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,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   FROM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tb_orders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inv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   LEFT JOIN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tb_user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user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       ON 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users.user_uid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inv.user_id</a:t>
            </a:r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   WHERE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      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users.user_uid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IS NOT NULL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       AND 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      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inv.order_date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= '2020-01-01'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) q1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GROUP BY q1.state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ORDER BY q1.state;</a:t>
            </a:r>
          </a:p>
        </p:txBody>
      </p:sp>
    </p:spTree>
    <p:extLst>
      <p:ext uri="{BB962C8B-B14F-4D97-AF65-F5344CB8AC3E}">
        <p14:creationId xmlns:p14="http://schemas.microsoft.com/office/powerpoint/2010/main" val="2016118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1">
            <a:extLst>
              <a:ext uri="{FF2B5EF4-FFF2-40B4-BE49-F238E27FC236}">
                <a16:creationId xmlns:a16="http://schemas.microsoft.com/office/drawing/2014/main" id="{87620CE1-860B-5A4E-8B00-1476FAFB21B1}"/>
              </a:ext>
            </a:extLst>
          </p:cNvPr>
          <p:cNvSpPr txBox="1">
            <a:spLocks/>
          </p:cNvSpPr>
          <p:nvPr/>
        </p:nvSpPr>
        <p:spPr>
          <a:xfrm>
            <a:off x="314325" y="427038"/>
            <a:ext cx="8296275" cy="53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30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 – Specifying custom window.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8BD94-4559-224B-99B6-1E1B5AC09A10}"/>
              </a:ext>
            </a:extLst>
          </p:cNvPr>
          <p:cNvSpPr txBox="1"/>
          <p:nvPr/>
        </p:nvSpPr>
        <p:spPr>
          <a:xfrm>
            <a:off x="314325" y="962025"/>
            <a:ext cx="851534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duration,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SUM(duration) OVER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AS tot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bike_rides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duration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WINDOW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AS (PARTITION BY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ORDER BY duration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ROWS BETWEEN UNBOUNDED PRECEDING AND 1 PRECEDING);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-- Default ROWS BETWEEN UNBOUNDED PRECEDING AND CURRENT);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﻿10th &amp; E St NW	1054		NULL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1068		1054.0 = 1054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1211		2122.0 = 1054 + 1068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1925		3333.0 = 1054 + 1068 + 1211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2191		5258.0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2526		7449.0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3335		9975.0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334		13310.0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381		13644.0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381		14025.0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390		14406.0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48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1">
            <a:extLst>
              <a:ext uri="{FF2B5EF4-FFF2-40B4-BE49-F238E27FC236}">
                <a16:creationId xmlns:a16="http://schemas.microsoft.com/office/drawing/2014/main" id="{87620CE1-860B-5A4E-8B00-1476FAFB21B1}"/>
              </a:ext>
            </a:extLst>
          </p:cNvPr>
          <p:cNvSpPr txBox="1">
            <a:spLocks/>
          </p:cNvSpPr>
          <p:nvPr/>
        </p:nvSpPr>
        <p:spPr>
          <a:xfrm>
            <a:off x="314325" y="427038"/>
            <a:ext cx="8296275" cy="53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30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 – Sum of the 2 previous records.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8BD94-4559-224B-99B6-1E1B5AC09A10}"/>
              </a:ext>
            </a:extLst>
          </p:cNvPr>
          <p:cNvSpPr txBox="1"/>
          <p:nvPr/>
        </p:nvSpPr>
        <p:spPr>
          <a:xfrm>
            <a:off x="314325" y="962025"/>
            <a:ext cx="85153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duration,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SUM(duration) OVER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AS tot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bike_rides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duration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WINDOW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AS (PARTITION BY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ORDER BY duration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ROWS BETWEEN 2 PRECEDING AND 1 PRECEDING)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	-- 2 days + today = ROWS BETWEEN 2 PRECEDING AND CURRENT)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﻿10th &amp; E St NW	1054		NULL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1068		1054.0 = 1054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1211		2122.0 = 1054 + 1068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1925		2279.0.= 1068 + 1211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2191		3136.0 = 1211 + 1925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2526		4116.0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3335		4717.0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334		5861.0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381		3669.0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381		715.0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390		762.0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10th &amp; E St NW	401		771.0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88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88BD94-4559-224B-99B6-1E1B5AC09A10}"/>
              </a:ext>
            </a:extLst>
          </p:cNvPr>
          <p:cNvSpPr txBox="1"/>
          <p:nvPr/>
        </p:nvSpPr>
        <p:spPr>
          <a:xfrm>
            <a:off x="314325" y="1322962"/>
            <a:ext cx="854912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Complex queries can get messy – Cleaned version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  <a:p>
            <a:b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WITH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orders_today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AS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SELECT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user.user_uid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,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user.user_name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,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user.state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as state,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inv.total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AS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order_total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FROM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tb_orders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inv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LEFT JOIN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tb_user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user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 ON 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users.user_uid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inv.user_id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WHERE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users.user_uid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IS NOT NULL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 AND 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inv.order_date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= '2020-01-01’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SELECT 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state, 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sum(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order_total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) AS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total_amount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orders_today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GROUP BY state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ORDER BY state;</a:t>
            </a:r>
          </a:p>
        </p:txBody>
      </p:sp>
      <p:sp>
        <p:nvSpPr>
          <p:cNvPr id="4" name="Shape 71">
            <a:extLst>
              <a:ext uri="{FF2B5EF4-FFF2-40B4-BE49-F238E27FC236}">
                <a16:creationId xmlns:a16="http://schemas.microsoft.com/office/drawing/2014/main" id="{A12FE793-B941-B249-A4B5-1F861FC88205}"/>
              </a:ext>
            </a:extLst>
          </p:cNvPr>
          <p:cNvSpPr txBox="1">
            <a:spLocks/>
          </p:cNvSpPr>
          <p:nvPr/>
        </p:nvSpPr>
        <p:spPr>
          <a:xfrm>
            <a:off x="314325" y="427038"/>
            <a:ext cx="8296275" cy="53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18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– Advanced Hive SQL</a:t>
            </a:r>
          </a:p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30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Common Table Expressions (CTE)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6751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88BD94-4559-224B-99B6-1E1B5AC09A10}"/>
              </a:ext>
            </a:extLst>
          </p:cNvPr>
          <p:cNvSpPr txBox="1"/>
          <p:nvPr/>
        </p:nvSpPr>
        <p:spPr>
          <a:xfrm>
            <a:off x="314325" y="1322962"/>
            <a:ext cx="854912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Sometimes you want to materialize an intermediary result.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-- This command creates a variable called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temp_users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SET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</a:rPr>
              <a:t>temp_users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=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</a:rPr>
              <a:t>tmp_users_for_day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_${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</a:rPr>
              <a:t>hiveconf:dt_date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};</a:t>
            </a:r>
          </a:p>
          <a:p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DROP TABLE IF EXISTS ${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</a:rPr>
              <a:t>hiveconf:temp_users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};</a:t>
            </a:r>
          </a:p>
          <a:p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CREATE TEMPORARY TABLE ${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</a:rPr>
              <a:t>hiveconf:temp_users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AS</a:t>
            </a: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   SELECT</a:t>
            </a: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      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</a:rPr>
              <a:t>user_id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,</a:t>
            </a: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      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</a:rPr>
              <a:t>user_name</a:t>
            </a: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   FROM</a:t>
            </a: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      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</a:rPr>
              <a:t>real_table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</a:rPr>
              <a:t>r_table</a:t>
            </a: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   WHERE</a:t>
            </a: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       r_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</a:rPr>
              <a:t>table.dt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 = '${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</a:rPr>
              <a:t>hiveconf:dt_date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}'</a:t>
            </a: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   ;</a:t>
            </a:r>
          </a:p>
          <a:p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hape 71">
            <a:extLst>
              <a:ext uri="{FF2B5EF4-FFF2-40B4-BE49-F238E27FC236}">
                <a16:creationId xmlns:a16="http://schemas.microsoft.com/office/drawing/2014/main" id="{F156291C-152A-3941-90AE-EDA164220C88}"/>
              </a:ext>
            </a:extLst>
          </p:cNvPr>
          <p:cNvSpPr txBox="1">
            <a:spLocks/>
          </p:cNvSpPr>
          <p:nvPr/>
        </p:nvSpPr>
        <p:spPr>
          <a:xfrm>
            <a:off x="314325" y="427038"/>
            <a:ext cx="8296275" cy="53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18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– Advanced Hive SQL</a:t>
            </a:r>
          </a:p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30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Temporary tables &amp; Hive config variables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9510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88BD94-4559-224B-99B6-1E1B5AC09A10}"/>
              </a:ext>
            </a:extLst>
          </p:cNvPr>
          <p:cNvSpPr txBox="1"/>
          <p:nvPr/>
        </p:nvSpPr>
        <p:spPr>
          <a:xfrm>
            <a:off x="314325" y="1322962"/>
            <a:ext cx="8549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Reuse operations by declaring Hive macros.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  <a:p>
            <a:br>
              <a:rPr lang="en-US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CREATE TEMPORARY MACRO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valid_id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user_id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STRING)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CASE WHEN cast(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user_id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as int) is NULL THEN false ELSE true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end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endParaRPr lang="en-US" sz="10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select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valid_id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('1a');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</a:p>
          <a:p>
            <a:endParaRPr lang="en-US" sz="10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select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valid_id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('1');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true</a:t>
            </a:r>
          </a:p>
          <a:p>
            <a:endParaRPr lang="en-US" sz="10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select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valid_id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(NULL);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</a:p>
          <a:p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hape 71">
            <a:extLst>
              <a:ext uri="{FF2B5EF4-FFF2-40B4-BE49-F238E27FC236}">
                <a16:creationId xmlns:a16="http://schemas.microsoft.com/office/drawing/2014/main" id="{F156291C-152A-3941-90AE-EDA164220C88}"/>
              </a:ext>
            </a:extLst>
          </p:cNvPr>
          <p:cNvSpPr txBox="1">
            <a:spLocks/>
          </p:cNvSpPr>
          <p:nvPr/>
        </p:nvSpPr>
        <p:spPr>
          <a:xfrm>
            <a:off x="314325" y="427038"/>
            <a:ext cx="8296275" cy="53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18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– Advanced Hive SQL</a:t>
            </a:r>
          </a:p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30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Macros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59561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1">
            <a:extLst>
              <a:ext uri="{FF2B5EF4-FFF2-40B4-BE49-F238E27FC236}">
                <a16:creationId xmlns:a16="http://schemas.microsoft.com/office/drawing/2014/main" id="{87620CE1-860B-5A4E-8B00-1476FAFB21B1}"/>
              </a:ext>
            </a:extLst>
          </p:cNvPr>
          <p:cNvSpPr txBox="1">
            <a:spLocks/>
          </p:cNvSpPr>
          <p:nvPr/>
        </p:nvSpPr>
        <p:spPr>
          <a:xfrm>
            <a:off x="314325" y="427038"/>
            <a:ext cx="8296275" cy="53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30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– SQL Windows functions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8BD94-4559-224B-99B6-1E1B5AC09A10}"/>
              </a:ext>
            </a:extLst>
          </p:cNvPr>
          <p:cNvSpPr txBox="1"/>
          <p:nvPr/>
        </p:nvSpPr>
        <p:spPr>
          <a:xfrm>
            <a:off x="314325" y="1322962"/>
            <a:ext cx="868154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Why we need them?</a:t>
            </a: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Answer questions like:</a:t>
            </a:r>
          </a:p>
          <a:p>
            <a:endParaRPr lang="en-US" sz="1200" dirty="0"/>
          </a:p>
          <a:p>
            <a:r>
              <a:rPr lang="en-US" sz="2800" dirty="0"/>
              <a:t>How to get the top 2 salaries of each department?</a:t>
            </a:r>
          </a:p>
          <a:p>
            <a:endParaRPr lang="en-US" sz="2800" dirty="0"/>
          </a:p>
          <a:p>
            <a:r>
              <a:rPr lang="en-US" sz="2800" dirty="0"/>
              <a:t>How to calculate the moving average of the last </a:t>
            </a:r>
          </a:p>
          <a:p>
            <a:r>
              <a:rPr lang="en-US" sz="2800" dirty="0"/>
              <a:t>3 measurements at each point in time?</a:t>
            </a:r>
          </a:p>
          <a:p>
            <a:endParaRPr lang="en-US" sz="2800" dirty="0"/>
          </a:p>
          <a:p>
            <a:r>
              <a:rPr lang="en-US" sz="2800" dirty="0"/>
              <a:t>List the cumulative sales for each customer by order time?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endParaRPr lang="en-US" sz="22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1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1">
            <a:extLst>
              <a:ext uri="{FF2B5EF4-FFF2-40B4-BE49-F238E27FC236}">
                <a16:creationId xmlns:a16="http://schemas.microsoft.com/office/drawing/2014/main" id="{87620CE1-860B-5A4E-8B00-1476FAFB21B1}"/>
              </a:ext>
            </a:extLst>
          </p:cNvPr>
          <p:cNvSpPr txBox="1">
            <a:spLocks/>
          </p:cNvSpPr>
          <p:nvPr/>
        </p:nvSpPr>
        <p:spPr>
          <a:xfrm>
            <a:off x="314325" y="427038"/>
            <a:ext cx="8296275" cy="53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30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– Anatomy of SQL Windows functions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8BD94-4559-224B-99B6-1E1B5AC09A10}"/>
              </a:ext>
            </a:extLst>
          </p:cNvPr>
          <p:cNvSpPr txBox="1"/>
          <p:nvPr/>
        </p:nvSpPr>
        <p:spPr>
          <a:xfrm>
            <a:off x="314324" y="1322962"/>
            <a:ext cx="691581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</a:t>
            </a:r>
          </a:p>
          <a:p>
            <a:r>
              <a:rPr lang="en-US" sz="2400" dirty="0"/>
              <a:t>   &lt;</a:t>
            </a:r>
            <a:r>
              <a:rPr lang="en-US" sz="2400" dirty="0" err="1"/>
              <a:t>WindowFunction</a:t>
            </a:r>
            <a:r>
              <a:rPr lang="en-US" sz="2400" dirty="0"/>
              <a:t>&gt; </a:t>
            </a:r>
            <a:r>
              <a:rPr lang="en-US" sz="2400" b="1" dirty="0"/>
              <a:t>OVER</a:t>
            </a:r>
            <a:r>
              <a:rPr lang="en-US" sz="2400" dirty="0"/>
              <a:t> &lt;</a:t>
            </a:r>
            <a:r>
              <a:rPr lang="en-US" sz="2400" dirty="0" err="1"/>
              <a:t>WindowSpec</a:t>
            </a:r>
            <a:r>
              <a:rPr lang="en-US" sz="2400" dirty="0"/>
              <a:t>&gt;</a:t>
            </a:r>
          </a:p>
          <a:p>
            <a:r>
              <a:rPr lang="en-US" sz="2400" b="1" dirty="0"/>
              <a:t>FROM</a:t>
            </a:r>
            <a:r>
              <a:rPr lang="en-US" sz="2400" dirty="0"/>
              <a:t> &lt;</a:t>
            </a:r>
            <a:r>
              <a:rPr lang="en-US" sz="2400" dirty="0" err="1"/>
              <a:t>table_name</a:t>
            </a:r>
            <a:r>
              <a:rPr lang="en-US" sz="2400" dirty="0"/>
              <a:t>&gt;</a:t>
            </a:r>
          </a:p>
          <a:p>
            <a:pPr marL="228600" indent="-228600">
              <a:buAutoNum type="arabicPeriod"/>
            </a:pPr>
            <a:endParaRPr lang="en-US" sz="2400" dirty="0"/>
          </a:p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WindowFunction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=</a:t>
            </a:r>
          </a:p>
          <a:p>
            <a:r>
              <a:rPr lang="en-US" dirty="0"/>
              <a:t>    ROW_NUMBER -&gt; sequence of numbers 1,2,3,4</a:t>
            </a:r>
          </a:p>
          <a:p>
            <a:r>
              <a:rPr lang="en-US" dirty="0"/>
              <a:t>    RANK, DENSE_RANK, -&gt; ranking based on field</a:t>
            </a:r>
          </a:p>
          <a:p>
            <a:r>
              <a:rPr lang="en-US" dirty="0"/>
              <a:t>    NTILE -&gt; split the records percentile groups.</a:t>
            </a:r>
          </a:p>
          <a:p>
            <a:r>
              <a:rPr lang="en-US" dirty="0"/>
              <a:t>    SUM -&gt; if contains order by = cumulative sum</a:t>
            </a:r>
          </a:p>
          <a:p>
            <a:r>
              <a:rPr lang="en-US" dirty="0"/>
              <a:t>                  if not then just the sum of elements on the group   </a:t>
            </a:r>
          </a:p>
          <a:p>
            <a:r>
              <a:rPr lang="en-US" dirty="0"/>
              <a:t>    COUNT -&gt; count the records on the group</a:t>
            </a:r>
          </a:p>
          <a:p>
            <a:r>
              <a:rPr lang="en-US" dirty="0"/>
              <a:t>    AVG -&gt; the average </a:t>
            </a:r>
          </a:p>
          <a:p>
            <a:r>
              <a:rPr lang="en-US" dirty="0"/>
              <a:t>    LAG -&gt; the value from previous record </a:t>
            </a:r>
          </a:p>
          <a:p>
            <a:r>
              <a:rPr lang="en-US" dirty="0"/>
              <a:t>    LEAD -&gt; the value from next record </a:t>
            </a:r>
          </a:p>
          <a:p>
            <a:r>
              <a:rPr lang="en-US" dirty="0"/>
              <a:t>    FIRST_VALUE -&gt; First record on partition</a:t>
            </a:r>
          </a:p>
          <a:p>
            <a:r>
              <a:rPr lang="en-US" dirty="0"/>
              <a:t>    LAST_VALUE -&gt; Last record on partition</a:t>
            </a:r>
          </a:p>
          <a:p>
            <a:endParaRPr lang="en-US" sz="2400" dirty="0"/>
          </a:p>
          <a:p>
            <a:endParaRPr lang="en-US" sz="22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65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1">
            <a:extLst>
              <a:ext uri="{FF2B5EF4-FFF2-40B4-BE49-F238E27FC236}">
                <a16:creationId xmlns:a16="http://schemas.microsoft.com/office/drawing/2014/main" id="{87620CE1-860B-5A4E-8B00-1476FAFB21B1}"/>
              </a:ext>
            </a:extLst>
          </p:cNvPr>
          <p:cNvSpPr txBox="1">
            <a:spLocks/>
          </p:cNvSpPr>
          <p:nvPr/>
        </p:nvSpPr>
        <p:spPr>
          <a:xfrm>
            <a:off x="314325" y="427038"/>
            <a:ext cx="8296275" cy="53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30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– Anatomy of SQL Windows functions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8BD94-4559-224B-99B6-1E1B5AC09A10}"/>
              </a:ext>
            </a:extLst>
          </p:cNvPr>
          <p:cNvSpPr txBox="1"/>
          <p:nvPr/>
        </p:nvSpPr>
        <p:spPr>
          <a:xfrm>
            <a:off x="314325" y="1322962"/>
            <a:ext cx="5630387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</a:t>
            </a:r>
          </a:p>
          <a:p>
            <a:r>
              <a:rPr lang="en-US" sz="2400" dirty="0"/>
              <a:t>   &lt;</a:t>
            </a:r>
            <a:r>
              <a:rPr lang="en-US" sz="2400" dirty="0" err="1"/>
              <a:t>WindowFunction</a:t>
            </a:r>
            <a:r>
              <a:rPr lang="en-US" sz="2400" dirty="0"/>
              <a:t>&gt; </a:t>
            </a:r>
            <a:r>
              <a:rPr lang="en-US" sz="2400" b="1" dirty="0"/>
              <a:t>OVER</a:t>
            </a:r>
            <a:r>
              <a:rPr lang="en-US" sz="2400" dirty="0"/>
              <a:t> &lt;</a:t>
            </a:r>
            <a:r>
              <a:rPr lang="en-US" sz="2400" dirty="0" err="1"/>
              <a:t>WindowSpec</a:t>
            </a:r>
            <a:r>
              <a:rPr lang="en-US" sz="2400" dirty="0"/>
              <a:t>&gt;</a:t>
            </a:r>
          </a:p>
          <a:p>
            <a:r>
              <a:rPr lang="en-US" sz="2400" b="1" dirty="0"/>
              <a:t>FROM</a:t>
            </a:r>
            <a:r>
              <a:rPr lang="en-US" sz="2400" dirty="0"/>
              <a:t> &lt;</a:t>
            </a:r>
            <a:r>
              <a:rPr lang="en-US" sz="2400" dirty="0" err="1"/>
              <a:t>table_name</a:t>
            </a:r>
            <a:r>
              <a:rPr lang="en-US" sz="2400" dirty="0"/>
              <a:t>&gt;</a:t>
            </a:r>
          </a:p>
          <a:p>
            <a:pPr marL="228600" indent="-228600">
              <a:buAutoNum type="arabicPeriod"/>
            </a:pPr>
            <a:endParaRPr lang="en-US" sz="1400" dirty="0"/>
          </a:p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WindowSpec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=</a:t>
            </a:r>
            <a:endParaRPr lang="en-US" dirty="0"/>
          </a:p>
          <a:p>
            <a:r>
              <a:rPr lang="en-US" dirty="0"/>
              <a:t>PARTITION BY &lt;field&gt; </a:t>
            </a:r>
          </a:p>
          <a:p>
            <a:r>
              <a:rPr lang="en-US" dirty="0"/>
              <a:t>ORDER BY &lt;field&gt;</a:t>
            </a:r>
          </a:p>
          <a:p>
            <a:r>
              <a:rPr lang="en-US" dirty="0"/>
              <a:t>ROWS BETWEEN &lt;boundary&gt; AND &lt;boundary&gt;</a:t>
            </a:r>
          </a:p>
          <a:p>
            <a:endParaRPr lang="en-US" sz="1200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&lt;boundary&gt; = </a:t>
            </a:r>
          </a:p>
          <a:p>
            <a:r>
              <a:rPr lang="en-US" dirty="0"/>
              <a:t>  &lt;x&gt; PRECEDING</a:t>
            </a:r>
          </a:p>
          <a:p>
            <a:r>
              <a:rPr lang="en-US" dirty="0"/>
              <a:t>  UNBOUNDED PRECEDING</a:t>
            </a:r>
          </a:p>
          <a:p>
            <a:r>
              <a:rPr lang="en-US" dirty="0"/>
              <a:t>  CURRENT ROW</a:t>
            </a:r>
          </a:p>
          <a:p>
            <a:r>
              <a:rPr lang="en-US" dirty="0"/>
              <a:t>  &lt;x&gt; FOLLOWING</a:t>
            </a:r>
          </a:p>
          <a:p>
            <a:r>
              <a:rPr lang="en-US" dirty="0"/>
              <a:t>  UNBOUNDED FOLLOWING</a:t>
            </a:r>
          </a:p>
        </p:txBody>
      </p:sp>
    </p:spTree>
    <p:extLst>
      <p:ext uri="{BB962C8B-B14F-4D97-AF65-F5344CB8AC3E}">
        <p14:creationId xmlns:p14="http://schemas.microsoft.com/office/powerpoint/2010/main" val="2019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1">
            <a:extLst>
              <a:ext uri="{FF2B5EF4-FFF2-40B4-BE49-F238E27FC236}">
                <a16:creationId xmlns:a16="http://schemas.microsoft.com/office/drawing/2014/main" id="{87620CE1-860B-5A4E-8B00-1476FAFB21B1}"/>
              </a:ext>
            </a:extLst>
          </p:cNvPr>
          <p:cNvSpPr txBox="1">
            <a:spLocks/>
          </p:cNvSpPr>
          <p:nvPr/>
        </p:nvSpPr>
        <p:spPr>
          <a:xfrm>
            <a:off x="314325" y="427038"/>
            <a:ext cx="8296275" cy="53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5000"/>
              </a:lnSpc>
              <a:spcBef>
                <a:spcPts val="0"/>
              </a:spcBef>
            </a:pPr>
            <a:r>
              <a:rPr lang="en-US" sz="3000" dirty="0">
                <a:solidFill>
                  <a:srgbClr val="4CB3E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 – SQL Windows function example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8BD94-4559-224B-99B6-1E1B5AC09A10}"/>
              </a:ext>
            </a:extLst>
          </p:cNvPr>
          <p:cNvSpPr txBox="1"/>
          <p:nvPr/>
        </p:nvSpPr>
        <p:spPr>
          <a:xfrm>
            <a:off x="314325" y="1322962"/>
            <a:ext cx="80729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bike_rides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table: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duration INT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start_time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end_time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start_station_number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start_station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STRING -- Name of the station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end_station_number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end_station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STRING -- Name of the station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bike_number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member_type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901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5203</TotalTime>
  <Words>3010</Words>
  <Application>Microsoft Macintosh PowerPoint</Application>
  <PresentationFormat>On-screen Show (4:3)</PresentationFormat>
  <Paragraphs>382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Helvetica Neue Light</vt:lpstr>
      <vt:lpstr>Office Theme</vt:lpstr>
      <vt:lpstr>Advanced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Marilson Campos</dc:creator>
  <cp:lastModifiedBy>Marilson Campos</cp:lastModifiedBy>
  <cp:revision>297</cp:revision>
  <cp:lastPrinted>2021-03-13T16:23:53Z</cp:lastPrinted>
  <dcterms:created xsi:type="dcterms:W3CDTF">2015-08-09T19:29:26Z</dcterms:created>
  <dcterms:modified xsi:type="dcterms:W3CDTF">2022-03-12T06:51:57Z</dcterms:modified>
</cp:coreProperties>
</file>