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59" r:id="rId6"/>
    <p:sldId id="257" r:id="rId7"/>
    <p:sldId id="261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8EE1-0D30-45E3-83B4-A1F9140379E4}" type="datetimeFigureOut">
              <a:rPr lang="pt-BR" smtClean="0"/>
              <a:t>02/02/2015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93E-908B-40C3-A878-A453AB73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5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8EE1-0D30-45E3-83B4-A1F9140379E4}" type="datetimeFigureOut">
              <a:rPr lang="pt-BR" smtClean="0"/>
              <a:t>02/02/2015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93E-908B-40C3-A878-A453AB73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38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8EE1-0D30-45E3-83B4-A1F9140379E4}" type="datetimeFigureOut">
              <a:rPr lang="pt-BR" smtClean="0"/>
              <a:t>02/02/2015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93E-908B-40C3-A878-A453AB73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8EE1-0D30-45E3-83B4-A1F9140379E4}" type="datetimeFigureOut">
              <a:rPr lang="pt-BR" smtClean="0"/>
              <a:t>02/02/2015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93E-908B-40C3-A878-A453AB73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02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8EE1-0D30-45E3-83B4-A1F9140379E4}" type="datetimeFigureOut">
              <a:rPr lang="pt-BR" smtClean="0"/>
              <a:t>02/02/2015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93E-908B-40C3-A878-A453AB73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96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8EE1-0D30-45E3-83B4-A1F9140379E4}" type="datetimeFigureOut">
              <a:rPr lang="pt-BR" smtClean="0"/>
              <a:t>02/02/2015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93E-908B-40C3-A878-A453AB73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26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8EE1-0D30-45E3-83B4-A1F9140379E4}" type="datetimeFigureOut">
              <a:rPr lang="pt-BR" smtClean="0"/>
              <a:t>02/02/2015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93E-908B-40C3-A878-A453AB73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71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8EE1-0D30-45E3-83B4-A1F9140379E4}" type="datetimeFigureOut">
              <a:rPr lang="pt-BR" smtClean="0"/>
              <a:t>02/02/2015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93E-908B-40C3-A878-A453AB73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01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8EE1-0D30-45E3-83B4-A1F9140379E4}" type="datetimeFigureOut">
              <a:rPr lang="pt-BR" smtClean="0"/>
              <a:t>02/02/2015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93E-908B-40C3-A878-A453AB73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63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8EE1-0D30-45E3-83B4-A1F9140379E4}" type="datetimeFigureOut">
              <a:rPr lang="pt-BR" smtClean="0"/>
              <a:t>02/02/2015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93E-908B-40C3-A878-A453AB73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62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8EE1-0D30-45E3-83B4-A1F9140379E4}" type="datetimeFigureOut">
              <a:rPr lang="pt-BR" smtClean="0"/>
              <a:t>02/02/2015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93E-908B-40C3-A878-A453AB73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49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38EE1-0D30-45E3-83B4-A1F9140379E4}" type="datetimeFigureOut">
              <a:rPr lang="pt-BR" smtClean="0"/>
              <a:t>02/02/2015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5893E-908B-40C3-A878-A453AB73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13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46910" y="2018291"/>
            <a:ext cx="9864436" cy="2387600"/>
          </a:xfrm>
        </p:spPr>
        <p:txBody>
          <a:bodyPr/>
          <a:lstStyle/>
          <a:p>
            <a:r>
              <a:rPr lang="pt-BR" b="1" dirty="0" smtClean="0"/>
              <a:t>Cuidados com a Visão no Trabalho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25086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Você possui problemas de Visão?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05525"/>
            <a:ext cx="10515600" cy="5135416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Às vezes nos deparamos com uma vida agitada de trabalho e estudo e acabamos não oferecendo a devida atenção ao nosso corpo. Várias mudanças ocorrem, inclusive por efeito de desgaste físico, e apenas passamos a notar algo de diferente quando parece ser tarde para resolver. 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Os problemas visuais mais comuns estão encaixados nessa categoria. 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Se levarmos em consideração que podemos ser acometidos a uma doença que se manifesta de forma notória (e às vezes irreversível) com o passar dos anos, não devemos deixar de lado os pequenos sintomas de algo que pode, de fato, tomar proporções bem maiores um dia.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837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Principais problemas de Visão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2925" y="1481138"/>
            <a:ext cx="11106150" cy="5186363"/>
          </a:xfrm>
        </p:spPr>
        <p:txBody>
          <a:bodyPr numCol="1">
            <a:normAutofit/>
          </a:bodyPr>
          <a:lstStyle/>
          <a:p>
            <a:r>
              <a:rPr lang="pt-BR" dirty="0" smtClean="0"/>
              <a:t>Referente a profissões que lidam constantemente com a utilização de computadores, como o </a:t>
            </a:r>
            <a:r>
              <a:rPr lang="pt-BR" i="1" dirty="0" smtClean="0"/>
              <a:t>telemarketing</a:t>
            </a:r>
            <a:r>
              <a:rPr lang="pt-BR" dirty="0" smtClean="0"/>
              <a:t> e </a:t>
            </a:r>
            <a:r>
              <a:rPr lang="pt-BR" dirty="0"/>
              <a:t>a</a:t>
            </a:r>
            <a:r>
              <a:rPr lang="pt-BR" dirty="0" smtClean="0"/>
              <a:t>s profissões ligadas à Tecnologia da Informação, tornaram-se populares alguns sintomas: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193816"/>
              </p:ext>
            </p:extLst>
          </p:nvPr>
        </p:nvGraphicFramePr>
        <p:xfrm>
          <a:off x="1209674" y="3390899"/>
          <a:ext cx="9886951" cy="2800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773"/>
                <a:gridCol w="6347178"/>
              </a:tblGrid>
              <a:tr h="560070">
                <a:tc>
                  <a:txBody>
                    <a:bodyPr/>
                    <a:lstStyle/>
                    <a:p>
                      <a:pPr marL="457200" lvl="0" indent="-457200">
                        <a:buFont typeface="Arial" panose="020B0604020202020204" pitchFamily="34" charset="0"/>
                        <a:buChar char="•"/>
                      </a:pPr>
                      <a:r>
                        <a:rPr lang="pt-BR" sz="2800" b="0" dirty="0" smtClean="0">
                          <a:solidFill>
                            <a:schemeClr val="tx1"/>
                          </a:solidFill>
                        </a:rPr>
                        <a:t>Dores de cabeça;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2800" b="0" dirty="0" smtClean="0">
                          <a:solidFill>
                            <a:schemeClr val="tx1"/>
                          </a:solidFill>
                        </a:rPr>
                        <a:t>Visão dupla;</a:t>
                      </a:r>
                    </a:p>
                  </a:txBody>
                  <a:tcPr>
                    <a:noFill/>
                  </a:tcPr>
                </a:tc>
              </a:tr>
              <a:tr h="560070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2800" dirty="0" smtClean="0"/>
                        <a:t>Perda de foco;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2800" dirty="0" smtClean="0"/>
                        <a:t>Movimentos involuntários dos olhos;</a:t>
                      </a:r>
                    </a:p>
                  </a:txBody>
                  <a:tcPr>
                    <a:noFill/>
                  </a:tcPr>
                </a:tc>
              </a:tr>
              <a:tr h="560070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2800" dirty="0" smtClean="0"/>
                        <a:t>Olhos ardentes;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2800" dirty="0" smtClean="0"/>
                        <a:t>Visão turva;</a:t>
                      </a:r>
                    </a:p>
                  </a:txBody>
                  <a:tcPr>
                    <a:noFill/>
                  </a:tcPr>
                </a:tc>
              </a:tr>
              <a:tr h="560070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2800" dirty="0" smtClean="0"/>
                        <a:t>Olhos cansados;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2800" dirty="0" smtClean="0"/>
                        <a:t>Dor no pescoço e nos ombros.</a:t>
                      </a:r>
                    </a:p>
                  </a:txBody>
                  <a:tcPr>
                    <a:noFill/>
                  </a:tcPr>
                </a:tc>
              </a:tr>
              <a:tr h="560070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2800" dirty="0" smtClean="0"/>
                        <a:t>Olhos vermelhos;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14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Principais problemas de Visão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2925" y="1481138"/>
            <a:ext cx="11106150" cy="5186363"/>
          </a:xfrm>
        </p:spPr>
        <p:txBody>
          <a:bodyPr numCol="1">
            <a:normAutofit/>
          </a:bodyPr>
          <a:lstStyle/>
          <a:p>
            <a:r>
              <a:rPr lang="pt-BR" dirty="0" smtClean="0"/>
              <a:t>A quantidade de pessoas que portam os sintomas citados é tão grande, que foi criado um termo que engloba todos esses problemas em uma síndrome chamada Síndrome da Visão </a:t>
            </a:r>
            <a:r>
              <a:rPr lang="pt-BR" dirty="0"/>
              <a:t>do Computador </a:t>
            </a:r>
            <a:r>
              <a:rPr lang="pt-BR" dirty="0" smtClean="0"/>
              <a:t>ou CVS </a:t>
            </a:r>
            <a:r>
              <a:rPr lang="pt-BR" dirty="0"/>
              <a:t>(do Inglês </a:t>
            </a:r>
            <a:r>
              <a:rPr lang="pt-BR" i="1" dirty="0"/>
              <a:t>Computer </a:t>
            </a:r>
            <a:r>
              <a:rPr lang="en-US" i="1" dirty="0"/>
              <a:t>Vision</a:t>
            </a:r>
            <a:r>
              <a:rPr lang="pt-BR" i="1" dirty="0"/>
              <a:t> </a:t>
            </a:r>
            <a:r>
              <a:rPr lang="en-US" i="1" dirty="0"/>
              <a:t>Syndrome</a:t>
            </a:r>
            <a:r>
              <a:rPr lang="pt-BR" dirty="0" smtClean="0"/>
              <a:t>).</a:t>
            </a:r>
          </a:p>
          <a:p>
            <a:endParaRPr lang="pt-BR" dirty="0"/>
          </a:p>
          <a:p>
            <a:r>
              <a:rPr lang="pt-BR" dirty="0" smtClean="0"/>
              <a:t>Se você passa mais de duas horas por dia na frente do computador, é provável que já tenha experimentado algum grau da CVS.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 CVS será tratada com mais detalhes um pouco mais a frente.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862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Principais problemas de Visão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91852"/>
            <a:ext cx="10515600" cy="4544291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Em profissões de baixa salubridade como as da área de construção civil, o </a:t>
            </a:r>
            <a:r>
              <a:rPr lang="pt-BR" dirty="0"/>
              <a:t>descolamento da retina é um incidente que pode acontecer com os </a:t>
            </a:r>
            <a:r>
              <a:rPr lang="pt-BR" dirty="0" smtClean="0"/>
              <a:t>trabalhadores.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A </a:t>
            </a:r>
            <a:r>
              <a:rPr lang="pt-BR" dirty="0"/>
              <a:t>retina é o tecido nervoso do olho. Traumas, quedas ou batidas muito fortes na cabeça podem fazer com que a retina descole das outras </a:t>
            </a:r>
            <a:r>
              <a:rPr lang="pt-BR" dirty="0" smtClean="0"/>
              <a:t>estruturas. </a:t>
            </a:r>
            <a:r>
              <a:rPr lang="pt-BR" dirty="0"/>
              <a:t>Por </a:t>
            </a:r>
            <a:r>
              <a:rPr lang="pt-BR" dirty="0" smtClean="0"/>
              <a:t>isso </a:t>
            </a:r>
            <a:r>
              <a:rPr lang="pt-BR" dirty="0"/>
              <a:t>é muito importante a segurança no local de trabalho, o uso de equipamentos adequados, como capacetes e óculos de </a:t>
            </a:r>
            <a:r>
              <a:rPr lang="pt-BR" dirty="0" smtClean="0"/>
              <a:t>proteção é algo imprescindível para a prevenção de acidentes.</a:t>
            </a:r>
          </a:p>
        </p:txBody>
      </p:sp>
    </p:spTree>
    <p:extLst>
      <p:ext uri="{BB962C8B-B14F-4D97-AF65-F5344CB8AC3E}">
        <p14:creationId xmlns:p14="http://schemas.microsoft.com/office/powerpoint/2010/main" val="76457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Principais causas para problemas na visão em Ambiente de Trabalho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66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Quando relacionados ao ambiente de trabalho, os danos oculares podem ser classificados com base na forma da ocorrência do dano: </a:t>
            </a:r>
          </a:p>
          <a:p>
            <a:pPr algn="just"/>
            <a:r>
              <a:rPr lang="pt-BR" dirty="0" smtClean="0"/>
              <a:t>Em algumas profissões, como citado anteriormente, os problemas visuais podem ser causados por impacto, perfuração ou contato de substâncias nocivas ao globo ocular. Em outros casos, existe o uso excessivo de ferramentas que interferem diretamente no desempenho da visão, causando perda da mesma de forma degenerativa.</a:t>
            </a:r>
          </a:p>
          <a:p>
            <a:pPr algn="just"/>
            <a:r>
              <a:rPr lang="pt-BR" dirty="0" smtClean="0"/>
              <a:t>A principal causa para os problemas de visão atuais é o uso de forma descontrolada de computadores, afetando não somente profissionais, mas também usuários de longa data.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392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79854"/>
            <a:ext cx="10515600" cy="5190401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Outros fatores que podem causar problemas de visão e que acabam passando despercebidos na maioria das vezes é o uso de ar condicionado ou ventiladores em locais fechados, como os escritórios. </a:t>
            </a:r>
            <a:endParaRPr lang="pt-BR" dirty="0" smtClean="0"/>
          </a:p>
          <a:p>
            <a:pPr algn="just"/>
            <a:r>
              <a:rPr lang="pt-BR" dirty="0" smtClean="0"/>
              <a:t>Esses </a:t>
            </a:r>
            <a:r>
              <a:rPr lang="pt-BR" dirty="0" smtClean="0"/>
              <a:t>aparelhos conseguem reduzir consideravelmente a umidade do local </a:t>
            </a:r>
            <a:r>
              <a:rPr lang="pt-BR" dirty="0"/>
              <a:t>quando usados </a:t>
            </a:r>
            <a:r>
              <a:rPr lang="pt-BR" dirty="0" smtClean="0"/>
              <a:t>em demasia, e a situação pode ser pior em algumas regiões do país onde o clima é predominantemente seco. A baixa umidade pode provocar irritação nos olhos, vermelhidão ocular e possíveis dores e em casos mais graves, podem ocorrer ferimentos nas córneas. </a:t>
            </a:r>
          </a:p>
          <a:p>
            <a:pPr algn="just"/>
            <a:r>
              <a:rPr lang="pt-BR" dirty="0" smtClean="0"/>
              <a:t>Já a falta de ventilação em ambientes fechados propicia a circulação e o contágio de doenças como a conjuntivite. Portanto, o ideal é manter o ambiente com umidade e temperatura agradáveis, de forma a não pecar pelo excesso.</a:t>
            </a: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Principais causas para problemas na visão em Ambiente de Trabalho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092372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Como evitar traumas oftalmológicos no ambiente de trabalho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O ideal para que sejam evitados transtornos referentes à visão no trabalho, com exceção daqueles que trabalham com computadores, é o uso do Equipamento de Proteção Individual (EPI). Para proteção dos olhos, são utilizados óculos, viseiras e até mesmo capacetes, sempre vinculados ao tipo de ofício que será desempenhado.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Existem óculos especiais para melhorar o rendimento no uso de computadores e evitar lesões oculares mais graves, mas estes devem apenas ser recomendados por um profissional oftalmologista por intermédio de um estudo de caso individual, ou seja, é necessário fazer exames para que o uso desse tipo de óculos seja indicado.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60843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745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Cuidados com a Visão no Trabalho</vt:lpstr>
      <vt:lpstr>Você possui problemas de Visão?</vt:lpstr>
      <vt:lpstr>Principais problemas de Visão</vt:lpstr>
      <vt:lpstr>Principais problemas de Visão</vt:lpstr>
      <vt:lpstr>Principais problemas de Visão</vt:lpstr>
      <vt:lpstr>Principais causas para problemas na visão em Ambiente de Trabalho</vt:lpstr>
      <vt:lpstr>Principais causas para problemas na visão em Ambiente de Trabalho</vt:lpstr>
      <vt:lpstr>Como evitar traumas oftalmológicos no ambiente de trabalho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Cuidados com a Visão no Trabalho</dc:title>
  <dc:creator>Zetta™</dc:creator>
  <cp:lastModifiedBy>Zetta™</cp:lastModifiedBy>
  <cp:revision>20</cp:revision>
  <dcterms:created xsi:type="dcterms:W3CDTF">2015-01-30T19:34:27Z</dcterms:created>
  <dcterms:modified xsi:type="dcterms:W3CDTF">2015-02-02T13:58:06Z</dcterms:modified>
</cp:coreProperties>
</file>