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64" r:id="rId6"/>
    <p:sldId id="269" r:id="rId7"/>
    <p:sldId id="268" r:id="rId8"/>
    <p:sldId id="270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423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8FA7A-A89A-4FAD-9DA1-634FDBAEF6D4}" type="datetimeFigureOut">
              <a:rPr lang="fr-FR" smtClean="0"/>
              <a:t>11/05/2025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AFC72-9240-41BC-B1F9-A8A753FC5D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3377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374652"/>
            <a:ext cx="10058400" cy="27925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b="1" spc="-50"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 descr="Une image contenant Graphique, graphisme, conception&#10;&#10;Le contenu généré par l’IA peut être incorrect.">
            <a:extLst>
              <a:ext uri="{FF2B5EF4-FFF2-40B4-BE49-F238E27FC236}">
                <a16:creationId xmlns:a16="http://schemas.microsoft.com/office/drawing/2014/main" id="{2460F81D-396B-E405-591D-51AE90342E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987" y="126112"/>
            <a:ext cx="2067098" cy="1072307"/>
          </a:xfrm>
          <a:prstGeom prst="rect">
            <a:avLst/>
          </a:prstGeom>
        </p:spPr>
      </p:pic>
      <p:pic>
        <p:nvPicPr>
          <p:cNvPr id="13" name="Image 12" descr="Une image contenant Graphique, Police, graphisme, conception&#10;&#10;Le contenu généré par l’IA peut être incorrect.">
            <a:extLst>
              <a:ext uri="{FF2B5EF4-FFF2-40B4-BE49-F238E27FC236}">
                <a16:creationId xmlns:a16="http://schemas.microsoft.com/office/drawing/2014/main" id="{CF62EC3E-FE9B-EACE-D46C-AF0E4D6132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77" y="395649"/>
            <a:ext cx="2681869" cy="533231"/>
          </a:xfrm>
          <a:prstGeom prst="rect">
            <a:avLst/>
          </a:prstGeom>
        </p:spPr>
      </p:pic>
      <p:sp>
        <p:nvSpPr>
          <p:cNvPr id="14" name="Espace réservé de la date 13">
            <a:extLst>
              <a:ext uri="{FF2B5EF4-FFF2-40B4-BE49-F238E27FC236}">
                <a16:creationId xmlns:a16="http://schemas.microsoft.com/office/drawing/2014/main" id="{B922153C-F152-AA28-FE94-F142FFCD6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12/05/2025</a:t>
            </a:r>
          </a:p>
        </p:txBody>
      </p:sp>
      <p:sp>
        <p:nvSpPr>
          <p:cNvPr id="15" name="Espace réservé du pied de page 14">
            <a:extLst>
              <a:ext uri="{FF2B5EF4-FFF2-40B4-BE49-F238E27FC236}">
                <a16:creationId xmlns:a16="http://schemas.microsoft.com/office/drawing/2014/main" id="{2C30B88F-7E44-FB4A-4A5A-401E9061D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Marilyne HU</a:t>
            </a:r>
            <a:endParaRPr lang="fr-FR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41C58735-2865-6750-F303-74A0B2C1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8D0C-BA6E-42FF-99E3-BB7D9AEC48E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8231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12/05/2025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Marilyne HU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8D0C-BA6E-42FF-99E3-BB7D9AEC48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82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12/05/2025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Marilyne HU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8D0C-BA6E-42FF-99E3-BB7D9AEC48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0303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12/05/2025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Marilyne HU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8D0C-BA6E-42FF-99E3-BB7D9AEC48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594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12/05/2025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Marilyne HU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8D0C-BA6E-42FF-99E3-BB7D9AEC48EF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 descr="Une image contenant Graphique, graphisme, conception&#10;&#10;Le contenu généré par l’IA peut être incorrect.">
            <a:extLst>
              <a:ext uri="{FF2B5EF4-FFF2-40B4-BE49-F238E27FC236}">
                <a16:creationId xmlns:a16="http://schemas.microsoft.com/office/drawing/2014/main" id="{FFAF53FB-F5BE-680C-846D-D84A0B583E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987" y="126112"/>
            <a:ext cx="2067098" cy="1072307"/>
          </a:xfrm>
          <a:prstGeom prst="rect">
            <a:avLst/>
          </a:prstGeom>
        </p:spPr>
      </p:pic>
      <p:pic>
        <p:nvPicPr>
          <p:cNvPr id="11" name="Image 10" descr="Une image contenant Graphique, Police, graphisme, conception&#10;&#10;Le contenu généré par l’IA peut être incorrect.">
            <a:extLst>
              <a:ext uri="{FF2B5EF4-FFF2-40B4-BE49-F238E27FC236}">
                <a16:creationId xmlns:a16="http://schemas.microsoft.com/office/drawing/2014/main" id="{18752CAA-4E1A-E6A2-F876-1DD59F77BC9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77" y="395649"/>
            <a:ext cx="2681869" cy="53323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49847C2-9F2C-51E3-3F1F-093D8CC53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374652"/>
            <a:ext cx="10058400" cy="27925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b="1" spc="-50" baseline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9964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687185"/>
            <a:ext cx="10058400" cy="105017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12/05/2025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Marilyne HU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8D0C-BA6E-42FF-99E3-BB7D9AEC48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446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659476"/>
            <a:ext cx="10058400" cy="107788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1" i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1" i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12/05/2025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Marilyne HU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8D0C-BA6E-42FF-99E3-BB7D9AEC48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1716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12/05/2025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Marilyne HU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8D0C-BA6E-42FF-99E3-BB7D9AEC48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417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12/05/2025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Marilyne HU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8D0C-BA6E-42FF-99E3-BB7D9AEC48EF}" type="slidenum">
              <a:rPr lang="fr-FR" smtClean="0"/>
              <a:t>‹N°›</a:t>
            </a:fld>
            <a:endParaRPr lang="fr-FR"/>
          </a:p>
        </p:txBody>
      </p:sp>
      <p:pic>
        <p:nvPicPr>
          <p:cNvPr id="2" name="Image 1" descr="Une image contenant Graphique, graphisme, conception&#10;&#10;Le contenu généré par l’IA peut être incorrect.">
            <a:extLst>
              <a:ext uri="{FF2B5EF4-FFF2-40B4-BE49-F238E27FC236}">
                <a16:creationId xmlns:a16="http://schemas.microsoft.com/office/drawing/2014/main" id="{BC540F92-4B80-4F2A-B4FA-2872B2EFE5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110836"/>
            <a:ext cx="875489" cy="454160"/>
          </a:xfrm>
          <a:prstGeom prst="rect">
            <a:avLst/>
          </a:prstGeom>
        </p:spPr>
      </p:pic>
      <p:pic>
        <p:nvPicPr>
          <p:cNvPr id="3" name="Image 2" descr="Une image contenant Graphique, Police, graphisme, conception&#10;&#10;Le contenu généré par l’IA peut être incorrect.">
            <a:extLst>
              <a:ext uri="{FF2B5EF4-FFF2-40B4-BE49-F238E27FC236}">
                <a16:creationId xmlns:a16="http://schemas.microsoft.com/office/drawing/2014/main" id="{0348534A-AC77-3C85-BC5B-19DCB86F06D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726" y="337916"/>
            <a:ext cx="875488" cy="17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6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fr-FR"/>
              <a:t>12/05/2025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Marilyne HU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028D0C-BA6E-42FF-99E3-BB7D9AEC48EF}" type="slidenum">
              <a:rPr lang="fr-FR" smtClean="0"/>
              <a:t>‹N°›</a:t>
            </a:fld>
            <a:endParaRPr lang="fr-FR"/>
          </a:p>
        </p:txBody>
      </p:sp>
      <p:pic>
        <p:nvPicPr>
          <p:cNvPr id="10" name="Image 9" descr="Une image contenant Graphique, graphisme, conception&#10;&#10;Le contenu généré par l’IA peut être incorrect.">
            <a:extLst>
              <a:ext uri="{FF2B5EF4-FFF2-40B4-BE49-F238E27FC236}">
                <a16:creationId xmlns:a16="http://schemas.microsoft.com/office/drawing/2014/main" id="{CD06ED14-5288-3034-ACAA-4E771AB1C8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110836"/>
            <a:ext cx="875489" cy="454160"/>
          </a:xfrm>
          <a:prstGeom prst="rect">
            <a:avLst/>
          </a:prstGeom>
        </p:spPr>
      </p:pic>
      <p:pic>
        <p:nvPicPr>
          <p:cNvPr id="11" name="Image 10" descr="Une image contenant Graphique, Police, graphisme, conception&#10;&#10;Le contenu généré par l’IA peut être incorrect.">
            <a:extLst>
              <a:ext uri="{FF2B5EF4-FFF2-40B4-BE49-F238E27FC236}">
                <a16:creationId xmlns:a16="http://schemas.microsoft.com/office/drawing/2014/main" id="{BB47B299-99DF-8597-25D6-1F12C6AA83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726" y="337916"/>
            <a:ext cx="875488" cy="17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24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12/05/2025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Marilyne HU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8D0C-BA6E-42FF-99E3-BB7D9AEC48EF}" type="slidenum">
              <a:rPr lang="fr-FR" smtClean="0"/>
              <a:t>‹N°›</a:t>
            </a:fld>
            <a:endParaRPr lang="fr-FR"/>
          </a:p>
        </p:txBody>
      </p:sp>
      <p:pic>
        <p:nvPicPr>
          <p:cNvPr id="10" name="Image 9" descr="Une image contenant Graphique, graphisme, conception&#10;&#10;Le contenu généré par l’IA peut être incorrect.">
            <a:extLst>
              <a:ext uri="{FF2B5EF4-FFF2-40B4-BE49-F238E27FC236}">
                <a16:creationId xmlns:a16="http://schemas.microsoft.com/office/drawing/2014/main" id="{D5DD1EE0-2035-33AF-38A5-37EE6428C3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110836"/>
            <a:ext cx="875489" cy="454160"/>
          </a:xfrm>
          <a:prstGeom prst="rect">
            <a:avLst/>
          </a:prstGeom>
        </p:spPr>
      </p:pic>
      <p:pic>
        <p:nvPicPr>
          <p:cNvPr id="11" name="Image 10" descr="Une image contenant Graphique, Police, graphisme, conception&#10;&#10;Le contenu généré par l’IA peut être incorrect.">
            <a:extLst>
              <a:ext uri="{FF2B5EF4-FFF2-40B4-BE49-F238E27FC236}">
                <a16:creationId xmlns:a16="http://schemas.microsoft.com/office/drawing/2014/main" id="{9FB01202-CCDE-27EC-5D9F-B3F281C9B0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726" y="337916"/>
            <a:ext cx="875488" cy="17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39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619876"/>
            <a:ext cx="10058400" cy="11174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12/05/2025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Marilyne HU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1028D0C-BA6E-42FF-99E3-BB7D9AEC48EF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 descr="Une image contenant Graphique, graphisme, conception&#10;&#10;Le contenu généré par l’IA peut être incorrect.">
            <a:extLst>
              <a:ext uri="{FF2B5EF4-FFF2-40B4-BE49-F238E27FC236}">
                <a16:creationId xmlns:a16="http://schemas.microsoft.com/office/drawing/2014/main" id="{8BFA2AAA-2AD8-4EB9-8182-625DB083039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110836"/>
            <a:ext cx="875489" cy="454160"/>
          </a:xfrm>
          <a:prstGeom prst="rect">
            <a:avLst/>
          </a:prstGeom>
        </p:spPr>
      </p:pic>
      <p:pic>
        <p:nvPicPr>
          <p:cNvPr id="13" name="Image 12" descr="Une image contenant Graphique, Police, graphisme, conception&#10;&#10;Le contenu généré par l’IA peut être incorrect.">
            <a:extLst>
              <a:ext uri="{FF2B5EF4-FFF2-40B4-BE49-F238E27FC236}">
                <a16:creationId xmlns:a16="http://schemas.microsoft.com/office/drawing/2014/main" id="{AAA9B454-9B97-912D-7C07-B7B9CC01353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726" y="337916"/>
            <a:ext cx="875488" cy="17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1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i="0" kern="1200" spc="-50" baseline="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31BA64-EDDA-E44A-1B73-CE07F3F2E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PharmaLink</a:t>
            </a:r>
            <a:r>
              <a:rPr lang="fr-FR" dirty="0"/>
              <a:t> – Lier publications et médicaments par l’ingénierie des données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DEDBE2-3A35-93C4-75EC-47DDB37E85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Test technique – python et data engineering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55C194-B376-98F3-CA92-CF2667F4E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12/05/2025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53AAEA-868C-0E23-991D-F8D4CF9AD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Marilyne HU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72816F-8AA0-F278-8FB6-E639DDFB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8D0C-BA6E-42FF-99E3-BB7D9AEC48EF}" type="slidenum">
              <a:rPr lang="fr-FR" smtClean="0"/>
              <a:t>1</a:t>
            </a:fld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78F93C3-3CDB-AC55-F0B2-C6D36CF0E2C2}"/>
              </a:ext>
            </a:extLst>
          </p:cNvPr>
          <p:cNvSpPr txBox="1"/>
          <p:nvPr/>
        </p:nvSpPr>
        <p:spPr>
          <a:xfrm>
            <a:off x="1097280" y="5844537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Marilyne HU</a:t>
            </a:r>
          </a:p>
        </p:txBody>
      </p:sp>
    </p:spTree>
    <p:extLst>
      <p:ext uri="{BB962C8B-B14F-4D97-AF65-F5344CB8AC3E}">
        <p14:creationId xmlns:p14="http://schemas.microsoft.com/office/powerpoint/2010/main" val="162632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re vertical 34">
            <a:extLst>
              <a:ext uri="{FF2B5EF4-FFF2-40B4-BE49-F238E27FC236}">
                <a16:creationId xmlns:a16="http://schemas.microsoft.com/office/drawing/2014/main" id="{4C9ACDA4-97DC-5F89-BC77-F99FF8111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900458" y="412302"/>
            <a:ext cx="1453341" cy="5759898"/>
          </a:xfrm>
        </p:spPr>
        <p:txBody>
          <a:bodyPr/>
          <a:lstStyle/>
          <a:p>
            <a:r>
              <a:rPr lang="fr-FR" dirty="0"/>
              <a:t>ANNEXE 2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D51F3E3-2243-A17D-1413-83F6A0DEF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12/05/2025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DA0554C-4C54-E693-875D-3BBA047A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Marilyne HU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C1AAB00-342F-CAE6-BD2D-FDB1FFF0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8D0C-BA6E-42FF-99E3-BB7D9AEC48EF}" type="slidenum">
              <a:rPr lang="fr-FR" smtClean="0"/>
              <a:t>10</a:t>
            </a:fld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1C8A23D-3902-64DB-B1E1-04B8197D22C4}"/>
              </a:ext>
            </a:extLst>
          </p:cNvPr>
          <p:cNvSpPr/>
          <p:nvPr/>
        </p:nvSpPr>
        <p:spPr>
          <a:xfrm>
            <a:off x="3537895" y="4947902"/>
            <a:ext cx="1924050" cy="8445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DRUG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D9CD6A3-5CB8-B90D-84E7-66A85D04EC54}"/>
              </a:ext>
            </a:extLst>
          </p:cNvPr>
          <p:cNvSpPr/>
          <p:nvPr/>
        </p:nvSpPr>
        <p:spPr>
          <a:xfrm>
            <a:off x="5341432" y="3201410"/>
            <a:ext cx="2000250" cy="895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CLINICAL TRIALS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AA94A0A-09AE-3042-7FF0-BCC2EB3A9E80}"/>
              </a:ext>
            </a:extLst>
          </p:cNvPr>
          <p:cNvSpPr/>
          <p:nvPr/>
        </p:nvSpPr>
        <p:spPr>
          <a:xfrm>
            <a:off x="6525418" y="922840"/>
            <a:ext cx="2000250" cy="895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JOURNAL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718CBEA-4A08-E464-C4E6-1B6A2C0B7FFD}"/>
              </a:ext>
            </a:extLst>
          </p:cNvPr>
          <p:cNvSpPr/>
          <p:nvPr/>
        </p:nvSpPr>
        <p:spPr>
          <a:xfrm>
            <a:off x="1340932" y="3182770"/>
            <a:ext cx="2000250" cy="895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PUBMED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254189D-49E8-55C7-AA6D-CFF521F6F35F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5180174" y="3965639"/>
            <a:ext cx="454188" cy="1105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423FDF00-3CA7-E3CE-17E4-402364543B56}"/>
              </a:ext>
            </a:extLst>
          </p:cNvPr>
          <p:cNvCxnSpPr>
            <a:cxnSpLocks/>
            <a:stCxn id="5" idx="1"/>
            <a:endCxn id="8" idx="5"/>
          </p:cNvCxnSpPr>
          <p:nvPr/>
        </p:nvCxnSpPr>
        <p:spPr>
          <a:xfrm flipH="1" flipV="1">
            <a:off x="3048252" y="3946999"/>
            <a:ext cx="771414" cy="112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1017819-0D16-BD13-48C1-6A398057A3D1}"/>
              </a:ext>
            </a:extLst>
          </p:cNvPr>
          <p:cNvCxnSpPr>
            <a:cxnSpLocks/>
            <a:stCxn id="6" idx="0"/>
            <a:endCxn id="7" idx="3"/>
          </p:cNvCxnSpPr>
          <p:nvPr/>
        </p:nvCxnSpPr>
        <p:spPr>
          <a:xfrm flipV="1">
            <a:off x="6341557" y="1687069"/>
            <a:ext cx="476791" cy="1514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747B4F0B-96E7-17B9-D58A-9D9B1AE75C65}"/>
              </a:ext>
            </a:extLst>
          </p:cNvPr>
          <p:cNvSpPr txBox="1"/>
          <p:nvPr/>
        </p:nvSpPr>
        <p:spPr>
          <a:xfrm rot="11866644">
            <a:off x="6542669" y="1832031"/>
            <a:ext cx="369332" cy="11583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fr-FR" sz="1200" dirty="0"/>
              <a:t>Date de mention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28058C9-6309-FD51-5319-D28EAC24E5EA}"/>
              </a:ext>
            </a:extLst>
          </p:cNvPr>
          <p:cNvSpPr txBox="1"/>
          <p:nvPr/>
        </p:nvSpPr>
        <p:spPr>
          <a:xfrm rot="19495702">
            <a:off x="3156516" y="4043791"/>
            <a:ext cx="369332" cy="11583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fr-FR" sz="1200" dirty="0"/>
              <a:t>Date de mention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F6A213B-0BCE-A7DF-F01E-C8BDE954B1ED}"/>
              </a:ext>
            </a:extLst>
          </p:cNvPr>
          <p:cNvSpPr txBox="1"/>
          <p:nvPr/>
        </p:nvSpPr>
        <p:spPr>
          <a:xfrm rot="12154852">
            <a:off x="5386384" y="4012451"/>
            <a:ext cx="369332" cy="11583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fr-FR" sz="1200" dirty="0"/>
              <a:t>Date de mention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BFCF9E4C-4883-9A6A-B7B2-752A70E28B68}"/>
              </a:ext>
            </a:extLst>
          </p:cNvPr>
          <p:cNvSpPr/>
          <p:nvPr/>
        </p:nvSpPr>
        <p:spPr>
          <a:xfrm>
            <a:off x="569176" y="922840"/>
            <a:ext cx="2000250" cy="895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JOURNAL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17E450B-B9EB-950F-31E0-D3CFD81D21B5}"/>
              </a:ext>
            </a:extLst>
          </p:cNvPr>
          <p:cNvSpPr txBox="1"/>
          <p:nvPr/>
        </p:nvSpPr>
        <p:spPr>
          <a:xfrm rot="20066564">
            <a:off x="2384759" y="1967971"/>
            <a:ext cx="369332" cy="11583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fr-FR" sz="1200" dirty="0"/>
              <a:t>Date de mention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D34F2C5B-7C7F-E3EB-2562-4EF94D515965}"/>
              </a:ext>
            </a:extLst>
          </p:cNvPr>
          <p:cNvCxnSpPr>
            <a:cxnSpLocks/>
            <a:stCxn id="8" idx="7"/>
            <a:endCxn id="24" idx="5"/>
          </p:cNvCxnSpPr>
          <p:nvPr/>
        </p:nvCxnSpPr>
        <p:spPr>
          <a:xfrm flipH="1" flipV="1">
            <a:off x="2276496" y="1687069"/>
            <a:ext cx="771756" cy="1626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323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5D328B-2DE1-4768-E42C-93E7C22BC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Mise en situation : une démarche orientée production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BAA43B-45B1-963A-D51C-E456F1388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6892"/>
            <a:ext cx="10058400" cy="4023360"/>
          </a:xfrm>
        </p:spPr>
        <p:txBody>
          <a:bodyPr/>
          <a:lstStyle/>
          <a:p>
            <a:r>
              <a:rPr lang="fr-FR" dirty="0"/>
              <a:t>Nous souhaitons construire un pipeline dédié à la production pour référencer les médicaments à partir des publications scientifiques. 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/>
              <a:t>Les données à disposition :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fr-FR" dirty="0"/>
              <a:t>drugs.csv : les données médicaments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fr-FR" dirty="0"/>
              <a:t>pubmed.csv : les publications PubMed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fr-FR" dirty="0"/>
              <a:t>clinical_trials.csv et </a:t>
            </a:r>
            <a:r>
              <a:rPr lang="fr-FR" dirty="0" err="1"/>
              <a:t>clinical_trials.json</a:t>
            </a:r>
            <a:r>
              <a:rPr lang="fr-FR" dirty="0"/>
              <a:t> : les publications scientifiques en lien avec les tests cliniques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/>
              <a:t>Une volumétrie faible : </a:t>
            </a:r>
            <a:r>
              <a:rPr lang="fr-FR" dirty="0"/>
              <a:t>une quinzaine de lignes par table de données.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/>
              <a:t>Recherche de la modularité du code, une rédaction favorisant le travail en équipe et l’évolution vers le Big Data.</a:t>
            </a:r>
          </a:p>
          <a:p>
            <a:pPr marL="457200" indent="-457200">
              <a:buFont typeface="+mj-lt"/>
              <a:buAutoNum type="arabicPeriod"/>
            </a:pPr>
            <a:endParaRPr lang="fr-FR" b="1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6EBE0C-0ABF-B48E-CA34-08676E9BB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12/05/2025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BBC1BB-30E5-CC9F-0673-592410B50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Marilyne HU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5BB70F-8433-A9F7-59B8-79A28266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8D0C-BA6E-42FF-99E3-BB7D9AEC48E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899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0CAA5B-3AB1-D05C-47BA-07E2806BB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Une architecture propre : une pratique métier et modulable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2CB2F6-CDE5-B43B-DE0E-D6F4A4135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9983" y="1849970"/>
            <a:ext cx="5669280" cy="441042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Un répertoire de données brut : </a:t>
            </a:r>
            <a:r>
              <a:rPr lang="fr-FR" i="1" dirty="0" err="1"/>
              <a:t>raw_data</a:t>
            </a:r>
            <a:r>
              <a:rPr lang="fr-FR" i="1" dirty="0"/>
              <a:t>/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Une boîte à outils de fonctions sources permettant un code modulable : </a:t>
            </a:r>
            <a:r>
              <a:rPr lang="fr-FR" i="1" dirty="0"/>
              <a:t>src/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Une recette de cuisine bien rédigée et organiser : </a:t>
            </a:r>
            <a:r>
              <a:rPr lang="fr-FR" i="1" dirty="0"/>
              <a:t>main.py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Un répertoire de données de sortie : </a:t>
            </a:r>
            <a:r>
              <a:rPr lang="fr-FR" i="1" dirty="0" err="1"/>
              <a:t>output_data</a:t>
            </a:r>
            <a:r>
              <a:rPr lang="fr-FR" i="1" dirty="0"/>
              <a:t>/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Automatisation de notre recette de cuisine comme la gestion d’erreur, des dépendances et de la flexibilité : </a:t>
            </a:r>
            <a:r>
              <a:rPr lang="fr-FR" i="1" dirty="0" err="1"/>
              <a:t>dags</a:t>
            </a:r>
            <a:r>
              <a:rPr lang="fr-FR" i="1" dirty="0"/>
              <a:t>/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Un traitement ad-hoc testant l’output de notre pipeline : </a:t>
            </a:r>
            <a:r>
              <a:rPr lang="fr-FR" i="1" dirty="0"/>
              <a:t>journal_insight.py</a:t>
            </a:r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33F586-1451-9FE8-6E02-9F4CCD5A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12/05/2025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5BA9F5-FFBF-0855-7A79-3C04CBFA3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Marilyne HU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D2301B-2AB0-5696-9033-CFADD6755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8D0C-BA6E-42FF-99E3-BB7D9AEC48EF}" type="slidenum">
              <a:rPr lang="fr-FR" smtClean="0"/>
              <a:t>3</a:t>
            </a:fld>
            <a:endParaRPr lang="fr-FR"/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E4881D6B-5BDC-632E-F0B1-448656CC7B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65519" y="1846263"/>
            <a:ext cx="4653037" cy="4410428"/>
          </a:xfrm>
        </p:spPr>
      </p:pic>
    </p:spTree>
    <p:extLst>
      <p:ext uri="{BB962C8B-B14F-4D97-AF65-F5344CB8AC3E}">
        <p14:creationId xmlns:p14="http://schemas.microsoft.com/office/powerpoint/2010/main" val="1140287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966B7-E0D0-D116-C5FA-EA554075E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Une recette linéaire facilitant un DAG : </a:t>
            </a:r>
            <a:r>
              <a:rPr lang="fr-FR" i="1" dirty="0"/>
              <a:t>main.py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F57F12-A9F0-A55C-0A1E-74A4E8E9C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9600"/>
            <a:ext cx="9424670" cy="2844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Chargement des données : </a:t>
            </a:r>
            <a:r>
              <a:rPr lang="fr-FR" i="1" dirty="0" err="1"/>
              <a:t>load_data</a:t>
            </a:r>
            <a:r>
              <a:rPr lang="fr-FR" i="1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Nettoyage des données de publications de test clinique : </a:t>
            </a:r>
            <a:r>
              <a:rPr lang="fr-FR" i="1" dirty="0" err="1"/>
              <a:t>clean_clinicals_trials</a:t>
            </a:r>
            <a:r>
              <a:rPr lang="fr-FR" i="1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Nettoyage des données médicaments : </a:t>
            </a:r>
            <a:r>
              <a:rPr lang="fr-FR" i="1" dirty="0" err="1"/>
              <a:t>clean_drugs</a:t>
            </a:r>
            <a:r>
              <a:rPr lang="fr-FR" i="1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Nettoyage des données d’article PubMed : </a:t>
            </a:r>
            <a:r>
              <a:rPr lang="fr-FR" i="1" dirty="0" err="1"/>
              <a:t>clean_pubmed</a:t>
            </a:r>
            <a:r>
              <a:rPr lang="fr-FR" i="1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Matching des médicaments avec les publications qui le mentionne : </a:t>
            </a:r>
            <a:r>
              <a:rPr lang="fr-FR" i="1" dirty="0" err="1"/>
              <a:t>get_links</a:t>
            </a:r>
            <a:r>
              <a:rPr lang="fr-FR" i="1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Construction du JSON final : </a:t>
            </a:r>
            <a:r>
              <a:rPr lang="fr-FR" i="1" dirty="0" err="1"/>
              <a:t>build_json</a:t>
            </a:r>
            <a:r>
              <a:rPr lang="fr-FR" i="1" dirty="0"/>
              <a:t>()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80ECD7-217A-77BD-FDE0-8FD64F33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12/05/2025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0E1A0C-71F7-29BE-CB7D-CBB38FA30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Marilyne HU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33B8BE-00D3-D8F0-1387-60C37B072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8D0C-BA6E-42FF-99E3-BB7D9AEC48EF}" type="slidenum">
              <a:rPr lang="fr-FR" smtClean="0"/>
              <a:t>4</a:t>
            </a:fld>
            <a:endParaRPr lang="fr-FR"/>
          </a:p>
        </p:txBody>
      </p:sp>
      <p:sp>
        <p:nvSpPr>
          <p:cNvPr id="7" name="Légende : flèche vers la droite 6">
            <a:extLst>
              <a:ext uri="{FF2B5EF4-FFF2-40B4-BE49-F238E27FC236}">
                <a16:creationId xmlns:a16="http://schemas.microsoft.com/office/drawing/2014/main" id="{D6F8AB24-E409-DDD8-F283-3EDE7C06FCB4}"/>
              </a:ext>
            </a:extLst>
          </p:cNvPr>
          <p:cNvSpPr/>
          <p:nvPr/>
        </p:nvSpPr>
        <p:spPr>
          <a:xfrm>
            <a:off x="720462" y="4973714"/>
            <a:ext cx="2982800" cy="1042964"/>
          </a:xfrm>
          <a:prstGeom prst="rightArrowCallout">
            <a:avLst>
              <a:gd name="adj1" fmla="val 25000"/>
              <a:gd name="adj2" fmla="val 26218"/>
              <a:gd name="adj3" fmla="val 25000"/>
              <a:gd name="adj4" fmla="val 6497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Chargement des données</a:t>
            </a:r>
          </a:p>
        </p:txBody>
      </p:sp>
      <p:sp>
        <p:nvSpPr>
          <p:cNvPr id="8" name="Légende : flèche vers la droite 7">
            <a:extLst>
              <a:ext uri="{FF2B5EF4-FFF2-40B4-BE49-F238E27FC236}">
                <a16:creationId xmlns:a16="http://schemas.microsoft.com/office/drawing/2014/main" id="{0D068EA0-519E-D89B-1AAA-0AF57326CAED}"/>
              </a:ext>
            </a:extLst>
          </p:cNvPr>
          <p:cNvSpPr/>
          <p:nvPr/>
        </p:nvSpPr>
        <p:spPr>
          <a:xfrm>
            <a:off x="3764682" y="4959349"/>
            <a:ext cx="2982800" cy="1042964"/>
          </a:xfrm>
          <a:prstGeom prst="rightArrow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Nettoyage des données </a:t>
            </a:r>
            <a:r>
              <a:rPr lang="fr-FR" sz="1400" dirty="0" err="1"/>
              <a:t>drugs</a:t>
            </a:r>
            <a:r>
              <a:rPr lang="fr-FR" sz="1400" dirty="0"/>
              <a:t>, </a:t>
            </a:r>
            <a:r>
              <a:rPr lang="fr-FR" sz="1400" dirty="0" err="1"/>
              <a:t>pubmed</a:t>
            </a:r>
            <a:r>
              <a:rPr lang="fr-FR" sz="1400" dirty="0"/>
              <a:t> et </a:t>
            </a:r>
            <a:r>
              <a:rPr lang="fr-FR" sz="1400" dirty="0" err="1"/>
              <a:t>clinical_trials</a:t>
            </a:r>
            <a:endParaRPr lang="fr-FR" sz="1400" dirty="0"/>
          </a:p>
        </p:txBody>
      </p:sp>
      <p:sp>
        <p:nvSpPr>
          <p:cNvPr id="9" name="Légende : flèche vers la droite 8">
            <a:extLst>
              <a:ext uri="{FF2B5EF4-FFF2-40B4-BE49-F238E27FC236}">
                <a16:creationId xmlns:a16="http://schemas.microsoft.com/office/drawing/2014/main" id="{4FF0A2B2-84CE-8E81-D693-300241E2E059}"/>
              </a:ext>
            </a:extLst>
          </p:cNvPr>
          <p:cNvSpPr/>
          <p:nvPr/>
        </p:nvSpPr>
        <p:spPr>
          <a:xfrm>
            <a:off x="6808902" y="4944985"/>
            <a:ext cx="2982800" cy="1042964"/>
          </a:xfrm>
          <a:prstGeom prst="rightArrow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Matching des médicaments – publications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8D842B-056E-5C2B-4FC8-0ADCCD21272D}"/>
              </a:ext>
            </a:extLst>
          </p:cNvPr>
          <p:cNvSpPr/>
          <p:nvPr/>
        </p:nvSpPr>
        <p:spPr>
          <a:xfrm>
            <a:off x="9853122" y="4973714"/>
            <a:ext cx="1886758" cy="10142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Construction du JSON</a:t>
            </a:r>
          </a:p>
        </p:txBody>
      </p:sp>
    </p:spTree>
    <p:extLst>
      <p:ext uri="{BB962C8B-B14F-4D97-AF65-F5344CB8AC3E}">
        <p14:creationId xmlns:p14="http://schemas.microsoft.com/office/powerpoint/2010/main" val="2758723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EFF1F1-3DB0-59B7-B0F6-5C9D6ECA6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Deux structures de liaison entre les médicaments et les publications : le référencement du journal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351E5F0-97F4-D2D9-562A-E910A7FAA5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2. Lien indirecte avec le médicament</a:t>
            </a:r>
          </a:p>
        </p:txBody>
      </p:sp>
      <p:pic>
        <p:nvPicPr>
          <p:cNvPr id="25" name="Espace réservé du contenu 24" descr="Une image contenant texte, capture d’écran, cercle, conception&#10;&#10;Le contenu généré par l’IA peut être incorrect.">
            <a:extLst>
              <a:ext uri="{FF2B5EF4-FFF2-40B4-BE49-F238E27FC236}">
                <a16:creationId xmlns:a16="http://schemas.microsoft.com/office/drawing/2014/main" id="{C95984D1-8FC9-CF49-DCFB-6D6CEAA752A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746414"/>
            <a:ext cx="4937125" cy="3051097"/>
          </a:xfrm>
        </p:spPr>
      </p:pic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9FDF335-770B-BCA4-E53C-A09D4E8D2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12/05/2025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A472557-E4E7-0B7C-B87D-89254D1C3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Marilyne HU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3A43959-6753-E8F2-3E0C-012A55CD2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8D0C-BA6E-42FF-99E3-BB7D9AEC48EF}" type="slidenum">
              <a:rPr lang="fr-FR" smtClean="0"/>
              <a:t>5</a:t>
            </a:fld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4B9B62-E244-0150-C6F5-207CA49C41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1. Lien directe avec le médicament </a:t>
            </a:r>
          </a:p>
        </p:txBody>
      </p:sp>
      <p:pic>
        <p:nvPicPr>
          <p:cNvPr id="21" name="Espace réservé du contenu 20" descr="Une image contenant texte, capture d’écran, cercle, conception&#10;&#10;Le contenu généré par l’IA peut être incorrect.">
            <a:extLst>
              <a:ext uri="{FF2B5EF4-FFF2-40B4-BE49-F238E27FC236}">
                <a16:creationId xmlns:a16="http://schemas.microsoft.com/office/drawing/2014/main" id="{4D5B8C7C-CA37-A4FA-B05B-C00ADCB0A7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40" y="2582863"/>
            <a:ext cx="4302958" cy="3378200"/>
          </a:xfr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5C67F245-2A78-F01F-3125-3948FE237856}"/>
              </a:ext>
            </a:extLst>
          </p:cNvPr>
          <p:cNvSpPr txBox="1"/>
          <p:nvPr/>
        </p:nvSpPr>
        <p:spPr>
          <a:xfrm>
            <a:off x="3741692" y="5940477"/>
            <a:ext cx="4884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Donnant à deux structures de JSON différentes …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CDD83AB-375D-73D1-4C36-FAEA7E84E873}"/>
              </a:ext>
            </a:extLst>
          </p:cNvPr>
          <p:cNvCxnSpPr>
            <a:cxnSpLocks/>
          </p:cNvCxnSpPr>
          <p:nvPr/>
        </p:nvCxnSpPr>
        <p:spPr>
          <a:xfrm>
            <a:off x="9972675" y="6057901"/>
            <a:ext cx="498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E2261ACB-802C-3FDD-1726-CFDF8FE8A07A}"/>
              </a:ext>
            </a:extLst>
          </p:cNvPr>
          <p:cNvSpPr txBox="1"/>
          <p:nvPr/>
        </p:nvSpPr>
        <p:spPr>
          <a:xfrm>
            <a:off x="10471150" y="5930943"/>
            <a:ext cx="10422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Référencé dans</a:t>
            </a:r>
          </a:p>
        </p:txBody>
      </p:sp>
    </p:spTree>
    <p:extLst>
      <p:ext uri="{BB962C8B-B14F-4D97-AF65-F5344CB8AC3E}">
        <p14:creationId xmlns:p14="http://schemas.microsoft.com/office/powerpoint/2010/main" val="285762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AF8E86BA-9E6B-F9A9-835E-625A44C7D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Traitement ad-hoc : recherche du journal mentionnant le plus de médicaments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D6D462B2-CDE9-6817-6D93-BB4FDA08F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97100"/>
            <a:ext cx="10058400" cy="367199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Un traitement indépendant du pipeline.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Une fonction robuste permettant de trouver le journal mentionnant le plus de médicaments différents : adapté au graphe de liaison directe et indirecte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 journal « Journal of Emergency Nursing » mentionne le plus de médicaments.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Les médicaments mentionnés dans le journal : </a:t>
            </a:r>
            <a:r>
              <a:rPr lang="fr-FR" dirty="0" err="1"/>
              <a:t>diphenhydramine</a:t>
            </a:r>
            <a:r>
              <a:rPr lang="fr-FR" dirty="0"/>
              <a:t> et </a:t>
            </a:r>
            <a:r>
              <a:rPr lang="fr-FR" dirty="0" err="1"/>
              <a:t>epinephrine</a:t>
            </a:r>
            <a:endParaRPr lang="fr-FR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79B9B28-844B-252E-CA38-B682A4F5E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12/05/2025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B64E8E4-19F1-1D01-7812-41F0B8F9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Marilyne HU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A6A8949-C2DA-59CE-A9C1-D8F6B681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8D0C-BA6E-42FF-99E3-BB7D9AEC48E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4706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AB1BC2-79FA-F8ED-60AE-10E7C6A2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Une évolution vers le Big Data : création d’un DAG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730BC1-B960-D3FE-4E3A-24EFE6D53D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Forme et manipulation des données input / output</a:t>
            </a:r>
          </a:p>
        </p:txBody>
      </p:sp>
      <p:graphicFrame>
        <p:nvGraphicFramePr>
          <p:cNvPr id="10" name="Espace réservé du contenu 9">
            <a:extLst>
              <a:ext uri="{FF2B5EF4-FFF2-40B4-BE49-F238E27FC236}">
                <a16:creationId xmlns:a16="http://schemas.microsoft.com/office/drawing/2014/main" id="{0F0AB9F2-4A03-8D51-F40E-D0DE2EF2362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85994249"/>
              </p:ext>
            </p:extLst>
          </p:nvPr>
        </p:nvGraphicFramePr>
        <p:xfrm>
          <a:off x="1096963" y="2582863"/>
          <a:ext cx="4938711" cy="1981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646237">
                  <a:extLst>
                    <a:ext uri="{9D8B030D-6E8A-4147-A177-3AD203B41FA5}">
                      <a16:colId xmlns:a16="http://schemas.microsoft.com/office/drawing/2014/main" val="1132942533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4221043230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1755947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Petite volumétrie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Grande volumétrie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79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Format des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CSV et 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Parquet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58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Librairie de traitement des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err="1"/>
                        <a:t>Dask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300769"/>
                  </a:ext>
                </a:extLst>
              </a:tr>
            </a:tbl>
          </a:graphicData>
        </a:graphic>
      </p:graphicFrame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3DE84AB-FC6E-ACF7-B6EB-BC580E0FC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fr-FR" dirty="0"/>
              <a:t>Une automatisation du pipeline : DAG - </a:t>
            </a:r>
            <a:r>
              <a:rPr lang="fr-FR" dirty="0" err="1"/>
              <a:t>Airflow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769CE7B-DA44-3800-CFFF-2317A0CDBA7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Création d’un DAG en utilisant </a:t>
            </a:r>
            <a:r>
              <a:rPr lang="fr-FR" dirty="0" err="1"/>
              <a:t>Airflow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Plus de flexibilité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Relance indépendante des tâches lors des erreurs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Une exécution du pipeline automatique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8D7AC62-9489-5D67-D3C8-46031F056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12/05/2025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6D7ECBF-E788-C564-4ABA-0B15E6D5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Marilyne HU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47AD2D1-AB6B-F444-7D56-616DEB55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8D0C-BA6E-42FF-99E3-BB7D9AEC48EF}" type="slidenum">
              <a:rPr lang="fr-FR" smtClean="0"/>
              <a:t>7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CFAD142-1021-EFC3-2D5A-43A24B94EED6}"/>
              </a:ext>
            </a:extLst>
          </p:cNvPr>
          <p:cNvSpPr txBox="1"/>
          <p:nvPr/>
        </p:nvSpPr>
        <p:spPr>
          <a:xfrm>
            <a:off x="1036320" y="4737100"/>
            <a:ext cx="499872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b="1" dirty="0"/>
              <a:t>Une combinaison essentielle entre le format Parquet et la librairie </a:t>
            </a:r>
            <a:r>
              <a:rPr lang="fr-FR" sz="1400" b="1" dirty="0" err="1"/>
              <a:t>Dask</a:t>
            </a:r>
            <a:r>
              <a:rPr lang="fr-FR" sz="1400" b="1" dirty="0"/>
              <a:t> 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/>
              <a:t>Structure de code similaire à Pandas 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/>
              <a:t>Temps de lecture optimisé 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/>
              <a:t>Traitement parallèle des données.</a:t>
            </a:r>
          </a:p>
        </p:txBody>
      </p:sp>
    </p:spTree>
    <p:extLst>
      <p:ext uri="{BB962C8B-B14F-4D97-AF65-F5344CB8AC3E}">
        <p14:creationId xmlns:p14="http://schemas.microsoft.com/office/powerpoint/2010/main" val="4261220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60D695-2754-8DA1-9668-9D005292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!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AC3939-F81F-D606-9EE6-AB89ED622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12/05/2025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8EDB23-C894-3630-0340-12CA68463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Marilyne HU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96CC95-783B-8EA5-6542-15118C316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8D0C-BA6E-42FF-99E3-BB7D9AEC48EF}" type="slidenum">
              <a:rPr lang="fr-FR" smtClean="0"/>
              <a:t>8</a:t>
            </a:fld>
            <a:endParaRPr lang="fr-FR" dirty="0"/>
          </a:p>
        </p:txBody>
      </p:sp>
      <p:pic>
        <p:nvPicPr>
          <p:cNvPr id="9" name="Image 8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2EF5192B-4E20-C08C-5508-CD330605D22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"/>
            <a:ext cx="10007676" cy="451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re vertical 35">
            <a:extLst>
              <a:ext uri="{FF2B5EF4-FFF2-40B4-BE49-F238E27FC236}">
                <a16:creationId xmlns:a16="http://schemas.microsoft.com/office/drawing/2014/main" id="{DB9C129C-5D42-4387-8166-9397FB3D0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041774" y="412302"/>
            <a:ext cx="1312026" cy="5759898"/>
          </a:xfrm>
        </p:spPr>
        <p:txBody>
          <a:bodyPr/>
          <a:lstStyle/>
          <a:p>
            <a:r>
              <a:rPr lang="fr-FR" dirty="0"/>
              <a:t>ANNEXE 1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95D6EBD-3BEC-E192-1844-56E8405F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12/05/2025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2BC6ADB-4F82-16FB-4DF1-A11B690D4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Marilyne HU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4B1843-A954-F208-B5D1-A45B930A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8D0C-BA6E-42FF-99E3-BB7D9AEC48EF}" type="slidenum">
              <a:rPr lang="fr-FR" smtClean="0"/>
              <a:t>9</a:t>
            </a:fld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757DBB9-F421-FA42-C1E2-F75E92BF5060}"/>
              </a:ext>
            </a:extLst>
          </p:cNvPr>
          <p:cNvSpPr/>
          <p:nvPr/>
        </p:nvSpPr>
        <p:spPr>
          <a:xfrm>
            <a:off x="4857750" y="2686051"/>
            <a:ext cx="1924050" cy="8445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DRUG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17DE848-2EEC-578B-CCC2-379836B438A9}"/>
              </a:ext>
            </a:extLst>
          </p:cNvPr>
          <p:cNvSpPr/>
          <p:nvPr/>
        </p:nvSpPr>
        <p:spPr>
          <a:xfrm>
            <a:off x="6997700" y="1066800"/>
            <a:ext cx="2000250" cy="895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CLINICAL TRIALS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92502DB-7FF4-27F4-E38A-374B36CEFCE5}"/>
              </a:ext>
            </a:extLst>
          </p:cNvPr>
          <p:cNvSpPr/>
          <p:nvPr/>
        </p:nvSpPr>
        <p:spPr>
          <a:xfrm>
            <a:off x="4819650" y="4920312"/>
            <a:ext cx="2000250" cy="895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JOURNAL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2A0DC22-E64C-0EF5-1A04-06F81C806113}"/>
              </a:ext>
            </a:extLst>
          </p:cNvPr>
          <p:cNvSpPr/>
          <p:nvPr/>
        </p:nvSpPr>
        <p:spPr>
          <a:xfrm>
            <a:off x="2660787" y="920919"/>
            <a:ext cx="2000250" cy="895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PUBMED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4AAEED1-0134-651E-563D-F2A661469613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6500029" y="1831029"/>
            <a:ext cx="790601" cy="978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4A4CF48-B151-1267-1E07-FAC90BFE515B}"/>
              </a:ext>
            </a:extLst>
          </p:cNvPr>
          <p:cNvCxnSpPr>
            <a:cxnSpLocks/>
            <a:stCxn id="5" idx="1"/>
            <a:endCxn id="8" idx="5"/>
          </p:cNvCxnSpPr>
          <p:nvPr/>
        </p:nvCxnSpPr>
        <p:spPr>
          <a:xfrm flipH="1" flipV="1">
            <a:off x="4368107" y="1685148"/>
            <a:ext cx="771414" cy="112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BDE7C5B-FBC9-B023-ECA0-5DF207CE566A}"/>
              </a:ext>
            </a:extLst>
          </p:cNvPr>
          <p:cNvCxnSpPr>
            <a:stCxn id="5" idx="4"/>
            <a:endCxn id="7" idx="0"/>
          </p:cNvCxnSpPr>
          <p:nvPr/>
        </p:nvCxnSpPr>
        <p:spPr>
          <a:xfrm>
            <a:off x="5819775" y="3530601"/>
            <a:ext cx="0" cy="1389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E220EDFE-6A0C-24B8-9142-42BAF94F3FFC}"/>
              </a:ext>
            </a:extLst>
          </p:cNvPr>
          <p:cNvSpPr txBox="1"/>
          <p:nvPr/>
        </p:nvSpPr>
        <p:spPr>
          <a:xfrm>
            <a:off x="5819775" y="3630492"/>
            <a:ext cx="369332" cy="11583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fr-FR" sz="1200" dirty="0"/>
              <a:t>Date de mention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4B8BF41-11DE-B698-5DC2-640884FF6595}"/>
              </a:ext>
            </a:extLst>
          </p:cNvPr>
          <p:cNvSpPr txBox="1"/>
          <p:nvPr/>
        </p:nvSpPr>
        <p:spPr>
          <a:xfrm rot="19495702">
            <a:off x="4476371" y="1781940"/>
            <a:ext cx="369332" cy="11583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fr-FR" sz="1200" dirty="0"/>
              <a:t>Date de mention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26B883B-155F-3264-84F7-DDB28AABC52C}"/>
              </a:ext>
            </a:extLst>
          </p:cNvPr>
          <p:cNvSpPr txBox="1"/>
          <p:nvPr/>
        </p:nvSpPr>
        <p:spPr>
          <a:xfrm rot="13033252">
            <a:off x="6851550" y="1827669"/>
            <a:ext cx="369332" cy="11583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fr-FR" sz="1200" dirty="0"/>
              <a:t>Date de mention</a:t>
            </a:r>
          </a:p>
        </p:txBody>
      </p:sp>
    </p:spTree>
    <p:extLst>
      <p:ext uri="{BB962C8B-B14F-4D97-AF65-F5344CB8AC3E}">
        <p14:creationId xmlns:p14="http://schemas.microsoft.com/office/powerpoint/2010/main" val="2789051179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926</TotalTime>
  <Words>581</Words>
  <Application>Microsoft Office PowerPoint</Application>
  <PresentationFormat>Grand écran</PresentationFormat>
  <Paragraphs>107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Aptos</vt:lpstr>
      <vt:lpstr>Arial</vt:lpstr>
      <vt:lpstr>Calibri</vt:lpstr>
      <vt:lpstr>Corbel</vt:lpstr>
      <vt:lpstr>Rétrospective</vt:lpstr>
      <vt:lpstr>PharmaLink – Lier publications et médicaments par l’ingénierie des données</vt:lpstr>
      <vt:lpstr>Mise en situation : une démarche orientée production</vt:lpstr>
      <vt:lpstr>Une architecture propre : une pratique métier et modulable</vt:lpstr>
      <vt:lpstr>Une recette linéaire facilitant un DAG : main.py</vt:lpstr>
      <vt:lpstr>Deux structures de liaison entre les médicaments et les publications : le référencement du journal</vt:lpstr>
      <vt:lpstr>Traitement ad-hoc : recherche du journal mentionnant le plus de médicaments</vt:lpstr>
      <vt:lpstr>Une évolution vers le Big Data : création d’un DAG</vt:lpstr>
      <vt:lpstr>Merci !</vt:lpstr>
      <vt:lpstr>ANNEXE 1</vt:lpstr>
      <vt:lpstr>ANNEXE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Marilyne Hu (Student at CentraleSupelec)</dc:creator>
  <cp:lastModifiedBy>Marilyne Hu (Student at CentraleSupelec)</cp:lastModifiedBy>
  <cp:revision>7</cp:revision>
  <dcterms:created xsi:type="dcterms:W3CDTF">2025-05-10T23:06:23Z</dcterms:created>
  <dcterms:modified xsi:type="dcterms:W3CDTF">2025-05-11T14:37:01Z</dcterms:modified>
</cp:coreProperties>
</file>