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4" r:id="rId6"/>
    <p:sldId id="269" r:id="rId7"/>
    <p:sldId id="268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2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FA7A-A89A-4FAD-9DA1-634FDBAEF6D4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AFC72-9240-41BC-B1F9-A8A753FC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7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74652"/>
            <a:ext cx="10058400" cy="27925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2460F81D-396B-E405-591D-51AE90342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987" y="126112"/>
            <a:ext cx="2067098" cy="1072307"/>
          </a:xfrm>
          <a:prstGeom prst="rect">
            <a:avLst/>
          </a:prstGeom>
        </p:spPr>
      </p:pic>
      <p:pic>
        <p:nvPicPr>
          <p:cNvPr id="13" name="Image 12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CF62EC3E-FE9B-EACE-D46C-AF0E4D613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7" y="395649"/>
            <a:ext cx="2681869" cy="533231"/>
          </a:xfrm>
          <a:prstGeom prst="rect">
            <a:avLst/>
          </a:prstGeom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B922153C-F152-AA28-FE94-F142FFC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2C30B88F-7E44-FB4A-4A5A-401E9061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1C58735-2865-6750-F303-74A0B2C1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23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82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30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9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FFAF53FB-F5BE-680C-846D-D84A0B583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987" y="126112"/>
            <a:ext cx="2067098" cy="1072307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18752CAA-4E1A-E6A2-F876-1DD59F77BC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7" y="395649"/>
            <a:ext cx="2681869" cy="5332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49847C2-9F2C-51E3-3F1F-093D8CC53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74652"/>
            <a:ext cx="10058400" cy="27925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687185"/>
            <a:ext cx="10058400" cy="10501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4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59476"/>
            <a:ext cx="10058400" cy="10778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i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i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71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41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Marilyne 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pic>
        <p:nvPicPr>
          <p:cNvPr id="2" name="Image 1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BC540F92-4B80-4F2A-B4FA-2872B2EF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3" name="Image 2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0348534A-AC77-3C85-BC5B-19DCB86F06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6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12/05/2025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Marilyne 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CD06ED14-5288-3034-ACAA-4E771AB1C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BB47B299-99DF-8597-25D6-1F12C6AA83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4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D5DD1EE0-2035-33AF-38A5-37EE6428C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9FB01202-CCDE-27EC-5D9F-B3F281C9B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19876"/>
            <a:ext cx="10058400" cy="1117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028D0C-BA6E-42FF-99E3-BB7D9AEC48EF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8BFA2AAA-2AD8-4EB9-8182-625DB083039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13" name="Image 12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AAA9B454-9B97-912D-7C07-B7B9CC0135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spc="-50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BA64-EDDA-E44A-1B73-CE07F3F2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PharmaLink</a:t>
            </a:r>
            <a:r>
              <a:rPr lang="fr-FR" dirty="0"/>
              <a:t> – Lier publications et médicaments par l’ingénierie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DEDBE2-3A35-93C4-75EC-47DDB37E8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Test technique – python et data engineering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5C194-B376-98F3-CA92-CF2667F4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53AAEA-868C-0E23-991D-F8D4CF9A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2816F-8AA0-F278-8FB6-E639DDF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1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8F93C3-3CDB-AC55-F0B2-C6D36CF0E2C2}"/>
              </a:ext>
            </a:extLst>
          </p:cNvPr>
          <p:cNvSpPr txBox="1"/>
          <p:nvPr/>
        </p:nvSpPr>
        <p:spPr>
          <a:xfrm>
            <a:off x="1097280" y="584453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Marilyne HU</a:t>
            </a:r>
          </a:p>
        </p:txBody>
      </p:sp>
    </p:spTree>
    <p:extLst>
      <p:ext uri="{BB962C8B-B14F-4D97-AF65-F5344CB8AC3E}">
        <p14:creationId xmlns:p14="http://schemas.microsoft.com/office/powerpoint/2010/main" val="16263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vertical 35">
            <a:extLst>
              <a:ext uri="{FF2B5EF4-FFF2-40B4-BE49-F238E27FC236}">
                <a16:creationId xmlns:a16="http://schemas.microsoft.com/office/drawing/2014/main" id="{DB9C129C-5D42-4387-8166-9397FB3D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041774" y="412302"/>
            <a:ext cx="1312026" cy="5759898"/>
          </a:xfrm>
        </p:spPr>
        <p:txBody>
          <a:bodyPr/>
          <a:lstStyle/>
          <a:p>
            <a:r>
              <a:rPr lang="fr-FR" dirty="0"/>
              <a:t>ANNEXE 1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5D6EBD-3BEC-E192-1844-56E8405F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BC6ADB-4F82-16FB-4DF1-A11B690D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4B1843-A954-F208-B5D1-A45B930A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10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57DBB9-F421-FA42-C1E2-F75E92BF5060}"/>
              </a:ext>
            </a:extLst>
          </p:cNvPr>
          <p:cNvSpPr/>
          <p:nvPr/>
        </p:nvSpPr>
        <p:spPr>
          <a:xfrm>
            <a:off x="4857750" y="2686051"/>
            <a:ext cx="1924050" cy="844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DRUG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17DE848-2EEC-578B-CCC2-379836B438A9}"/>
              </a:ext>
            </a:extLst>
          </p:cNvPr>
          <p:cNvSpPr/>
          <p:nvPr/>
        </p:nvSpPr>
        <p:spPr>
          <a:xfrm>
            <a:off x="6997700" y="106680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CLINICAL TRIALS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92502DB-7FF4-27F4-E38A-374B36CEFCE5}"/>
              </a:ext>
            </a:extLst>
          </p:cNvPr>
          <p:cNvSpPr/>
          <p:nvPr/>
        </p:nvSpPr>
        <p:spPr>
          <a:xfrm>
            <a:off x="4819650" y="4920312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JOURNAL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2A0DC22-E64C-0EF5-1A04-06F81C806113}"/>
              </a:ext>
            </a:extLst>
          </p:cNvPr>
          <p:cNvSpPr/>
          <p:nvPr/>
        </p:nvSpPr>
        <p:spPr>
          <a:xfrm>
            <a:off x="2660787" y="920919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PUBMED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4AAEED1-0134-651E-563D-F2A661469613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500029" y="1831029"/>
            <a:ext cx="790601" cy="97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4A4CF48-B151-1267-1E07-FAC90BFE515B}"/>
              </a:ext>
            </a:extLst>
          </p:cNvPr>
          <p:cNvCxnSpPr>
            <a:cxnSpLocks/>
            <a:stCxn id="5" idx="1"/>
            <a:endCxn id="8" idx="5"/>
          </p:cNvCxnSpPr>
          <p:nvPr/>
        </p:nvCxnSpPr>
        <p:spPr>
          <a:xfrm flipH="1" flipV="1">
            <a:off x="4368107" y="1685148"/>
            <a:ext cx="771414" cy="11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BDE7C5B-FBC9-B023-ECA0-5DF207CE566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5819775" y="3530601"/>
            <a:ext cx="0" cy="13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220EDFE-6A0C-24B8-9142-42BAF94F3FFC}"/>
              </a:ext>
            </a:extLst>
          </p:cNvPr>
          <p:cNvSpPr txBox="1"/>
          <p:nvPr/>
        </p:nvSpPr>
        <p:spPr>
          <a:xfrm>
            <a:off x="5819775" y="3630492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B8BF41-11DE-B698-5DC2-640884FF6595}"/>
              </a:ext>
            </a:extLst>
          </p:cNvPr>
          <p:cNvSpPr txBox="1"/>
          <p:nvPr/>
        </p:nvSpPr>
        <p:spPr>
          <a:xfrm rot="19495702">
            <a:off x="4476371" y="1781940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6B883B-155F-3264-84F7-DDB28AABC52C}"/>
              </a:ext>
            </a:extLst>
          </p:cNvPr>
          <p:cNvSpPr txBox="1"/>
          <p:nvPr/>
        </p:nvSpPr>
        <p:spPr>
          <a:xfrm rot="13033252">
            <a:off x="6851550" y="1827669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</p:spTree>
    <p:extLst>
      <p:ext uri="{BB962C8B-B14F-4D97-AF65-F5344CB8AC3E}">
        <p14:creationId xmlns:p14="http://schemas.microsoft.com/office/powerpoint/2010/main" val="278905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vertical 34">
            <a:extLst>
              <a:ext uri="{FF2B5EF4-FFF2-40B4-BE49-F238E27FC236}">
                <a16:creationId xmlns:a16="http://schemas.microsoft.com/office/drawing/2014/main" id="{4C9ACDA4-97DC-5F89-BC77-F99FF811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900458" y="412302"/>
            <a:ext cx="1453341" cy="5759898"/>
          </a:xfrm>
        </p:spPr>
        <p:txBody>
          <a:bodyPr/>
          <a:lstStyle/>
          <a:p>
            <a:r>
              <a:rPr lang="fr-FR" dirty="0"/>
              <a:t>ANNEXE 2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51F3E3-2243-A17D-1413-83F6A0DE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0554C-4C54-E693-875D-3BBA047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AAB00-342F-CAE6-BD2D-FDB1FFF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11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1C8A23D-3902-64DB-B1E1-04B8197D22C4}"/>
              </a:ext>
            </a:extLst>
          </p:cNvPr>
          <p:cNvSpPr/>
          <p:nvPr/>
        </p:nvSpPr>
        <p:spPr>
          <a:xfrm>
            <a:off x="3537895" y="4947902"/>
            <a:ext cx="1924050" cy="844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DRUG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9CD6A3-5CB8-B90D-84E7-66A85D04EC54}"/>
              </a:ext>
            </a:extLst>
          </p:cNvPr>
          <p:cNvSpPr/>
          <p:nvPr/>
        </p:nvSpPr>
        <p:spPr>
          <a:xfrm>
            <a:off x="5341432" y="320141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CLINICAL TRIALS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AA94A0A-09AE-3042-7FF0-BCC2EB3A9E80}"/>
              </a:ext>
            </a:extLst>
          </p:cNvPr>
          <p:cNvSpPr/>
          <p:nvPr/>
        </p:nvSpPr>
        <p:spPr>
          <a:xfrm>
            <a:off x="6525418" y="92284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JOURNAL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718CBEA-4A08-E464-C4E6-1B6A2C0B7FFD}"/>
              </a:ext>
            </a:extLst>
          </p:cNvPr>
          <p:cNvSpPr/>
          <p:nvPr/>
        </p:nvSpPr>
        <p:spPr>
          <a:xfrm>
            <a:off x="1340932" y="318277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PUBMED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254189D-49E8-55C7-AA6D-CFF521F6F35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5180174" y="3965639"/>
            <a:ext cx="454188" cy="110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23FDF00-3CA7-E3CE-17E4-402364543B56}"/>
              </a:ext>
            </a:extLst>
          </p:cNvPr>
          <p:cNvCxnSpPr>
            <a:cxnSpLocks/>
            <a:stCxn id="5" idx="1"/>
            <a:endCxn id="8" idx="5"/>
          </p:cNvCxnSpPr>
          <p:nvPr/>
        </p:nvCxnSpPr>
        <p:spPr>
          <a:xfrm flipH="1" flipV="1">
            <a:off x="3048252" y="3946999"/>
            <a:ext cx="771414" cy="11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1017819-0D16-BD13-48C1-6A398057A3D1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6341557" y="1687069"/>
            <a:ext cx="476791" cy="15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47B4F0B-96E7-17B9-D58A-9D9B1AE75C65}"/>
              </a:ext>
            </a:extLst>
          </p:cNvPr>
          <p:cNvSpPr txBox="1"/>
          <p:nvPr/>
        </p:nvSpPr>
        <p:spPr>
          <a:xfrm rot="11866644">
            <a:off x="6542669" y="183203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8058C9-6309-FD51-5319-D28EAC24E5EA}"/>
              </a:ext>
            </a:extLst>
          </p:cNvPr>
          <p:cNvSpPr txBox="1"/>
          <p:nvPr/>
        </p:nvSpPr>
        <p:spPr>
          <a:xfrm rot="19495702">
            <a:off x="3156516" y="404379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6A213B-0BCE-A7DF-F01E-C8BDE954B1ED}"/>
              </a:ext>
            </a:extLst>
          </p:cNvPr>
          <p:cNvSpPr txBox="1"/>
          <p:nvPr/>
        </p:nvSpPr>
        <p:spPr>
          <a:xfrm rot="12154852">
            <a:off x="5386384" y="401245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CF9E4C-4883-9A6A-B7B2-752A70E28B68}"/>
              </a:ext>
            </a:extLst>
          </p:cNvPr>
          <p:cNvSpPr/>
          <p:nvPr/>
        </p:nvSpPr>
        <p:spPr>
          <a:xfrm>
            <a:off x="569176" y="92284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JOURNAL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7E450B-B9EB-950F-31E0-D3CFD81D21B5}"/>
              </a:ext>
            </a:extLst>
          </p:cNvPr>
          <p:cNvSpPr txBox="1"/>
          <p:nvPr/>
        </p:nvSpPr>
        <p:spPr>
          <a:xfrm rot="20066564">
            <a:off x="2384759" y="196797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34F2C5B-7C7F-E3EB-2562-4EF94D515965}"/>
              </a:ext>
            </a:extLst>
          </p:cNvPr>
          <p:cNvCxnSpPr>
            <a:cxnSpLocks/>
            <a:stCxn id="8" idx="7"/>
            <a:endCxn id="24" idx="5"/>
          </p:cNvCxnSpPr>
          <p:nvPr/>
        </p:nvCxnSpPr>
        <p:spPr>
          <a:xfrm flipH="1" flipV="1">
            <a:off x="2276496" y="1687069"/>
            <a:ext cx="771756" cy="162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D328B-2DE1-4768-E42C-93E7C22B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Mise en situation : une démarche orientée production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AA43B-45B1-963A-D51C-E456F138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fr-FR" dirty="0"/>
              <a:t>Nous souhaitons construire un pipeline dédié au référencement des médicaments à partir des publications scientifiques. 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Les données à disposition :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dirty="0"/>
              <a:t>drugs.csv : les données médicaments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dirty="0"/>
              <a:t>pubmed.csv : les publications PubMed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dirty="0"/>
              <a:t>clinical_trials.csv et </a:t>
            </a:r>
            <a:r>
              <a:rPr lang="fr-FR" dirty="0" err="1"/>
              <a:t>clinical_trials.json</a:t>
            </a:r>
            <a:r>
              <a:rPr lang="fr-FR" dirty="0"/>
              <a:t> : les publications scientifiques en lien avec les tests cliniques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Une volumétrie faible : </a:t>
            </a:r>
            <a:r>
              <a:rPr lang="fr-FR" dirty="0"/>
              <a:t>une quinzaine de lignes par table de données.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Réalisation d’un projet dédié à créer un DAG.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Recherche de la modularité du code, une rédaction favorisant le travail en équipe et l’évolution vers le Big Data.</a:t>
            </a:r>
          </a:p>
          <a:p>
            <a:pPr marL="457200" indent="-457200">
              <a:buFont typeface="+mj-lt"/>
              <a:buAutoNum type="arabicPeriod"/>
            </a:pPr>
            <a:endParaRPr lang="fr-FR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EBE0C-0ABF-B48E-CA34-08676E9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12/05/2025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BC1BB-30E5-CC9F-0673-592410B5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BB70F-8433-A9F7-59B8-79A2826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CAA5B-3AB1-D05C-47BA-07E2806B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architecture propre : une pratique métier et modulable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CB2F6-CDE5-B43B-DE0E-D6F4A4135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9983" y="1849970"/>
            <a:ext cx="5669280" cy="44104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Un répertoire de données brut : </a:t>
            </a:r>
            <a:r>
              <a:rPr lang="fr-FR" i="1" dirty="0" err="1"/>
              <a:t>raw_data</a:t>
            </a:r>
            <a:r>
              <a:rPr lang="fr-FR" i="1" dirty="0"/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boîte à outils de fonctions sources permettant un code modulable : </a:t>
            </a:r>
            <a:r>
              <a:rPr lang="fr-FR" i="1" dirty="0"/>
              <a:t>src/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recette de cuisine bien rédigée et organiser : </a:t>
            </a:r>
            <a:r>
              <a:rPr lang="fr-FR" i="1" dirty="0"/>
              <a:t>main.py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répertoire de données de sortie : </a:t>
            </a:r>
            <a:r>
              <a:rPr lang="fr-FR" i="1" dirty="0" err="1"/>
              <a:t>output_data</a:t>
            </a:r>
            <a:r>
              <a:rPr lang="fr-FR" i="1" dirty="0"/>
              <a:t>/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Automatisation de notre recette de cuisine comme la gestion d’erreur, des dépendances et de la flexibilité : </a:t>
            </a:r>
            <a:r>
              <a:rPr lang="fr-FR" i="1" dirty="0" err="1"/>
              <a:t>dags</a:t>
            </a:r>
            <a:r>
              <a:rPr lang="fr-FR" i="1" dirty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traitement ad-hoc testant l’output de notre pipeline : </a:t>
            </a:r>
            <a:r>
              <a:rPr lang="fr-FR" i="1" dirty="0"/>
              <a:t>journal_insight.py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3F586-1451-9FE8-6E02-9F4CCD5A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5BA9F5-FFBF-0855-7A79-3C04CBFA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D2301B-2AB0-5696-9033-CFADD675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4881D6B-5BDC-632E-F0B1-448656CC7B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5519" y="1846263"/>
            <a:ext cx="4653037" cy="4410428"/>
          </a:xfrm>
        </p:spPr>
      </p:pic>
    </p:spTree>
    <p:extLst>
      <p:ext uri="{BB962C8B-B14F-4D97-AF65-F5344CB8AC3E}">
        <p14:creationId xmlns:p14="http://schemas.microsoft.com/office/powerpoint/2010/main" val="11402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66B7-E0D0-D116-C5FA-EA55407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recette linéaire facilitant un DAG : </a:t>
            </a:r>
            <a:r>
              <a:rPr lang="fr-FR" i="1" dirty="0"/>
              <a:t>main.py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57F12-A9F0-A55C-0A1E-74A4E8E9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0"/>
            <a:ext cx="9424670" cy="284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Chargement des données : </a:t>
            </a:r>
            <a:r>
              <a:rPr lang="fr-FR" i="1" dirty="0" err="1"/>
              <a:t>load_data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Nettoyage des données de publications de test clinique : </a:t>
            </a:r>
            <a:r>
              <a:rPr lang="fr-FR" i="1" dirty="0" err="1"/>
              <a:t>clean_clinicals_trials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Nettoyage des données médicaments : </a:t>
            </a:r>
            <a:r>
              <a:rPr lang="fr-FR" i="1" dirty="0" err="1"/>
              <a:t>clean_drugs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Nettoyage des données d’article PubMed : </a:t>
            </a:r>
            <a:r>
              <a:rPr lang="fr-FR" i="1" dirty="0" err="1"/>
              <a:t>clean_pubmed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Matching des médicaments avec les publications qui le mentionne : </a:t>
            </a:r>
            <a:r>
              <a:rPr lang="fr-FR" i="1" dirty="0" err="1"/>
              <a:t>get_links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Construction du JSON final : </a:t>
            </a:r>
            <a:r>
              <a:rPr lang="fr-FR" i="1" dirty="0" err="1"/>
              <a:t>build_json</a:t>
            </a:r>
            <a:r>
              <a:rPr lang="fr-FR" i="1" dirty="0"/>
              <a:t>()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0ECD7-217A-77BD-FDE0-8FD64F33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E1A0C-71F7-29BE-CB7D-CBB38FA3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3B8BE-00D3-D8F0-1387-60C37B07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4</a:t>
            </a:fld>
            <a:endParaRPr lang="fr-FR"/>
          </a:p>
        </p:txBody>
      </p:sp>
      <p:sp>
        <p:nvSpPr>
          <p:cNvPr id="7" name="Légende : flèche vers la droite 6">
            <a:extLst>
              <a:ext uri="{FF2B5EF4-FFF2-40B4-BE49-F238E27FC236}">
                <a16:creationId xmlns:a16="http://schemas.microsoft.com/office/drawing/2014/main" id="{D6F8AB24-E409-DDD8-F283-3EDE7C06FCB4}"/>
              </a:ext>
            </a:extLst>
          </p:cNvPr>
          <p:cNvSpPr/>
          <p:nvPr/>
        </p:nvSpPr>
        <p:spPr>
          <a:xfrm>
            <a:off x="720462" y="4973714"/>
            <a:ext cx="2982800" cy="1042964"/>
          </a:xfrm>
          <a:prstGeom prst="rightArrowCallout">
            <a:avLst>
              <a:gd name="adj1" fmla="val 25000"/>
              <a:gd name="adj2" fmla="val 26218"/>
              <a:gd name="adj3" fmla="val 25000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Chargement des données</a:t>
            </a:r>
          </a:p>
        </p:txBody>
      </p:sp>
      <p:sp>
        <p:nvSpPr>
          <p:cNvPr id="8" name="Légende : flèche vers la droite 7">
            <a:extLst>
              <a:ext uri="{FF2B5EF4-FFF2-40B4-BE49-F238E27FC236}">
                <a16:creationId xmlns:a16="http://schemas.microsoft.com/office/drawing/2014/main" id="{0D068EA0-519E-D89B-1AAA-0AF57326CAED}"/>
              </a:ext>
            </a:extLst>
          </p:cNvPr>
          <p:cNvSpPr/>
          <p:nvPr/>
        </p:nvSpPr>
        <p:spPr>
          <a:xfrm>
            <a:off x="3764682" y="4959349"/>
            <a:ext cx="2982800" cy="1042964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 des données </a:t>
            </a:r>
            <a:r>
              <a:rPr lang="fr-FR" sz="1400" dirty="0" err="1"/>
              <a:t>drugs</a:t>
            </a:r>
            <a:r>
              <a:rPr lang="fr-FR" sz="1400" dirty="0"/>
              <a:t>, </a:t>
            </a:r>
            <a:r>
              <a:rPr lang="fr-FR" sz="1400" dirty="0" err="1"/>
              <a:t>pubmed</a:t>
            </a:r>
            <a:r>
              <a:rPr lang="fr-FR" sz="1400" dirty="0"/>
              <a:t> et </a:t>
            </a:r>
            <a:r>
              <a:rPr lang="fr-FR" sz="1400" dirty="0" err="1"/>
              <a:t>clinical_trials</a:t>
            </a:r>
            <a:r>
              <a:rPr lang="fr-FR" sz="1400" dirty="0"/>
              <a:t> (suivant l’ordre ci-dessus)</a:t>
            </a:r>
          </a:p>
        </p:txBody>
      </p:sp>
      <p:sp>
        <p:nvSpPr>
          <p:cNvPr id="9" name="Légende : flèche vers la droite 8">
            <a:extLst>
              <a:ext uri="{FF2B5EF4-FFF2-40B4-BE49-F238E27FC236}">
                <a16:creationId xmlns:a16="http://schemas.microsoft.com/office/drawing/2014/main" id="{4FF0A2B2-84CE-8E81-D693-300241E2E059}"/>
              </a:ext>
            </a:extLst>
          </p:cNvPr>
          <p:cNvSpPr/>
          <p:nvPr/>
        </p:nvSpPr>
        <p:spPr>
          <a:xfrm>
            <a:off x="6808902" y="4944985"/>
            <a:ext cx="2982800" cy="1042964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Matching des médicaments – publications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D842B-056E-5C2B-4FC8-0ADCCD21272D}"/>
              </a:ext>
            </a:extLst>
          </p:cNvPr>
          <p:cNvSpPr/>
          <p:nvPr/>
        </p:nvSpPr>
        <p:spPr>
          <a:xfrm>
            <a:off x="9853122" y="4973714"/>
            <a:ext cx="1886758" cy="1014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Construction du JSON</a:t>
            </a:r>
          </a:p>
        </p:txBody>
      </p:sp>
    </p:spTree>
    <p:extLst>
      <p:ext uri="{BB962C8B-B14F-4D97-AF65-F5344CB8AC3E}">
        <p14:creationId xmlns:p14="http://schemas.microsoft.com/office/powerpoint/2010/main" val="275872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FF1F1-3DB0-59B7-B0F6-5C9D6ECA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Deux structures de liaison entre les médicaments et les publications : le référencement du journal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51E5F0-97F4-D2D9-562A-E910A7FAA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2. Lien indirecte avec le médicament</a:t>
            </a:r>
          </a:p>
        </p:txBody>
      </p:sp>
      <p:pic>
        <p:nvPicPr>
          <p:cNvPr id="25" name="Espace réservé du contenu 24" descr="Une image contenant texte, capture d’écran, cercle, conception&#10;&#10;Le contenu généré par l’IA peut être incorrect.">
            <a:extLst>
              <a:ext uri="{FF2B5EF4-FFF2-40B4-BE49-F238E27FC236}">
                <a16:creationId xmlns:a16="http://schemas.microsoft.com/office/drawing/2014/main" id="{C95984D1-8FC9-CF49-DCFB-6D6CEAA752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6414"/>
            <a:ext cx="4937125" cy="3051097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FDF335-770B-BCA4-E53C-A09D4E8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472557-E4E7-0B7C-B87D-89254D1C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A43959-6753-E8F2-3E0C-012A55CD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4B9B62-E244-0150-C6F5-207CA49C4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Lien directe avec le médicament </a:t>
            </a:r>
          </a:p>
        </p:txBody>
      </p:sp>
      <p:pic>
        <p:nvPicPr>
          <p:cNvPr id="21" name="Espace réservé du contenu 20" descr="Une image contenant texte, capture d’écran, cercle, conception&#10;&#10;Le contenu généré par l’IA peut être incorrect.">
            <a:extLst>
              <a:ext uri="{FF2B5EF4-FFF2-40B4-BE49-F238E27FC236}">
                <a16:creationId xmlns:a16="http://schemas.microsoft.com/office/drawing/2014/main" id="{4D5B8C7C-CA37-A4FA-B05B-C00ADCB0A7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0" y="2582863"/>
            <a:ext cx="4302958" cy="3378200"/>
          </a:xfr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67F245-2A78-F01F-3125-3948FE237856}"/>
              </a:ext>
            </a:extLst>
          </p:cNvPr>
          <p:cNvSpPr txBox="1"/>
          <p:nvPr/>
        </p:nvSpPr>
        <p:spPr>
          <a:xfrm>
            <a:off x="3741692" y="5940477"/>
            <a:ext cx="488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Donnant à deux structures de JSON différentes …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CDD83AB-375D-73D1-4C36-FAEA7E84E873}"/>
              </a:ext>
            </a:extLst>
          </p:cNvPr>
          <p:cNvCxnSpPr>
            <a:cxnSpLocks/>
          </p:cNvCxnSpPr>
          <p:nvPr/>
        </p:nvCxnSpPr>
        <p:spPr>
          <a:xfrm>
            <a:off x="9972675" y="6057901"/>
            <a:ext cx="49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2261ACB-802C-3FDD-1726-CFDF8FE8A07A}"/>
              </a:ext>
            </a:extLst>
          </p:cNvPr>
          <p:cNvSpPr txBox="1"/>
          <p:nvPr/>
        </p:nvSpPr>
        <p:spPr>
          <a:xfrm>
            <a:off x="10471150" y="5930943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Référencé dans</a:t>
            </a:r>
          </a:p>
        </p:txBody>
      </p:sp>
    </p:spTree>
    <p:extLst>
      <p:ext uri="{BB962C8B-B14F-4D97-AF65-F5344CB8AC3E}">
        <p14:creationId xmlns:p14="http://schemas.microsoft.com/office/powerpoint/2010/main" val="28576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AF8E86BA-9E6B-F9A9-835E-625A44C7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Traitement ad-hoc : recherche du journal mentionnant le plus de médicaments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6D462B2-CDE9-6817-6D93-BB4FDA08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7100"/>
            <a:ext cx="10058400" cy="36719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Un traitement indépendant du pipeline.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fonction robuste permettant de trouver le journal mentionnant le plus de médicaments différents : adapté au graphe de liaison directe et indirecte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journal « Journal of Emergency Nursing » mentionne le plus de médicaments.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médicaments mentionnés dans le journal : </a:t>
            </a:r>
            <a:r>
              <a:rPr lang="fr-FR" dirty="0" err="1"/>
              <a:t>diphenhydramine</a:t>
            </a:r>
            <a:r>
              <a:rPr lang="fr-FR" dirty="0"/>
              <a:t> et </a:t>
            </a:r>
            <a:r>
              <a:rPr lang="fr-FR" dirty="0" err="1"/>
              <a:t>epinephrine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9B9B28-844B-252E-CA38-B682A4F5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64E8E4-19F1-1D01-7812-41F0B8F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6A8949-C2DA-59CE-A9C1-D8F6B681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7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1BC2-79FA-F8ED-60AE-10E7C6A2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évolution vers le Big Data : création d’un DAG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30BC1-B960-D3FE-4E3A-24EFE6D53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Forme et manipulation des données input / output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F0AB9F2-4A03-8D51-F40E-D0DE2EF236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5994249"/>
              </p:ext>
            </p:extLst>
          </p:nvPr>
        </p:nvGraphicFramePr>
        <p:xfrm>
          <a:off x="1096963" y="2582863"/>
          <a:ext cx="4938711" cy="1981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113294253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422104323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175594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Petite volumétrie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Grande volumétrie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9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Format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CSV et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Librairie de traitement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Dask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00769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DE84AB-FC6E-ACF7-B6EB-BC580E0F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automatisation du pipeline : DAG - </a:t>
            </a:r>
            <a:r>
              <a:rPr lang="fr-FR" dirty="0" err="1"/>
              <a:t>Airflow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69CE7B-DA44-3800-CFFF-2317A0CDBA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Création d’un DAG en utilisant </a:t>
            </a:r>
            <a:r>
              <a:rPr lang="fr-FR" dirty="0" err="1"/>
              <a:t>Airflow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Relance indépendante des tâches lors des erreurs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exécution du pipeline automatique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D7AC62-9489-5D67-D3C8-46031F05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D7ECBF-E788-C564-4ABA-0B15E6D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7AD2D1-AB6B-F444-7D56-616DEB55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FAD142-1021-EFC3-2D5A-43A24B94EED6}"/>
              </a:ext>
            </a:extLst>
          </p:cNvPr>
          <p:cNvSpPr txBox="1"/>
          <p:nvPr/>
        </p:nvSpPr>
        <p:spPr>
          <a:xfrm>
            <a:off x="1036320" y="4737100"/>
            <a:ext cx="49987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b="1" dirty="0"/>
              <a:t>Une combinaison essentielle entre le format Parquet et la librairie </a:t>
            </a:r>
            <a:r>
              <a:rPr lang="fr-FR" sz="1400" b="1" dirty="0" err="1"/>
              <a:t>Dask</a:t>
            </a:r>
            <a:r>
              <a:rPr lang="fr-FR" sz="1400" b="1" dirty="0"/>
              <a:t> 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Structure de code similaire à Pandas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Temps de lecture optimisé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Traitement parallèle des données.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Zoom de diapositive 11">
                <a:extLst>
                  <a:ext uri="{FF2B5EF4-FFF2-40B4-BE49-F238E27FC236}">
                    <a16:creationId xmlns:a16="http://schemas.microsoft.com/office/drawing/2014/main" id="{67B66634-98FA-7546-3A69-93C83793EC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4284748"/>
                  </p:ext>
                </p:extLst>
              </p:nvPr>
            </p:nvGraphicFramePr>
            <p:xfrm>
              <a:off x="7418062" y="4422871"/>
              <a:ext cx="3002845" cy="1689100"/>
            </p:xfrm>
            <a:graphic>
              <a:graphicData uri="http://schemas.microsoft.com/office/powerpoint/2016/slidezoom">
                <pslz:sldZm>
                  <pslz:sldZmObj sldId="271" cId="1895299212">
                    <pslz:zmPr id="{06EDF6FA-7738-4A90-9943-D725AB7E77F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02845" cy="16891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Zoom de diapositive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7B66634-98FA-7546-3A69-93C83793EC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18062" y="4422871"/>
                <a:ext cx="3002845" cy="16891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22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14DE7-4565-815F-6216-F9066096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du pipeline DAG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6595D-310B-2949-E98C-6E17D244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24CD88-E2CF-A6CD-B319-2CC4FE12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E67552-633B-A938-6134-55E5A7B4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8</a:t>
            </a:fld>
            <a:endParaRPr lang="fr-FR"/>
          </a:p>
        </p:txBody>
      </p:sp>
      <p:sp>
        <p:nvSpPr>
          <p:cNvPr id="6" name="Organigramme : Procédé 5">
            <a:extLst>
              <a:ext uri="{FF2B5EF4-FFF2-40B4-BE49-F238E27FC236}">
                <a16:creationId xmlns:a16="http://schemas.microsoft.com/office/drawing/2014/main" id="{D1985419-746C-F6A2-3BDD-4D0BEBED2F91}"/>
              </a:ext>
            </a:extLst>
          </p:cNvPr>
          <p:cNvSpPr/>
          <p:nvPr/>
        </p:nvSpPr>
        <p:spPr>
          <a:xfrm>
            <a:off x="768682" y="3434900"/>
            <a:ext cx="1988082" cy="7138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Chargement des données</a:t>
            </a:r>
          </a:p>
        </p:txBody>
      </p:sp>
      <p:sp>
        <p:nvSpPr>
          <p:cNvPr id="9" name="Organigramme : Procédé 8">
            <a:extLst>
              <a:ext uri="{FF2B5EF4-FFF2-40B4-BE49-F238E27FC236}">
                <a16:creationId xmlns:a16="http://schemas.microsoft.com/office/drawing/2014/main" id="{42CEAEA8-6534-2C6B-CC08-5870EC01A249}"/>
              </a:ext>
            </a:extLst>
          </p:cNvPr>
          <p:cNvSpPr/>
          <p:nvPr/>
        </p:nvSpPr>
        <p:spPr>
          <a:xfrm>
            <a:off x="3929824" y="2062325"/>
            <a:ext cx="1988082" cy="7138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 des données </a:t>
            </a:r>
            <a:r>
              <a:rPr lang="fr-FR" sz="1400" i="1" dirty="0" err="1"/>
              <a:t>clinical_trials</a:t>
            </a:r>
            <a:r>
              <a:rPr lang="fr-FR" sz="1400" i="1" dirty="0"/>
              <a:t> </a:t>
            </a:r>
          </a:p>
        </p:txBody>
      </p:sp>
      <p:sp>
        <p:nvSpPr>
          <p:cNvPr id="10" name="Organigramme : Procédé 9">
            <a:extLst>
              <a:ext uri="{FF2B5EF4-FFF2-40B4-BE49-F238E27FC236}">
                <a16:creationId xmlns:a16="http://schemas.microsoft.com/office/drawing/2014/main" id="{CFAC9CCC-28C2-7A78-FA38-7047BE893423}"/>
              </a:ext>
            </a:extLst>
          </p:cNvPr>
          <p:cNvSpPr/>
          <p:nvPr/>
        </p:nvSpPr>
        <p:spPr>
          <a:xfrm>
            <a:off x="3929824" y="3434900"/>
            <a:ext cx="1988082" cy="7138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 des données </a:t>
            </a:r>
            <a:r>
              <a:rPr lang="fr-FR" sz="1400" i="1" dirty="0" err="1"/>
              <a:t>pubmed</a:t>
            </a:r>
            <a:endParaRPr lang="fr-FR" sz="1400" i="1" dirty="0"/>
          </a:p>
        </p:txBody>
      </p:sp>
      <p:sp>
        <p:nvSpPr>
          <p:cNvPr id="11" name="Organigramme : Procédé 10">
            <a:extLst>
              <a:ext uri="{FF2B5EF4-FFF2-40B4-BE49-F238E27FC236}">
                <a16:creationId xmlns:a16="http://schemas.microsoft.com/office/drawing/2014/main" id="{2C304090-6654-CA39-B526-874A830FE393}"/>
              </a:ext>
            </a:extLst>
          </p:cNvPr>
          <p:cNvSpPr/>
          <p:nvPr/>
        </p:nvSpPr>
        <p:spPr>
          <a:xfrm>
            <a:off x="3929824" y="4849762"/>
            <a:ext cx="1988082" cy="7138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 des données </a:t>
            </a:r>
            <a:r>
              <a:rPr lang="fr-FR" sz="1400" i="1" dirty="0" err="1"/>
              <a:t>drugs</a:t>
            </a:r>
            <a:endParaRPr lang="fr-FR" sz="1400" i="1" dirty="0"/>
          </a:p>
        </p:txBody>
      </p:sp>
      <p:sp>
        <p:nvSpPr>
          <p:cNvPr id="12" name="Organigramme : Procédé 11">
            <a:extLst>
              <a:ext uri="{FF2B5EF4-FFF2-40B4-BE49-F238E27FC236}">
                <a16:creationId xmlns:a16="http://schemas.microsoft.com/office/drawing/2014/main" id="{9262B66E-0D58-5EF6-7360-43FA71B1C91A}"/>
              </a:ext>
            </a:extLst>
          </p:cNvPr>
          <p:cNvSpPr/>
          <p:nvPr/>
        </p:nvSpPr>
        <p:spPr>
          <a:xfrm>
            <a:off x="7090966" y="3434900"/>
            <a:ext cx="1988082" cy="7138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Matching entre les médicaments – publications</a:t>
            </a:r>
          </a:p>
        </p:txBody>
      </p:sp>
      <p:sp>
        <p:nvSpPr>
          <p:cNvPr id="13" name="Organigramme : Procédé 12">
            <a:extLst>
              <a:ext uri="{FF2B5EF4-FFF2-40B4-BE49-F238E27FC236}">
                <a16:creationId xmlns:a16="http://schemas.microsoft.com/office/drawing/2014/main" id="{CD852DCE-73B1-B590-0FF4-E9C7EB30B3CD}"/>
              </a:ext>
            </a:extLst>
          </p:cNvPr>
          <p:cNvSpPr/>
          <p:nvPr/>
        </p:nvSpPr>
        <p:spPr>
          <a:xfrm>
            <a:off x="9806068" y="3429000"/>
            <a:ext cx="1988082" cy="713822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Construction du JSON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01C5A10-DC48-E6F3-B485-77C28B77D83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756764" y="3791811"/>
            <a:ext cx="1173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6F12CD9C-2EFC-1C0E-DAF5-97D8339A930B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56764" y="2419236"/>
            <a:ext cx="1173060" cy="13725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A7311446-DA19-4DA5-1B6F-CD677FF2EAA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756764" y="3791811"/>
            <a:ext cx="1173060" cy="14148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6EF7AB5-E61D-9975-D202-DE98D7FCB43E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917906" y="3791811"/>
            <a:ext cx="1173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2649D4-631E-22A9-1899-4D1E5885ED8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9079048" y="3785911"/>
            <a:ext cx="727020" cy="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513C2EB7-4FFF-1DE5-F0AF-A26229C4C36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917906" y="2419236"/>
            <a:ext cx="1173060" cy="13725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D275B395-8E6F-37B4-4C80-4F28A53D191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917906" y="3791811"/>
            <a:ext cx="1173060" cy="14148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9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0D695-2754-8DA1-9668-9D00529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C3939-F81F-D606-9EE6-AB89ED62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8EDB23-C894-3630-0340-12CA6846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96CC95-783B-8EA5-6542-15118C31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9</a:t>
            </a:fld>
            <a:endParaRPr lang="fr-FR" dirty="0"/>
          </a:p>
        </p:txBody>
      </p:sp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2EF5192B-4E20-C08C-5508-CD330605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0007676" cy="45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98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964</TotalTime>
  <Words>623</Words>
  <Application>Microsoft Office PowerPoint</Application>
  <PresentationFormat>Grand écran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Corbel</vt:lpstr>
      <vt:lpstr>Rétrospective</vt:lpstr>
      <vt:lpstr>PharmaLink – Lier publications et médicaments par l’ingénierie des données</vt:lpstr>
      <vt:lpstr>Mise en situation : une démarche orientée production</vt:lpstr>
      <vt:lpstr>Une architecture propre : une pratique métier et modulable</vt:lpstr>
      <vt:lpstr>Une recette linéaire facilitant un DAG : main.py</vt:lpstr>
      <vt:lpstr>Deux structures de liaison entre les médicaments et les publications : le référencement du journal</vt:lpstr>
      <vt:lpstr>Traitement ad-hoc : recherche du journal mentionnant le plus de médicaments</vt:lpstr>
      <vt:lpstr>Une évolution vers le Big Data : création d’un DAG</vt:lpstr>
      <vt:lpstr>Schéma du pipeline DAG </vt:lpstr>
      <vt:lpstr>Merci !</vt:lpstr>
      <vt:lpstr>ANNEXE 1</vt:lpstr>
      <vt:lpstr>ANNEXE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Marilyne Hu (Student at CentraleSupelec)</dc:creator>
  <cp:lastModifiedBy>Marilyne Hu (Student at CentraleSupelec)</cp:lastModifiedBy>
  <cp:revision>8</cp:revision>
  <dcterms:created xsi:type="dcterms:W3CDTF">2025-05-10T23:06:23Z</dcterms:created>
  <dcterms:modified xsi:type="dcterms:W3CDTF">2025-05-11T16:39:59Z</dcterms:modified>
</cp:coreProperties>
</file>