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57" r:id="rId5"/>
    <p:sldId id="580" r:id="rId6"/>
    <p:sldId id="258" r:id="rId7"/>
    <p:sldId id="565" r:id="rId8"/>
    <p:sldId id="569" r:id="rId9"/>
    <p:sldId id="570" r:id="rId10"/>
    <p:sldId id="574" r:id="rId11"/>
    <p:sldId id="571" r:id="rId12"/>
    <p:sldId id="576" r:id="rId13"/>
    <p:sldId id="688" r:id="rId14"/>
    <p:sldId id="582" r:id="rId15"/>
    <p:sldId id="584" r:id="rId16"/>
    <p:sldId id="585" r:id="rId17"/>
    <p:sldId id="583" r:id="rId18"/>
    <p:sldId id="586" r:id="rId19"/>
    <p:sldId id="587" r:id="rId20"/>
    <p:sldId id="589" r:id="rId21"/>
    <p:sldId id="588" r:id="rId22"/>
    <p:sldId id="591" r:id="rId23"/>
    <p:sldId id="593" r:id="rId24"/>
    <p:sldId id="590" r:id="rId25"/>
    <p:sldId id="594" r:id="rId26"/>
    <p:sldId id="687" r:id="rId27"/>
    <p:sldId id="595" r:id="rId28"/>
    <p:sldId id="597" r:id="rId29"/>
    <p:sldId id="596" r:id="rId30"/>
    <p:sldId id="599" r:id="rId31"/>
    <p:sldId id="600" r:id="rId32"/>
    <p:sldId id="601" r:id="rId33"/>
    <p:sldId id="598" r:id="rId34"/>
    <p:sldId id="602" r:id="rId35"/>
    <p:sldId id="604" r:id="rId36"/>
    <p:sldId id="603" r:id="rId37"/>
    <p:sldId id="605" r:id="rId38"/>
    <p:sldId id="606" r:id="rId39"/>
    <p:sldId id="607" r:id="rId40"/>
    <p:sldId id="60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ubin Jelveh" initials="ZJ" lastIdx="1" clrIdx="0">
    <p:extLst>
      <p:ext uri="{19B8F6BF-5375-455C-9EA6-DF929625EA0E}">
        <p15:presenceInfo xmlns:p15="http://schemas.microsoft.com/office/powerpoint/2012/main" userId="S::zjelveh@UCHICAGO.EDU::5fa3cae2-013c-4adc-aafe-b14ff7fd1d2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72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B7DC1-E79E-489B-80BC-13FA512A15A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191EA-79B1-4676-BF7A-BC2A4D38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1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3806-BDEB-460C-9DA3-A4AC5BB0B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7FA97-70B4-413B-97C0-FFF4B7FBF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E769B-11BD-47E9-AE8C-24185A56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2FB-E8D3-4DF0-AA4A-3BFD82DDFA6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0DB0-4BD4-40AC-891C-D3C60279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403A9-E94E-4E0E-912C-3AC19114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C57-E82D-4F74-8143-BD37EA451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8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1F76-09F3-4AB2-B322-E98C0DCA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A4C5B-0A15-45F2-B6DD-1E7015218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C4E5E-1A83-47FE-93A8-3D036220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2FB-E8D3-4DF0-AA4A-3BFD82DDFA6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63A81-2E66-4751-9339-909677DA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F2FE9-0AD9-440F-B397-B2ADB4C9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C57-E82D-4F74-8143-BD37EA451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1683E-AA4E-42C7-92FC-CD6F5E32A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32C1C-831C-4392-9559-14B282986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12127-8753-4098-BFB0-6C16D4A2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2FB-E8D3-4DF0-AA4A-3BFD82DDFA6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935CE-EB2E-48E6-BE78-624D597C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E0D1B-157F-4630-A9D8-0C51188E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C57-E82D-4F74-8143-BD37EA451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6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CD64-0D4E-489F-9476-759D0230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252AA-3114-448D-89A4-AA93F275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7F8F7-94F0-45CC-A92E-792E6CD1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891112FB-E8D3-4DF0-AA4A-3BFD82DDFA6E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51E92-750C-4844-861A-C6A6193C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9B71B-F104-4B50-A704-A69EDCAF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E601CC57-E82D-4F74-8143-BD37EA451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6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73C1-18B9-4A5F-A641-B1D9BD49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784C-5273-44F7-9262-1F156E7F2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8A79-BC4E-4204-B93A-D6DBF701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891112FB-E8D3-4DF0-AA4A-3BFD82DDFA6E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C3EE1-B841-4676-9577-A0C13FDD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FB0D-E424-4EE8-BCD5-FB62B2C9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E601CC57-E82D-4F74-8143-BD37EA451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D687-406E-4804-BD85-DF95C490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E60A-6C1B-4C51-9F5A-49D90242E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AB146-169B-445E-B371-A7272BAF9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FE962-49B4-44FC-B229-9ABA6B0E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2FB-E8D3-4DF0-AA4A-3BFD82DDFA6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4D0B0-8F5B-494A-BD8A-8D2B77AD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08D26-6FA9-497F-9E23-E985CD08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C57-E82D-4F74-8143-BD37EA451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6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B772-56EA-4E1D-870E-DC5399C2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DFE92-D7AA-4C4E-890F-41F8870B9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5963D-C610-417C-BBBF-50B664A69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EB91A-2ACD-4759-8B22-E9E9D685E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BC8AD-69ED-4F56-9457-81E890E4B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AF2C8-5B2E-4F24-9FE0-AA0D8EB7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2FB-E8D3-4DF0-AA4A-3BFD82DDFA6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44D9-913B-4456-A877-F3575FBA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F5455-A102-45EB-84C3-8DE10F88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C57-E82D-4F74-8143-BD37EA451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0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4791-9577-4C5B-811C-3FBC23D6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D221A-78A2-4827-9539-870F0C20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2FB-E8D3-4DF0-AA4A-3BFD82DDFA6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896ED-EF50-466A-AFF5-9DDE9E48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12E48-9380-43EE-868E-48C13717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C57-E82D-4F74-8143-BD37EA451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0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5BC4D-46F8-4394-9EE2-F3648706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2FB-E8D3-4DF0-AA4A-3BFD82DDFA6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55802-7FF1-4E95-9EB8-DD4CF2E3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82E4C-53E3-432B-9FFD-36B2A447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C57-E82D-4F74-8143-BD37EA451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C2CB-5984-4CCA-A811-540FE5C7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AC44-37DA-453A-B252-46CA4C9D5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5F699-3D09-404A-BC27-147FB1A56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0583E-4883-463E-A11A-2BD25995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2FB-E8D3-4DF0-AA4A-3BFD82DDFA6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1F581-82B4-4D90-8F8C-D5216BC5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D97C0-9B56-42D4-BD82-4A63B710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C57-E82D-4F74-8143-BD37EA451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5E91-BA62-43C5-9788-81C5A0A6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49752-A552-461E-9B83-1CDB760D9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99023-ED54-417B-A259-627C351D6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66B4E-A620-4AC4-AEB1-9CB9DD3D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12FB-E8D3-4DF0-AA4A-3BFD82DDFA6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28525-F46B-4FD1-8513-3546D6B0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BA1ED-2D72-4AB7-A76E-C5DD4366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CC57-E82D-4F74-8143-BD37EA451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4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22C11-2D15-4D11-972D-7C278AD7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E26B3-713B-4AF7-91FF-DA984E4A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3D250-5C7E-4548-9DFA-CC7B8C2E4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891112FB-E8D3-4DF0-AA4A-3BFD82DDFA6E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D943-DD20-43E3-BDFE-89CB31673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B1F64-1E5C-4BD6-A38D-EAFFB339F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E601CC57-E82D-4F74-8143-BD37EA451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0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6C8B-9AB5-4B36-A44B-C6B45DD2D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62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INST 414: Data Science Techniques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4900" dirty="0"/>
              <a:t>Lab 6</a:t>
            </a:r>
            <a:br>
              <a:rPr lang="en-US" sz="4900" dirty="0"/>
            </a:br>
            <a:r>
              <a:rPr lang="en-US" sz="4900" dirty="0"/>
              <a:t>Feature Engineering for </a:t>
            </a:r>
            <a:br>
              <a:rPr lang="en-US" sz="4900" dirty="0"/>
            </a:br>
            <a:r>
              <a:rPr lang="en-US" sz="4900" dirty="0"/>
              <a:t>Event-Based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73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626C-6016-4AFE-A3A3-82B8BA19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Features About Current Incident</a:t>
            </a:r>
          </a:p>
        </p:txBody>
      </p:sp>
    </p:spTree>
    <p:extLst>
      <p:ext uri="{BB962C8B-B14F-4D97-AF65-F5344CB8AC3E}">
        <p14:creationId xmlns:p14="http://schemas.microsoft.com/office/powerpoint/2010/main" val="1850324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67E-9B13-10AC-0A7C-BA7C3AC3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Today’s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90C9-3F79-0CA6-8A4C-F3BCA07E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0617" cy="4351338"/>
          </a:xfrm>
        </p:spPr>
        <p:txBody>
          <a:bodyPr>
            <a:normAutofit/>
          </a:bodyPr>
          <a:lstStyle/>
          <a:p>
            <a:r>
              <a:rPr lang="en-US" dirty="0"/>
              <a:t>On the right is the universe </a:t>
            </a:r>
            <a:r>
              <a:rPr lang="en-US" dirty="0" err="1"/>
              <a:t>DataFrame</a:t>
            </a:r>
            <a:r>
              <a:rPr lang="en-US" dirty="0"/>
              <a:t> we will be working with.</a:t>
            </a:r>
          </a:p>
          <a:p>
            <a:r>
              <a:rPr lang="en-US" dirty="0"/>
              <a:t>Each </a:t>
            </a:r>
            <a:r>
              <a:rPr lang="en-US" dirty="0" err="1"/>
              <a:t>arrest_id</a:t>
            </a:r>
            <a:r>
              <a:rPr lang="en-US" dirty="0"/>
              <a:t> represents an arrest for which a judge will decide whether to detain or release a defendant.</a:t>
            </a:r>
          </a:p>
          <a:p>
            <a:r>
              <a:rPr lang="en-US" dirty="0"/>
              <a:t>So we aim to generate a prediction for each </a:t>
            </a:r>
            <a:r>
              <a:rPr lang="en-US" dirty="0" err="1"/>
              <a:t>arrest_id</a:t>
            </a:r>
            <a:r>
              <a:rPr lang="en-US" dirty="0"/>
              <a:t> here</a:t>
            </a:r>
          </a:p>
          <a:p>
            <a:r>
              <a:rPr lang="en-US" dirty="0"/>
              <a:t>There are 1,000 rows in the Universe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4D899-5A14-900A-7906-72EC26BB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397" y="2752928"/>
            <a:ext cx="4545108" cy="23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0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67E-9B13-10AC-0A7C-BA7C3AC3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90C9-3F79-0CA6-8A4C-F3BCA07E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0617" cy="4351338"/>
          </a:xfrm>
        </p:spPr>
        <p:txBody>
          <a:bodyPr/>
          <a:lstStyle/>
          <a:p>
            <a:r>
              <a:rPr lang="en-US" dirty="0"/>
              <a:t>The Universe table has information on:</a:t>
            </a:r>
          </a:p>
          <a:p>
            <a:pPr lvl="1"/>
            <a:r>
              <a:rPr lang="en-US" dirty="0" err="1"/>
              <a:t>arrest_id</a:t>
            </a:r>
            <a:r>
              <a:rPr lang="en-US" dirty="0"/>
              <a:t>: unique identifier for the arrest</a:t>
            </a:r>
          </a:p>
          <a:p>
            <a:pPr lvl="1"/>
            <a:r>
              <a:rPr lang="en-US" dirty="0" err="1"/>
              <a:t>person_id</a:t>
            </a:r>
            <a:r>
              <a:rPr lang="en-US" dirty="0"/>
              <a:t>: identity of the person who was arrested</a:t>
            </a:r>
          </a:p>
          <a:p>
            <a:pPr lvl="1"/>
            <a:r>
              <a:rPr lang="en-US" dirty="0" err="1"/>
              <a:t>filing_date</a:t>
            </a:r>
            <a:r>
              <a:rPr lang="en-US" dirty="0"/>
              <a:t>: date of the arrest</a:t>
            </a:r>
          </a:p>
          <a:p>
            <a:pPr lvl="1"/>
            <a:r>
              <a:rPr lang="en-US" dirty="0"/>
              <a:t>sex: sex of the defendant as recorded by police</a:t>
            </a:r>
          </a:p>
          <a:p>
            <a:pPr lvl="1"/>
            <a:r>
              <a:rPr lang="en-US" dirty="0"/>
              <a:t>race: race of the defendant as recorded by police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4D899-5A14-900A-7906-72EC26BB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397" y="2752928"/>
            <a:ext cx="4545108" cy="23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93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FA55-0057-9FE6-CD27-A515308F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Arrest Events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3517-71E2-AD26-D96D-6818A7B1D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6881" cy="4351338"/>
          </a:xfrm>
        </p:spPr>
        <p:txBody>
          <a:bodyPr/>
          <a:lstStyle/>
          <a:p>
            <a:r>
              <a:rPr lang="en-US" dirty="0"/>
              <a:t>On the right is the events table. </a:t>
            </a:r>
          </a:p>
          <a:p>
            <a:r>
              <a:rPr lang="en-US" dirty="0"/>
              <a:t>We will use information from this table to create features to merge into our Universe table</a:t>
            </a:r>
          </a:p>
          <a:p>
            <a:r>
              <a:rPr lang="en-US" dirty="0"/>
              <a:t>There are 6,383 rows in this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ECC19-CD2D-0D83-20FA-2D36D5005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829" y="2607014"/>
            <a:ext cx="4917820" cy="21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38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CFC3-6044-1105-245F-6FE0139A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feature: Charge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3AE1A-BDB6-20F1-DAF9-1F6B07048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52106" cy="4351338"/>
          </a:xfrm>
        </p:spPr>
        <p:txBody>
          <a:bodyPr/>
          <a:lstStyle/>
          <a:p>
            <a:r>
              <a:rPr lang="en-US" dirty="0"/>
              <a:t>We will now create a feature that tells us whether the current arrest was a felony or misdemeanor.</a:t>
            </a:r>
          </a:p>
          <a:p>
            <a:r>
              <a:rPr lang="en-US" dirty="0"/>
              <a:t>We will use the `</a:t>
            </a:r>
            <a:r>
              <a:rPr lang="en-US" dirty="0" err="1"/>
              <a:t>charge_degree</a:t>
            </a:r>
            <a:r>
              <a:rPr lang="en-US" dirty="0"/>
              <a:t>` column</a:t>
            </a:r>
          </a:p>
          <a:p>
            <a:r>
              <a:rPr lang="en-US" dirty="0"/>
              <a:t>Notice that this is filled with strings:</a:t>
            </a:r>
          </a:p>
          <a:p>
            <a:pPr lvl="1"/>
            <a:r>
              <a:rPr lang="en-US" dirty="0"/>
              <a:t>`felony` or `misdemeanor`</a:t>
            </a:r>
          </a:p>
          <a:p>
            <a:r>
              <a:rPr lang="en-US" dirty="0"/>
              <a:t>We are going to create a new column called `</a:t>
            </a:r>
            <a:r>
              <a:rPr lang="en-US" dirty="0" err="1"/>
              <a:t>charge_degree_felony</a:t>
            </a:r>
            <a:r>
              <a:rPr lang="en-US" dirty="0"/>
              <a:t>` which will equal 0 if the charge is a misdemeanor and 1 if the charge is a felony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2A4B3-69F2-31F1-52D6-0AB239DE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459" y="2779362"/>
            <a:ext cx="937341" cy="16689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CC33B5-34C0-C778-CF0F-226C30D54578}"/>
              </a:ext>
            </a:extLst>
          </p:cNvPr>
          <p:cNvCxnSpPr/>
          <p:nvPr/>
        </p:nvCxnSpPr>
        <p:spPr>
          <a:xfrm>
            <a:off x="7226968" y="2991853"/>
            <a:ext cx="30078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98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CDED-6B27-8582-A0B0-B4CAAE97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get_dummies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5823-C464-60FE-F3E5-51B15913A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 so, we will use the </a:t>
            </a:r>
            <a:r>
              <a:rPr lang="en-US" dirty="0" err="1"/>
              <a:t>get_dummies</a:t>
            </a:r>
            <a:r>
              <a:rPr lang="en-US" dirty="0"/>
              <a:t> function to perform “one-hot encoding”</a:t>
            </a:r>
          </a:p>
          <a:p>
            <a:r>
              <a:rPr lang="en-US" dirty="0"/>
              <a:t>One-hot encoding takes a column of categories</a:t>
            </a:r>
          </a:p>
          <a:p>
            <a:pPr lvl="1"/>
            <a:r>
              <a:rPr lang="en-US" dirty="0"/>
              <a:t>It converts each category into a binary column</a:t>
            </a:r>
          </a:p>
          <a:p>
            <a:pPr lvl="1"/>
            <a:r>
              <a:rPr lang="en-US" dirty="0"/>
              <a:t>It assigns a True/1 for the value in the corresponding column</a:t>
            </a:r>
          </a:p>
          <a:p>
            <a:r>
              <a:rPr lang="en-US" dirty="0"/>
              <a:t>This function takes as input</a:t>
            </a:r>
          </a:p>
          <a:p>
            <a:pPr lvl="1"/>
            <a:r>
              <a:rPr lang="en-US" dirty="0"/>
              <a:t>The events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The column name that we want to encode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64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591E-3218-D4F9-7C82-9C00E222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0B1C-0592-C87F-0DE3-83B1DAAD5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43919" cy="4351338"/>
          </a:xfrm>
        </p:spPr>
        <p:txBody>
          <a:bodyPr/>
          <a:lstStyle/>
          <a:p>
            <a:r>
              <a:rPr lang="en-US" dirty="0"/>
              <a:t>Notice that when we run </a:t>
            </a:r>
            <a:r>
              <a:rPr lang="en-US" dirty="0" err="1"/>
              <a:t>get_dummies</a:t>
            </a:r>
            <a:r>
              <a:rPr lang="en-US" dirty="0"/>
              <a:t>, the ‘</a:t>
            </a:r>
            <a:r>
              <a:rPr lang="en-US" dirty="0" err="1"/>
              <a:t>charge_degree</a:t>
            </a:r>
            <a:r>
              <a:rPr lang="en-US" dirty="0"/>
              <a:t>` column is dropped</a:t>
            </a:r>
          </a:p>
          <a:p>
            <a:r>
              <a:rPr lang="en-US" dirty="0"/>
              <a:t>In its place are “one-hot” encoded columns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B17B6-1389-D988-336B-B2255D3F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370" y="1825625"/>
            <a:ext cx="6576630" cy="42218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EFAE2E-DCB7-7F33-CD40-0AB8196BC10B}"/>
              </a:ext>
            </a:extLst>
          </p:cNvPr>
          <p:cNvCxnSpPr>
            <a:cxnSpLocks/>
          </p:cNvCxnSpPr>
          <p:nvPr/>
        </p:nvCxnSpPr>
        <p:spPr>
          <a:xfrm>
            <a:off x="8903685" y="2638926"/>
            <a:ext cx="1139878" cy="2082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521C57-6EA3-9D9D-747D-66F6A44A10F3}"/>
              </a:ext>
            </a:extLst>
          </p:cNvPr>
          <p:cNvCxnSpPr>
            <a:cxnSpLocks/>
          </p:cNvCxnSpPr>
          <p:nvPr/>
        </p:nvCxnSpPr>
        <p:spPr>
          <a:xfrm>
            <a:off x="8903685" y="2943726"/>
            <a:ext cx="2887262" cy="2069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3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591E-3218-D4F9-7C82-9C00E222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0B1C-0592-C87F-0DE3-83B1DAAD5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1754154"/>
          </a:xfrm>
        </p:spPr>
        <p:txBody>
          <a:bodyPr/>
          <a:lstStyle/>
          <a:p>
            <a:r>
              <a:rPr lang="en-US" dirty="0"/>
              <a:t>This is the full set of steps.</a:t>
            </a:r>
          </a:p>
          <a:p>
            <a:r>
              <a:rPr lang="en-US" dirty="0"/>
              <a:t>We call </a:t>
            </a:r>
            <a:r>
              <a:rPr lang="en-US" dirty="0" err="1"/>
              <a:t>get_dummies</a:t>
            </a:r>
            <a:r>
              <a:rPr lang="en-US" dirty="0"/>
              <a:t> and then assign the output back to </a:t>
            </a:r>
            <a:r>
              <a:rPr lang="en-US" dirty="0" err="1"/>
              <a:t>arrest_events</a:t>
            </a:r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DB4E10-BC2C-D433-3DA9-5814F652F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498" y="3894308"/>
            <a:ext cx="7708723" cy="26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06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6183-5455-669D-E267-6D6B9E32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in Result to Universe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DD8CC-625B-CDA7-4053-708516AF2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Add the </a:t>
            </a:r>
            <a:r>
              <a:rPr lang="en-US" dirty="0" err="1"/>
              <a:t>charge_degree_felony</a:t>
            </a:r>
            <a:r>
              <a:rPr lang="en-US" dirty="0"/>
              <a:t> column to the Universe table</a:t>
            </a:r>
          </a:p>
          <a:p>
            <a:endParaRPr lang="en-US" dirty="0"/>
          </a:p>
          <a:p>
            <a:r>
              <a:rPr lang="en-US" dirty="0"/>
              <a:t>Note: the reason we don’t add the </a:t>
            </a:r>
            <a:r>
              <a:rPr lang="en-US" dirty="0" err="1"/>
              <a:t>charge_degree_misdemeanor</a:t>
            </a:r>
            <a:r>
              <a:rPr lang="en-US" dirty="0"/>
              <a:t> column is that it is redundant (</a:t>
            </a:r>
            <a:r>
              <a:rPr lang="en-US" dirty="0" err="1"/>
              <a:t>charge_degree_felony</a:t>
            </a:r>
            <a:r>
              <a:rPr lang="en-US" dirty="0"/>
              <a:t>=0 is the same as </a:t>
            </a:r>
            <a:r>
              <a:rPr lang="en-US" dirty="0" err="1"/>
              <a:t>charge_degree_misdemeanor</a:t>
            </a:r>
            <a:r>
              <a:rPr lang="en-US" dirty="0"/>
              <a:t>=1) </a:t>
            </a:r>
          </a:p>
        </p:txBody>
      </p:sp>
    </p:spTree>
    <p:extLst>
      <p:ext uri="{BB962C8B-B14F-4D97-AF65-F5344CB8AC3E}">
        <p14:creationId xmlns:p14="http://schemas.microsoft.com/office/powerpoint/2010/main" val="400074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8A8B-FECA-61B4-F648-5D56DDF5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 What’s Happening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8BE1-344D-3C95-061B-13CA88AC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603" y="1874265"/>
            <a:ext cx="1895272" cy="4978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Universe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C29B6-5486-D156-6B9F-21317E5DA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6" y="2458399"/>
            <a:ext cx="3558848" cy="1607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EF8D58-1FB6-EDCC-9F9B-EAE319DA5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05" y="2458399"/>
            <a:ext cx="5966977" cy="157747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FF164C-9821-6FB7-EEF3-B1DB5214FD8C}"/>
              </a:ext>
            </a:extLst>
          </p:cNvPr>
          <p:cNvSpPr txBox="1">
            <a:spLocks/>
          </p:cNvSpPr>
          <p:nvPr/>
        </p:nvSpPr>
        <p:spPr>
          <a:xfrm>
            <a:off x="7488672" y="1874265"/>
            <a:ext cx="2569725" cy="497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Arrest Events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8ABDB-D48D-E645-7D99-BCF12CFFA049}"/>
              </a:ext>
            </a:extLst>
          </p:cNvPr>
          <p:cNvSpPr txBox="1"/>
          <p:nvPr/>
        </p:nvSpPr>
        <p:spPr>
          <a:xfrm>
            <a:off x="1211179" y="4523874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We are going to add the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charge_degree_felony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column to the Universe table by merging the relevant information from the Arrest Events table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arrow points from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arrest_id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2470951 in the Arrest Events table to the same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arrest_id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in the Universe table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D0C40E-56AB-D862-C125-4BB9F235B0A4}"/>
              </a:ext>
            </a:extLst>
          </p:cNvPr>
          <p:cNvCxnSpPr/>
          <p:nvPr/>
        </p:nvCxnSpPr>
        <p:spPr>
          <a:xfrm flipH="1" flipV="1">
            <a:off x="1580147" y="2871537"/>
            <a:ext cx="4515853" cy="737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043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F62D-77DF-30D1-7AD0-6620D47E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36B2-04D9-768E-0DC1-D89247EEA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functions</a:t>
            </a:r>
          </a:p>
          <a:p>
            <a:pPr lvl="1"/>
            <a:r>
              <a:rPr lang="en-US" dirty="0" err="1"/>
              <a:t>get_dummies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merge()</a:t>
            </a:r>
          </a:p>
          <a:p>
            <a:pPr lvl="1"/>
            <a:r>
              <a:rPr lang="en-US" dirty="0" err="1"/>
              <a:t>fillna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to_datetime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DateOffset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reset_index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First look at feature engineering  </a:t>
            </a:r>
          </a:p>
        </p:txBody>
      </p:sp>
    </p:spTree>
    <p:extLst>
      <p:ext uri="{BB962C8B-B14F-4D97-AF65-F5344CB8AC3E}">
        <p14:creationId xmlns:p14="http://schemas.microsoft.com/office/powerpoint/2010/main" val="2113988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8A8B-FECA-61B4-F648-5D56DDF5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 What’s Happening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8BE1-344D-3C95-061B-13CA88AC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603" y="1569462"/>
            <a:ext cx="1895272" cy="4978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Universe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C29B6-5486-D156-6B9F-21317E5DA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26" y="2153596"/>
            <a:ext cx="3558848" cy="1607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EF8D58-1FB6-EDCC-9F9B-EAE319DA5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05" y="2153596"/>
            <a:ext cx="5966977" cy="157747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FF164C-9821-6FB7-EEF3-B1DB5214FD8C}"/>
              </a:ext>
            </a:extLst>
          </p:cNvPr>
          <p:cNvSpPr txBox="1">
            <a:spLocks/>
          </p:cNvSpPr>
          <p:nvPr/>
        </p:nvSpPr>
        <p:spPr>
          <a:xfrm>
            <a:off x="7488672" y="1569462"/>
            <a:ext cx="2569725" cy="497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Arrest Events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8ABDB-D48D-E645-7D99-BCF12CFFA049}"/>
              </a:ext>
            </a:extLst>
          </p:cNvPr>
          <p:cNvSpPr txBox="1"/>
          <p:nvPr/>
        </p:nvSpPr>
        <p:spPr>
          <a:xfrm>
            <a:off x="2735179" y="3987470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what the Universe table will look like after the merge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D0C40E-56AB-D862-C125-4BB9F235B0A4}"/>
              </a:ext>
            </a:extLst>
          </p:cNvPr>
          <p:cNvCxnSpPr/>
          <p:nvPr/>
        </p:nvCxnSpPr>
        <p:spPr>
          <a:xfrm flipH="1" flipV="1">
            <a:off x="1580147" y="2566734"/>
            <a:ext cx="4515853" cy="737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746BBF8-589E-713F-724D-528AA0DFE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614" y="4633801"/>
            <a:ext cx="4861981" cy="156223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935A5-5B59-AE57-D3D0-A41D095F9B03}"/>
              </a:ext>
            </a:extLst>
          </p:cNvPr>
          <p:cNvCxnSpPr>
            <a:cxnSpLocks/>
          </p:cNvCxnSpPr>
          <p:nvPr/>
        </p:nvCxnSpPr>
        <p:spPr>
          <a:xfrm flipH="1">
            <a:off x="3649362" y="3304671"/>
            <a:ext cx="2446638" cy="1679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1F4FB1-7896-43C7-64B4-8C3CD47D0CA8}"/>
              </a:ext>
            </a:extLst>
          </p:cNvPr>
          <p:cNvCxnSpPr>
            <a:cxnSpLocks/>
          </p:cNvCxnSpPr>
          <p:nvPr/>
        </p:nvCxnSpPr>
        <p:spPr>
          <a:xfrm flipH="1">
            <a:off x="7817708" y="3317027"/>
            <a:ext cx="1668154" cy="1666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7F86-1050-6F6F-525E-19F221AA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864B-6A1F-64CA-9844-263BEA35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typical syntax for merging </a:t>
            </a:r>
            <a:r>
              <a:rPr lang="en-US" dirty="0" err="1"/>
              <a:t>DataFrame</a:t>
            </a:r>
            <a:r>
              <a:rPr lang="en-US" dirty="0"/>
              <a:t> is:</a:t>
            </a:r>
          </a:p>
          <a:p>
            <a:pPr lvl="1"/>
            <a:r>
              <a:rPr lang="en-US" dirty="0" err="1"/>
              <a:t>merged_df</a:t>
            </a:r>
            <a:r>
              <a:rPr lang="en-US" dirty="0"/>
              <a:t> = </a:t>
            </a:r>
            <a:r>
              <a:rPr lang="en-US" dirty="0" err="1"/>
              <a:t>df_left.merge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=</a:t>
            </a:r>
            <a:r>
              <a:rPr lang="en-US" dirty="0" err="1"/>
              <a:t>df_right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=[‘</a:t>
            </a:r>
            <a:r>
              <a:rPr lang="en-US" dirty="0" err="1"/>
              <a:t>arrest_id</a:t>
            </a:r>
            <a:r>
              <a:rPr lang="en-US" dirty="0"/>
              <a:t>’], </a:t>
            </a:r>
            <a:r>
              <a:rPr lang="en-US" dirty="0">
                <a:solidFill>
                  <a:srgbClr val="FF0000"/>
                </a:solidFill>
              </a:rPr>
              <a:t>how</a:t>
            </a:r>
            <a:r>
              <a:rPr lang="en-US" dirty="0"/>
              <a:t>=‘left’)</a:t>
            </a:r>
          </a:p>
          <a:p>
            <a:r>
              <a:rPr lang="en-US" dirty="0"/>
              <a:t>What the parameters mean: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right</a:t>
            </a:r>
            <a:r>
              <a:rPr lang="en-US" dirty="0"/>
              <a:t> = Name of the </a:t>
            </a:r>
            <a:r>
              <a:rPr lang="en-US" dirty="0" err="1"/>
              <a:t>DataFrame</a:t>
            </a:r>
            <a:r>
              <a:rPr lang="en-US" dirty="0"/>
              <a:t> that will be merged with </a:t>
            </a:r>
            <a:r>
              <a:rPr lang="en-US" dirty="0" err="1"/>
              <a:t>df_left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on</a:t>
            </a:r>
            <a:r>
              <a:rPr lang="en-US" dirty="0"/>
              <a:t> = The name of the column (or columns) that will uniquely identify the rows in each </a:t>
            </a:r>
            <a:r>
              <a:rPr lang="en-US" dirty="0" err="1"/>
              <a:t>DataFrame</a:t>
            </a:r>
            <a:r>
              <a:rPr lang="en-US" dirty="0"/>
              <a:t>. In this example, it will be ‘</a:t>
            </a:r>
            <a:r>
              <a:rPr lang="en-US" dirty="0" err="1"/>
              <a:t>arrest_id</a:t>
            </a:r>
            <a:r>
              <a:rPr lang="en-US" dirty="0"/>
              <a:t>’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how</a:t>
            </a:r>
            <a:r>
              <a:rPr lang="en-US" dirty="0"/>
              <a:t> = Dictates which rows to keep after the merge</a:t>
            </a:r>
          </a:p>
          <a:p>
            <a:pPr lvl="2"/>
            <a:r>
              <a:rPr lang="en-US" dirty="0"/>
              <a:t>left – all rows in the left </a:t>
            </a:r>
            <a:r>
              <a:rPr lang="en-US" dirty="0" err="1"/>
              <a:t>DataFrame</a:t>
            </a:r>
            <a:r>
              <a:rPr lang="en-US" dirty="0"/>
              <a:t>, regardless of whether there is a match </a:t>
            </a:r>
          </a:p>
          <a:p>
            <a:pPr lvl="2"/>
            <a:r>
              <a:rPr lang="en-US" dirty="0"/>
              <a:t>right – all rows in the right </a:t>
            </a:r>
            <a:r>
              <a:rPr lang="en-US" dirty="0" err="1"/>
              <a:t>DataFrame</a:t>
            </a:r>
            <a:r>
              <a:rPr lang="en-US" dirty="0"/>
              <a:t>, regardless of whether there is a match</a:t>
            </a:r>
          </a:p>
          <a:p>
            <a:pPr lvl="2"/>
            <a:r>
              <a:rPr lang="en-US" dirty="0"/>
              <a:t>inner – only rows in the left </a:t>
            </a:r>
            <a:r>
              <a:rPr lang="en-US" dirty="0" err="1"/>
              <a:t>DataFrame</a:t>
            </a:r>
            <a:r>
              <a:rPr lang="en-US" dirty="0"/>
              <a:t> that match to rows in the right </a:t>
            </a:r>
            <a:r>
              <a:rPr lang="en-US" dirty="0" err="1"/>
              <a:t>DataFrame</a:t>
            </a:r>
            <a:endParaRPr lang="en-US" dirty="0"/>
          </a:p>
          <a:p>
            <a:pPr lvl="2"/>
            <a:r>
              <a:rPr lang="en-US" dirty="0"/>
              <a:t>outer – all rows in both </a:t>
            </a:r>
            <a:r>
              <a:rPr lang="en-US" dirty="0" err="1"/>
              <a:t>DataFrames</a:t>
            </a:r>
            <a:r>
              <a:rPr lang="en-US" dirty="0"/>
              <a:t> regardless of whether the match </a:t>
            </a:r>
          </a:p>
        </p:txBody>
      </p:sp>
    </p:spTree>
    <p:extLst>
      <p:ext uri="{BB962C8B-B14F-4D97-AF65-F5344CB8AC3E}">
        <p14:creationId xmlns:p14="http://schemas.microsoft.com/office/powerpoint/2010/main" val="211065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3203-3CC2-BB52-D578-920274E9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1B07-D59C-481E-E3A7-A0F3DF4DF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5009" cy="4667250"/>
          </a:xfrm>
        </p:spPr>
        <p:txBody>
          <a:bodyPr>
            <a:normAutofit fontScale="92500"/>
          </a:bodyPr>
          <a:lstStyle/>
          <a:p>
            <a:r>
              <a:rPr lang="en-US" dirty="0"/>
              <a:t>Notice that we are only using the relevant columns from </a:t>
            </a:r>
            <a:r>
              <a:rPr lang="en-US" dirty="0" err="1"/>
              <a:t>arrest_events</a:t>
            </a:r>
            <a:endParaRPr lang="en-US" dirty="0"/>
          </a:p>
          <a:p>
            <a:r>
              <a:rPr lang="en-US" dirty="0"/>
              <a:t>Also notice that the number of rows does not change after the merge (1,000)</a:t>
            </a:r>
          </a:p>
          <a:p>
            <a:r>
              <a:rPr lang="en-US" dirty="0">
                <a:solidFill>
                  <a:srgbClr val="FF0000"/>
                </a:solidFill>
              </a:rPr>
              <a:t>This last point is critical.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number of rows in the Universe table should not change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Why?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73D524-4350-1A21-BF3C-7D0678F3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028" y="1605377"/>
            <a:ext cx="6370872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19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626C-6016-4AFE-A3A3-82B8BA19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Prior-History Based Features</a:t>
            </a:r>
          </a:p>
        </p:txBody>
      </p:sp>
    </p:spTree>
    <p:extLst>
      <p:ext uri="{BB962C8B-B14F-4D97-AF65-F5344CB8AC3E}">
        <p14:creationId xmlns:p14="http://schemas.microsoft.com/office/powerpoint/2010/main" val="3623237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E759-9B3B-7803-7000-0898EE3E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based on prior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C7E42-7608-154D-702C-A5425990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add a feature that is the number of arrests for a defendant in the Universe table that happened in the last year.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96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41FE-C145-6377-FD40-A5BCF766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8CC9-E10C-FA45-A1F4-2A8AA5FE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arrests that happened </a:t>
            </a:r>
            <a:r>
              <a:rPr lang="en-US" b="1" dirty="0">
                <a:solidFill>
                  <a:srgbClr val="FF0000"/>
                </a:solidFill>
              </a:rPr>
              <a:t>BEFORE</a:t>
            </a:r>
            <a:r>
              <a:rPr lang="en-US" dirty="0"/>
              <a:t> the </a:t>
            </a:r>
            <a:r>
              <a:rPr lang="en-US" dirty="0" err="1"/>
              <a:t>filing_date</a:t>
            </a:r>
            <a:r>
              <a:rPr lang="en-US" dirty="0"/>
              <a:t> in the Universe table, and </a:t>
            </a:r>
            <a:r>
              <a:rPr lang="en-US" b="1" dirty="0">
                <a:solidFill>
                  <a:srgbClr val="FF0000"/>
                </a:solidFill>
              </a:rPr>
              <a:t>AFTER</a:t>
            </a:r>
            <a:r>
              <a:rPr lang="en-US" dirty="0"/>
              <a:t> one year before the </a:t>
            </a:r>
            <a:r>
              <a:rPr lang="en-US" dirty="0" err="1"/>
              <a:t>filing_date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So for the </a:t>
            </a:r>
            <a:r>
              <a:rPr lang="en-US" dirty="0" err="1"/>
              <a:t>person_id</a:t>
            </a:r>
            <a:r>
              <a:rPr lang="en-US" dirty="0"/>
              <a:t> above, we want to find arrests in the Arrest events table that happened between 2017-05-08 to 2018-05-07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9693E-58B5-9883-67BB-E5D1E6C97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60" y="3071096"/>
            <a:ext cx="6226080" cy="11126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7968DD-8A3D-4426-1AF2-F4B65F5DDB27}"/>
              </a:ext>
            </a:extLst>
          </p:cNvPr>
          <p:cNvSpPr/>
          <p:nvPr/>
        </p:nvSpPr>
        <p:spPr>
          <a:xfrm>
            <a:off x="4764505" y="3336758"/>
            <a:ext cx="914395" cy="648550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4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C03A-186F-9246-D329-CF42C230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1219-BB80-23A5-A3AF-43332F855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multi-step process, so we will create a temporary </a:t>
            </a:r>
            <a:r>
              <a:rPr lang="en-US" dirty="0" err="1"/>
              <a:t>DataFrame</a:t>
            </a:r>
            <a:r>
              <a:rPr lang="en-US" dirty="0"/>
              <a:t> as we construct the feature.</a:t>
            </a:r>
          </a:p>
          <a:p>
            <a:r>
              <a:rPr lang="en-US" dirty="0"/>
              <a:t>Merge </a:t>
            </a:r>
            <a:r>
              <a:rPr lang="en-US" dirty="0" err="1"/>
              <a:t>arrest_events</a:t>
            </a:r>
            <a:r>
              <a:rPr lang="en-US" dirty="0"/>
              <a:t> table into the Universe table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724B6-BF15-344D-F26D-E22127772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51" y="3527590"/>
            <a:ext cx="8779498" cy="31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92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C03A-186F-9246-D329-CF42C230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1219-BB80-23A5-A3AF-43332F855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Notice: We are using the </a:t>
            </a:r>
            <a:r>
              <a:rPr lang="en-US" b="1" dirty="0"/>
              <a:t>suffixes</a:t>
            </a:r>
            <a:r>
              <a:rPr lang="en-US" dirty="0"/>
              <a:t> parameter. If there are duplicated column names in both </a:t>
            </a:r>
            <a:r>
              <a:rPr lang="en-US" dirty="0" err="1"/>
              <a:t>DataFrames</a:t>
            </a:r>
            <a:r>
              <a:rPr lang="en-US" dirty="0"/>
              <a:t>, suffixes will add a user-defined suffix to the column names in the left and right </a:t>
            </a:r>
            <a:r>
              <a:rPr lang="en-US" dirty="0" err="1"/>
              <a:t>DataFrames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724B6-BF15-344D-F26D-E22127772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51" y="3634089"/>
            <a:ext cx="8779498" cy="31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43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C03A-186F-9246-D329-CF42C230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1219-BB80-23A5-A3AF-43332F855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duplicated column names are </a:t>
            </a:r>
            <a:r>
              <a:rPr lang="en-US" sz="2400" b="1" dirty="0" err="1"/>
              <a:t>arrest_id</a:t>
            </a:r>
            <a:r>
              <a:rPr lang="en-US" sz="2400" dirty="0"/>
              <a:t> and </a:t>
            </a:r>
            <a:r>
              <a:rPr lang="en-US" sz="2400" b="1" dirty="0" err="1"/>
              <a:t>filing_date</a:t>
            </a:r>
            <a:endParaRPr lang="en-US" sz="2400" b="1" dirty="0"/>
          </a:p>
          <a:p>
            <a:r>
              <a:rPr lang="en-US" sz="2400" dirty="0"/>
              <a:t>Here we are using [‘_univ’, ‘_</a:t>
            </a:r>
            <a:r>
              <a:rPr lang="en-US" sz="2400" dirty="0" err="1"/>
              <a:t>arr</a:t>
            </a:r>
            <a:r>
              <a:rPr lang="en-US" sz="2400" dirty="0"/>
              <a:t>’] which will add ‘</a:t>
            </a:r>
            <a:r>
              <a:rPr lang="en-US" sz="2400" dirty="0">
                <a:solidFill>
                  <a:schemeClr val="accent6"/>
                </a:solidFill>
              </a:rPr>
              <a:t>_univ</a:t>
            </a:r>
            <a:r>
              <a:rPr lang="en-US" sz="2400" dirty="0"/>
              <a:t>’ to the end of the duplicated names from the Universe table and ‘</a:t>
            </a:r>
            <a:r>
              <a:rPr lang="en-US" sz="2400" dirty="0">
                <a:solidFill>
                  <a:srgbClr val="FF0000"/>
                </a:solidFill>
              </a:rPr>
              <a:t>_</a:t>
            </a:r>
            <a:r>
              <a:rPr lang="en-US" sz="2400" dirty="0" err="1">
                <a:solidFill>
                  <a:srgbClr val="FF0000"/>
                </a:solidFill>
              </a:rPr>
              <a:t>arr</a:t>
            </a:r>
            <a:r>
              <a:rPr lang="en-US" sz="2400" dirty="0"/>
              <a:t>’ for the Arrest events table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724B6-BF15-344D-F26D-E22127772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51" y="3634089"/>
            <a:ext cx="8779498" cy="31109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13D8C5-3FE4-BAF2-25B9-DD4075FB2E12}"/>
              </a:ext>
            </a:extLst>
          </p:cNvPr>
          <p:cNvCxnSpPr/>
          <p:nvPr/>
        </p:nvCxnSpPr>
        <p:spPr>
          <a:xfrm flipH="1">
            <a:off x="6039853" y="3031958"/>
            <a:ext cx="1403684" cy="1973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F33A45-14C7-5DF6-721D-878F963BE483}"/>
              </a:ext>
            </a:extLst>
          </p:cNvPr>
          <p:cNvCxnSpPr>
            <a:cxnSpLocks/>
          </p:cNvCxnSpPr>
          <p:nvPr/>
        </p:nvCxnSpPr>
        <p:spPr>
          <a:xfrm flipH="1">
            <a:off x="4908884" y="3031958"/>
            <a:ext cx="2534653" cy="1973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9A5D90-E590-8122-9377-86F07169283C}"/>
              </a:ext>
            </a:extLst>
          </p:cNvPr>
          <p:cNvCxnSpPr>
            <a:cxnSpLocks/>
          </p:cNvCxnSpPr>
          <p:nvPr/>
        </p:nvCxnSpPr>
        <p:spPr>
          <a:xfrm flipH="1">
            <a:off x="4040833" y="2703098"/>
            <a:ext cx="3210201" cy="23020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447712-7B54-3872-1E20-DEA199CE5807}"/>
              </a:ext>
            </a:extLst>
          </p:cNvPr>
          <p:cNvCxnSpPr>
            <a:cxnSpLocks/>
          </p:cNvCxnSpPr>
          <p:nvPr/>
        </p:nvCxnSpPr>
        <p:spPr>
          <a:xfrm flipH="1">
            <a:off x="2542674" y="2703098"/>
            <a:ext cx="4708360" cy="23020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889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C03A-186F-9246-D329-CF42C230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Drop Invalid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1219-BB80-23A5-A3AF-43332F855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 to keep rows where the `</a:t>
            </a:r>
            <a:r>
              <a:rPr lang="en-US" dirty="0" err="1"/>
              <a:t>filing_date_arr</a:t>
            </a:r>
            <a:r>
              <a:rPr lang="en-US" dirty="0"/>
              <a:t>’ is less than ‘</a:t>
            </a:r>
            <a:r>
              <a:rPr lang="en-US" dirty="0" err="1"/>
              <a:t>filing_date_univ</a:t>
            </a:r>
            <a:r>
              <a:rPr lang="en-US" dirty="0"/>
              <a:t>’. </a:t>
            </a:r>
            <a:r>
              <a:rPr lang="en-US" b="1" dirty="0">
                <a:solidFill>
                  <a:srgbClr val="FF0000"/>
                </a:solidFill>
              </a:rPr>
              <a:t>(Why?)</a:t>
            </a:r>
          </a:p>
          <a:p>
            <a:pPr marL="0" indent="0">
              <a:buNone/>
            </a:pPr>
            <a:r>
              <a:rPr lang="en-US" dirty="0"/>
              <a:t>So we will drop these rows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724B6-BF15-344D-F26D-E22127772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51" y="3634089"/>
            <a:ext cx="8779498" cy="31109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3B8A7D-8E98-8E57-16D7-5F6183CBF91C}"/>
              </a:ext>
            </a:extLst>
          </p:cNvPr>
          <p:cNvCxnSpPr/>
          <p:nvPr/>
        </p:nvCxnSpPr>
        <p:spPr>
          <a:xfrm>
            <a:off x="4523874" y="3096126"/>
            <a:ext cx="962526" cy="2302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D84A59-973D-59AE-0577-A59505398229}"/>
              </a:ext>
            </a:extLst>
          </p:cNvPr>
          <p:cNvCxnSpPr>
            <a:cxnSpLocks/>
          </p:cNvCxnSpPr>
          <p:nvPr/>
        </p:nvCxnSpPr>
        <p:spPr>
          <a:xfrm>
            <a:off x="4523874" y="3096126"/>
            <a:ext cx="962526" cy="2630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5D8C3B-7E45-7C15-57F2-F46CC8A0D1B0}"/>
              </a:ext>
            </a:extLst>
          </p:cNvPr>
          <p:cNvCxnSpPr>
            <a:cxnSpLocks/>
          </p:cNvCxnSpPr>
          <p:nvPr/>
        </p:nvCxnSpPr>
        <p:spPr>
          <a:xfrm>
            <a:off x="4523874" y="3096126"/>
            <a:ext cx="947373" cy="2895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7DF9FA-0FE2-037A-5670-6159BDB1CAA8}"/>
              </a:ext>
            </a:extLst>
          </p:cNvPr>
          <p:cNvCxnSpPr>
            <a:cxnSpLocks/>
          </p:cNvCxnSpPr>
          <p:nvPr/>
        </p:nvCxnSpPr>
        <p:spPr>
          <a:xfrm>
            <a:off x="4523874" y="3096126"/>
            <a:ext cx="947373" cy="3152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318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CBE3-FEC9-421E-971E-768D9C33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Prediction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500B9-508E-497F-B730-D9A322CD1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4575"/>
                <a:ext cx="10515600" cy="489601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Tx/>
                  <a:buChar char="-"/>
                </a:pPr>
                <a:r>
                  <a:rPr lang="en-US" dirty="0"/>
                  <a:t>Outcome: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  </a:t>
                </a:r>
              </a:p>
              <a:p>
                <a:pPr lvl="1">
                  <a:buFontTx/>
                  <a:buChar char="-"/>
                </a:pPr>
                <a:r>
                  <a:rPr lang="en-US" dirty="0"/>
                  <a:t>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rows</a:t>
                </a:r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Predictors/Features/Covariates: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pPr lvl="1">
                  <a:buFontTx/>
                  <a:buChar char="-"/>
                </a:pPr>
                <a:r>
                  <a:rPr lang="en-US" dirty="0"/>
                  <a:t>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columns</a:t>
                </a:r>
              </a:p>
              <a:p>
                <a:pPr lvl="1">
                  <a:buFontTx/>
                  <a:buChar char="-"/>
                </a:pPr>
                <a:r>
                  <a:rPr lang="en-US" dirty="0"/>
                  <a:t>Each column is a feature (e.g. Number of arrests in the last year, GPA last semester, credit card debt outstand last month)</a:t>
                </a:r>
              </a:p>
              <a:p>
                <a:pPr lvl="1">
                  <a:buFontTx/>
                  <a:buChar char="-"/>
                </a:pPr>
                <a:endParaRPr lang="en-US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our model (e.g. linear regression, random forest, </a:t>
                </a:r>
                <a:r>
                  <a:rPr lang="en-US" dirty="0" err="1"/>
                  <a:t>etc</a:t>
                </a:r>
                <a:r>
                  <a:rPr lang="en-US" dirty="0"/>
                  <a:t>)</a:t>
                </a:r>
              </a:p>
              <a:p>
                <a:pPr>
                  <a:buFontTx/>
                  <a:buChar char="-"/>
                </a:pPr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We have been mostly talking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in the lectures, but now we’ll</a:t>
                </a:r>
              </a:p>
              <a:p>
                <a:pPr marL="0" indent="0">
                  <a:buNone/>
                </a:pPr>
                <a:r>
                  <a:rPr lang="en-US" dirty="0"/>
                  <a:t>Concentrate 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and how we can build 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500B9-508E-497F-B730-D9A322CD1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4575"/>
                <a:ext cx="10515600" cy="4896014"/>
              </a:xfrm>
              <a:blipFill>
                <a:blip r:embed="rId2"/>
                <a:stretch>
                  <a:fillRect l="-1043" t="-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961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C03A-186F-9246-D329-CF42C230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Drop Invalid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1219-BB80-23A5-A3AF-43332F855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kept 2,926 rows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46E1E-58D1-EAC9-BC03-5BCC9B15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38" y="2721634"/>
            <a:ext cx="10630821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50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C03A-186F-9246-D329-CF42C230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Drop Invalid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1219-BB80-23A5-A3AF-43332F855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will keep rows where the </a:t>
            </a:r>
            <a:r>
              <a:rPr lang="en-US" b="1" dirty="0" err="1"/>
              <a:t>filing_date_arr</a:t>
            </a:r>
            <a:r>
              <a:rPr lang="en-US" dirty="0"/>
              <a:t> is within one-year of </a:t>
            </a:r>
            <a:r>
              <a:rPr lang="en-US" b="1" dirty="0" err="1"/>
              <a:t>filing_date_univ</a:t>
            </a:r>
            <a:r>
              <a:rPr lang="en-US" dirty="0"/>
              <a:t>.</a:t>
            </a:r>
          </a:p>
          <a:p>
            <a:r>
              <a:rPr lang="en-US" dirty="0"/>
              <a:t>To do so, we use </a:t>
            </a:r>
            <a:r>
              <a:rPr lang="en-US" dirty="0" err="1"/>
              <a:t>pd.DateOffset</a:t>
            </a:r>
            <a:r>
              <a:rPr lang="en-US" dirty="0"/>
              <a:t>(years=1) to subtract one year from </a:t>
            </a:r>
            <a:r>
              <a:rPr lang="en-US" dirty="0" err="1"/>
              <a:t>filing_date_univ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855C8-E78E-42DF-184E-C9C0762BB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58" y="3632353"/>
            <a:ext cx="10638442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27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C03A-186F-9246-D329-CF42C230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Count Number of Arrests for each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1219-BB80-23A5-A3AF-43332F855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594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To do this, we </a:t>
            </a:r>
            <a:r>
              <a:rPr lang="en-US" sz="2400" dirty="0" err="1"/>
              <a:t>groupby</a:t>
            </a:r>
            <a:r>
              <a:rPr lang="en-US" sz="2400" dirty="0"/>
              <a:t> </a:t>
            </a:r>
            <a:r>
              <a:rPr lang="en-US" sz="2400" dirty="0" err="1"/>
              <a:t>person_id</a:t>
            </a:r>
            <a:r>
              <a:rPr lang="en-US" sz="2400" dirty="0"/>
              <a:t>, which gives us a </a:t>
            </a:r>
            <a:r>
              <a:rPr lang="en-US" sz="2400" dirty="0" err="1"/>
              <a:t>DataFrame</a:t>
            </a:r>
            <a:r>
              <a:rPr lang="en-US" sz="2400" dirty="0"/>
              <a:t> for each </a:t>
            </a:r>
            <a:r>
              <a:rPr lang="en-US" sz="2400" dirty="0" err="1"/>
              <a:t>person_id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We then call size(), which tells us the number of rows in each </a:t>
            </a:r>
            <a:r>
              <a:rPr lang="en-US" sz="2400" dirty="0" err="1"/>
              <a:t>DataFrame</a:t>
            </a:r>
            <a:r>
              <a:rPr lang="en-US" sz="2400" dirty="0"/>
              <a:t> (this is the number of arrests)</a:t>
            </a:r>
          </a:p>
          <a:p>
            <a:endParaRPr lang="en-US" sz="2400" dirty="0"/>
          </a:p>
          <a:p>
            <a:r>
              <a:rPr lang="en-US" sz="2400" dirty="0"/>
              <a:t>However, the result is a Series, and we need a </a:t>
            </a:r>
            <a:r>
              <a:rPr lang="en-US" sz="2400" dirty="0" err="1"/>
              <a:t>DataFrame</a:t>
            </a:r>
            <a:r>
              <a:rPr lang="en-US" sz="2400" dirty="0"/>
              <a:t> in order to merge it in with the Universe table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65846-0AA2-E114-062F-6693C6878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796" y="2072571"/>
            <a:ext cx="3810330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14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C03A-186F-9246-D329-CF42C230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Count Number of Arrests for each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1219-BB80-23A5-A3AF-43332F855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Therefore, we use the </a:t>
            </a:r>
            <a:r>
              <a:rPr lang="en-US" dirty="0" err="1"/>
              <a:t>reset_index</a:t>
            </a:r>
            <a:r>
              <a:rPr lang="en-US" dirty="0"/>
              <a:t>() function, which gives us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The name parameter allows us to name the column name in the resulting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0468D-90A4-02BE-95ED-80A129CB1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31" y="3548918"/>
            <a:ext cx="7834039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3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8600-9EEF-8AD7-B952-791C7871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Merge back into the Universe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F69B-D9EA-E7D8-58CB-ACACCF7A3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what we want which is the number of arrests for each person in the Universe Table (well almost)</a:t>
            </a:r>
          </a:p>
          <a:p>
            <a:r>
              <a:rPr lang="en-US" dirty="0"/>
              <a:t>There are 1,000 rows in the Universe Table</a:t>
            </a:r>
          </a:p>
          <a:p>
            <a:r>
              <a:rPr lang="en-US" dirty="0"/>
              <a:t>There are 375 rows in the </a:t>
            </a:r>
            <a:r>
              <a:rPr lang="en-US" dirty="0" err="1"/>
              <a:t>DataFrame</a:t>
            </a:r>
            <a:r>
              <a:rPr lang="en-US" dirty="0"/>
              <a:t> on the previous slide</a:t>
            </a:r>
          </a:p>
          <a:p>
            <a:r>
              <a:rPr lang="en-US" dirty="0"/>
              <a:t>What does this mean? </a:t>
            </a:r>
          </a:p>
          <a:p>
            <a:pPr lvl="1"/>
            <a:r>
              <a:rPr lang="en-US" dirty="0"/>
              <a:t>That the other people did not have an arrest in the year prior to their current arrest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will matter when we do the merge</a:t>
            </a:r>
          </a:p>
        </p:txBody>
      </p:sp>
    </p:spTree>
    <p:extLst>
      <p:ext uri="{BB962C8B-B14F-4D97-AF65-F5344CB8AC3E}">
        <p14:creationId xmlns:p14="http://schemas.microsoft.com/office/powerpoint/2010/main" val="3718314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8600-9EEF-8AD7-B952-791C7871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Merge back into the Universe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F69B-D9EA-E7D8-58CB-ACACCF7A3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merge on </a:t>
            </a:r>
            <a:r>
              <a:rPr lang="en-US" sz="2400" b="1" dirty="0" err="1"/>
              <a:t>person_id</a:t>
            </a:r>
            <a:r>
              <a:rPr lang="en-US" sz="2400" dirty="0"/>
              <a:t> </a:t>
            </a:r>
          </a:p>
          <a:p>
            <a:r>
              <a:rPr lang="en-US" sz="2400" dirty="0"/>
              <a:t>We use </a:t>
            </a:r>
            <a:r>
              <a:rPr lang="en-US" sz="2400" b="1" dirty="0"/>
              <a:t>how=“left”</a:t>
            </a:r>
            <a:r>
              <a:rPr lang="en-US" sz="2400" dirty="0"/>
              <a:t>, so that every person in the Universe table is still there after the merge (even though there is not a corresponding </a:t>
            </a:r>
            <a:r>
              <a:rPr lang="en-US" sz="2400" dirty="0" err="1"/>
              <a:t>person_id</a:t>
            </a:r>
            <a:r>
              <a:rPr lang="en-US" sz="2400" dirty="0"/>
              <a:t> in </a:t>
            </a:r>
            <a:r>
              <a:rPr lang="en-US" sz="2400" dirty="0" err="1"/>
              <a:t>temp_df</a:t>
            </a:r>
            <a:r>
              <a:rPr lang="en-US" sz="2400" dirty="0"/>
              <a:t>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A5CE5-5294-9422-B6A0-2D1CFFE0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11" y="3466806"/>
            <a:ext cx="7811177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98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8600-9EEF-8AD7-B952-791C7871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Merge back into the Universe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F69B-D9EA-E7D8-58CB-ACACCF7A3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people who are not in </a:t>
            </a:r>
            <a:r>
              <a:rPr lang="en-US" dirty="0" err="1"/>
              <a:t>temp_df</a:t>
            </a:r>
            <a:r>
              <a:rPr lang="en-US" dirty="0"/>
              <a:t> will get a null value (</a:t>
            </a:r>
            <a:r>
              <a:rPr lang="en-US" dirty="0" err="1"/>
              <a:t>NaN</a:t>
            </a:r>
            <a:r>
              <a:rPr lang="en-US" dirty="0"/>
              <a:t>) in the </a:t>
            </a:r>
            <a:r>
              <a:rPr lang="en-US" b="1" dirty="0" err="1"/>
              <a:t>num_arr_last_year</a:t>
            </a:r>
            <a:r>
              <a:rPr lang="en-US" dirty="0"/>
              <a:t> column.</a:t>
            </a:r>
          </a:p>
          <a:p>
            <a:r>
              <a:rPr lang="en-US" dirty="0"/>
              <a:t>Since this is a count, we can just replace it with a zero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A5CE5-5294-9422-B6A0-2D1CFFE0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11" y="3337412"/>
            <a:ext cx="7811177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90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8600-9EEF-8AD7-B952-791C7871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</a:t>
            </a:r>
            <a:r>
              <a:rPr lang="en-US"/>
              <a:t>Fill NAN with </a:t>
            </a:r>
            <a:r>
              <a:rPr lang="en-US" dirty="0"/>
              <a:t>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F69B-D9EA-E7D8-58CB-ACACCF7A3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</a:t>
            </a:r>
            <a:r>
              <a:rPr lang="en-US" b="1" dirty="0" err="1"/>
              <a:t>fillna</a:t>
            </a:r>
            <a:r>
              <a:rPr lang="en-US" b="1" dirty="0"/>
              <a:t>()</a:t>
            </a:r>
            <a:r>
              <a:rPr lang="en-US" dirty="0"/>
              <a:t> function on </a:t>
            </a:r>
            <a:r>
              <a:rPr lang="en-US" b="1" dirty="0" err="1"/>
              <a:t>num_arr_last_year</a:t>
            </a:r>
            <a:r>
              <a:rPr lang="en-US" dirty="0"/>
              <a:t> and replace null values with zero. </a:t>
            </a:r>
          </a:p>
          <a:p>
            <a:r>
              <a:rPr lang="en-US" dirty="0"/>
              <a:t>Notice that we are assigning this back to </a:t>
            </a:r>
            <a:r>
              <a:rPr lang="en-US" b="1" dirty="0" err="1"/>
              <a:t>num_arr_last_year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1D691-5BFC-1A7E-B19B-6CF3C36CB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70" y="3605254"/>
            <a:ext cx="7620660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8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F44A-0C23-39DC-7B08-435BED3F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Feature Engineering Process</a:t>
            </a:r>
          </a:p>
        </p:txBody>
      </p:sp>
      <p:pic>
        <p:nvPicPr>
          <p:cNvPr id="5" name="Content Placeholder 4" descr="Database with solid fill">
            <a:extLst>
              <a:ext uri="{FF2B5EF4-FFF2-40B4-BE49-F238E27FC236}">
                <a16:creationId xmlns:a16="http://schemas.microsoft.com/office/drawing/2014/main" id="{E0FCCB75-A2FF-4F93-F5E3-047D608C1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140" y="3168584"/>
            <a:ext cx="914400" cy="1840584"/>
          </a:xfrm>
        </p:spPr>
      </p:pic>
      <p:pic>
        <p:nvPicPr>
          <p:cNvPr id="7" name="Graphic 6" descr="Monitor with solid fill">
            <a:extLst>
              <a:ext uri="{FF2B5EF4-FFF2-40B4-BE49-F238E27FC236}">
                <a16:creationId xmlns:a16="http://schemas.microsoft.com/office/drawing/2014/main" id="{C6F2E4DC-8153-DDC1-3C34-889F6FB1F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5501" y="2998509"/>
            <a:ext cx="2329992" cy="2329992"/>
          </a:xfrm>
          <a:prstGeom prst="rect">
            <a:avLst/>
          </a:prstGeom>
        </p:spPr>
      </p:pic>
      <p:pic>
        <p:nvPicPr>
          <p:cNvPr id="8" name="Content Placeholder 4" descr="Database with solid fill">
            <a:extLst>
              <a:ext uri="{FF2B5EF4-FFF2-40B4-BE49-F238E27FC236}">
                <a16:creationId xmlns:a16="http://schemas.microsoft.com/office/drawing/2014/main" id="{B5554CDA-16EC-BEC4-65A1-8904C145C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1790" y="3631677"/>
            <a:ext cx="914400" cy="9144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7536F3F-9327-D6C3-109B-981DBC8AECFB}"/>
              </a:ext>
            </a:extLst>
          </p:cNvPr>
          <p:cNvSpPr/>
          <p:nvPr/>
        </p:nvSpPr>
        <p:spPr>
          <a:xfrm>
            <a:off x="2535810" y="3980861"/>
            <a:ext cx="1470582" cy="285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B80E7C4-4B99-43B6-0D5F-33F831E24A02}"/>
              </a:ext>
            </a:extLst>
          </p:cNvPr>
          <p:cNvSpPr/>
          <p:nvPr/>
        </p:nvSpPr>
        <p:spPr>
          <a:xfrm>
            <a:off x="6893350" y="3946296"/>
            <a:ext cx="1470582" cy="285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3CFE6-E794-F01D-1E90-C6C06E292C02}"/>
              </a:ext>
            </a:extLst>
          </p:cNvPr>
          <p:cNvSpPr txBox="1"/>
          <p:nvPr/>
        </p:nvSpPr>
        <p:spPr>
          <a:xfrm>
            <a:off x="8228029" y="2129348"/>
            <a:ext cx="1941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Person-level data</a:t>
            </a:r>
          </a:p>
          <a:p>
            <a:r>
              <a:rPr lang="en-US" dirty="0"/>
              <a:t>(e.g. each person).</a:t>
            </a:r>
          </a:p>
          <a:p>
            <a:r>
              <a:rPr lang="en-US" dirty="0"/>
              <a:t>Has M&lt;N rows.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D8EFEE-26EB-5216-6DDC-CCFBB2B820CB}"/>
              </a:ext>
            </a:extLst>
          </p:cNvPr>
          <p:cNvSpPr txBox="1"/>
          <p:nvPr/>
        </p:nvSpPr>
        <p:spPr>
          <a:xfrm>
            <a:off x="4379536" y="2129348"/>
            <a:ext cx="1941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a series of transformations/</a:t>
            </a:r>
          </a:p>
          <a:p>
            <a:r>
              <a:rPr lang="en-US" dirty="0"/>
              <a:t>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E4EE1-C279-5CA8-7871-8A935ED3C85A}"/>
              </a:ext>
            </a:extLst>
          </p:cNvPr>
          <p:cNvSpPr txBox="1"/>
          <p:nvPr/>
        </p:nvSpPr>
        <p:spPr>
          <a:xfrm>
            <a:off x="991779" y="2129348"/>
            <a:ext cx="1941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Event-level data</a:t>
            </a:r>
          </a:p>
          <a:p>
            <a:r>
              <a:rPr lang="en-US" dirty="0"/>
              <a:t>(e.g. each arrest).</a:t>
            </a:r>
          </a:p>
          <a:p>
            <a:r>
              <a:rPr lang="en-US" dirty="0"/>
              <a:t>Has N rows.</a:t>
            </a:r>
          </a:p>
        </p:txBody>
      </p:sp>
    </p:spTree>
    <p:extLst>
      <p:ext uri="{BB962C8B-B14F-4D97-AF65-F5344CB8AC3E}">
        <p14:creationId xmlns:p14="http://schemas.microsoft.com/office/powerpoint/2010/main" val="3662007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F576-533C-88CE-743E-B03BAE4D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CCC2-7BBC-1E40-03A4-216950F5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Scenario: Predicting rearrest during the pretrial hearing</a:t>
            </a:r>
          </a:p>
          <a:p>
            <a:endParaRPr lang="en-US" dirty="0"/>
          </a:p>
          <a:p>
            <a:r>
              <a:rPr lang="en-US" dirty="0"/>
              <a:t>Judge has information about the defendant as of the day of the hearing</a:t>
            </a:r>
          </a:p>
          <a:p>
            <a:endParaRPr lang="en-US" dirty="0"/>
          </a:p>
          <a:p>
            <a:r>
              <a:rPr lang="en-US" dirty="0"/>
              <a:t>Our prediction model will mimic this scenario</a:t>
            </a:r>
          </a:p>
        </p:txBody>
      </p:sp>
    </p:spTree>
    <p:extLst>
      <p:ext uri="{BB962C8B-B14F-4D97-AF65-F5344CB8AC3E}">
        <p14:creationId xmlns:p14="http://schemas.microsoft.com/office/powerpoint/2010/main" val="161673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8AB9-BC0D-61B8-3E22-1AA55691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That Is Fed Into the Algorithm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F42203-92C2-2605-EE4B-2A0AAE7FB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979433"/>
              </p:ext>
            </p:extLst>
          </p:nvPr>
        </p:nvGraphicFramePr>
        <p:xfrm>
          <a:off x="877469" y="3334590"/>
          <a:ext cx="10495968" cy="2903280"/>
        </p:xfrm>
        <a:graphic>
          <a:graphicData uri="http://schemas.openxmlformats.org/drawingml/2006/table">
            <a:tbl>
              <a:tblPr firstRow="1" lastCol="1" bandRow="1">
                <a:tableStyleId>{3B4B98B0-60AC-42C2-AFA5-B58CD77FA1E5}</a:tableStyleId>
              </a:tblPr>
              <a:tblGrid>
                <a:gridCol w="1499424">
                  <a:extLst>
                    <a:ext uri="{9D8B030D-6E8A-4147-A177-3AD203B41FA5}">
                      <a16:colId xmlns:a16="http://schemas.microsoft.com/office/drawing/2014/main" val="3564180490"/>
                    </a:ext>
                  </a:extLst>
                </a:gridCol>
                <a:gridCol w="1499424">
                  <a:extLst>
                    <a:ext uri="{9D8B030D-6E8A-4147-A177-3AD203B41FA5}">
                      <a16:colId xmlns:a16="http://schemas.microsoft.com/office/drawing/2014/main" val="209807570"/>
                    </a:ext>
                  </a:extLst>
                </a:gridCol>
                <a:gridCol w="1499424">
                  <a:extLst>
                    <a:ext uri="{9D8B030D-6E8A-4147-A177-3AD203B41FA5}">
                      <a16:colId xmlns:a16="http://schemas.microsoft.com/office/drawing/2014/main" val="3313480556"/>
                    </a:ext>
                  </a:extLst>
                </a:gridCol>
                <a:gridCol w="1499424">
                  <a:extLst>
                    <a:ext uri="{9D8B030D-6E8A-4147-A177-3AD203B41FA5}">
                      <a16:colId xmlns:a16="http://schemas.microsoft.com/office/drawing/2014/main" val="1536111426"/>
                    </a:ext>
                  </a:extLst>
                </a:gridCol>
                <a:gridCol w="1499424">
                  <a:extLst>
                    <a:ext uri="{9D8B030D-6E8A-4147-A177-3AD203B41FA5}">
                      <a16:colId xmlns:a16="http://schemas.microsoft.com/office/drawing/2014/main" val="3645072337"/>
                    </a:ext>
                  </a:extLst>
                </a:gridCol>
                <a:gridCol w="1499424">
                  <a:extLst>
                    <a:ext uri="{9D8B030D-6E8A-4147-A177-3AD203B41FA5}">
                      <a16:colId xmlns:a16="http://schemas.microsoft.com/office/drawing/2014/main" val="4258899479"/>
                    </a:ext>
                  </a:extLst>
                </a:gridCol>
                <a:gridCol w="1499424">
                  <a:extLst>
                    <a:ext uri="{9D8B030D-6E8A-4147-A177-3AD203B41FA5}">
                      <a16:colId xmlns:a16="http://schemas.microsoft.com/office/drawing/2014/main" val="3754616846"/>
                    </a:ext>
                  </a:extLst>
                </a:gridCol>
              </a:tblGrid>
              <a:tr h="10569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arrest_id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charge violent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charge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felony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arrests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last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violent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arrests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last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2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42016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AAA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884017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BBB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8557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AAA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7985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CCC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9787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B9E778-4D87-5F57-947E-58359C2EF923}"/>
              </a:ext>
            </a:extLst>
          </p:cNvPr>
          <p:cNvSpPr txBox="1"/>
          <p:nvPr/>
        </p:nvSpPr>
        <p:spPr>
          <a:xfrm>
            <a:off x="1338609" y="1916929"/>
            <a:ext cx="9247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Each row in training data is a defendant’s hearing and contains information as of the time of prediction</a:t>
            </a:r>
          </a:p>
        </p:txBody>
      </p:sp>
    </p:spTree>
    <p:extLst>
      <p:ext uri="{BB962C8B-B14F-4D97-AF65-F5344CB8AC3E}">
        <p14:creationId xmlns:p14="http://schemas.microsoft.com/office/powerpoint/2010/main" val="1612718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8AB9-BC0D-61B8-3E22-1AA55691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68" y="379413"/>
            <a:ext cx="10539664" cy="1296988"/>
          </a:xfrm>
        </p:spPr>
        <p:txBody>
          <a:bodyPr/>
          <a:lstStyle/>
          <a:p>
            <a:r>
              <a:rPr lang="en-US" dirty="0"/>
              <a:t>Three Components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F42203-92C2-2605-EE4B-2A0AAE7FB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480534"/>
              </p:ext>
            </p:extLst>
          </p:nvPr>
        </p:nvGraphicFramePr>
        <p:xfrm>
          <a:off x="905564" y="2066480"/>
          <a:ext cx="10519985" cy="2866320"/>
        </p:xfrm>
        <a:graphic>
          <a:graphicData uri="http://schemas.openxmlformats.org/drawingml/2006/table">
            <a:tbl>
              <a:tblPr firstRow="1" lastCol="1" bandRow="1">
                <a:tableStyleId>{3B4B98B0-60AC-42C2-AFA5-B58CD77FA1E5}</a:tableStyleId>
              </a:tblPr>
              <a:tblGrid>
                <a:gridCol w="1502855">
                  <a:extLst>
                    <a:ext uri="{9D8B030D-6E8A-4147-A177-3AD203B41FA5}">
                      <a16:colId xmlns:a16="http://schemas.microsoft.com/office/drawing/2014/main" val="3564180490"/>
                    </a:ext>
                  </a:extLst>
                </a:gridCol>
                <a:gridCol w="1502855">
                  <a:extLst>
                    <a:ext uri="{9D8B030D-6E8A-4147-A177-3AD203B41FA5}">
                      <a16:colId xmlns:a16="http://schemas.microsoft.com/office/drawing/2014/main" val="209807570"/>
                    </a:ext>
                  </a:extLst>
                </a:gridCol>
                <a:gridCol w="1502855">
                  <a:extLst>
                    <a:ext uri="{9D8B030D-6E8A-4147-A177-3AD203B41FA5}">
                      <a16:colId xmlns:a16="http://schemas.microsoft.com/office/drawing/2014/main" val="3313480556"/>
                    </a:ext>
                  </a:extLst>
                </a:gridCol>
                <a:gridCol w="1502855">
                  <a:extLst>
                    <a:ext uri="{9D8B030D-6E8A-4147-A177-3AD203B41FA5}">
                      <a16:colId xmlns:a16="http://schemas.microsoft.com/office/drawing/2014/main" val="1536111426"/>
                    </a:ext>
                  </a:extLst>
                </a:gridCol>
                <a:gridCol w="1502855">
                  <a:extLst>
                    <a:ext uri="{9D8B030D-6E8A-4147-A177-3AD203B41FA5}">
                      <a16:colId xmlns:a16="http://schemas.microsoft.com/office/drawing/2014/main" val="3645072337"/>
                    </a:ext>
                  </a:extLst>
                </a:gridCol>
                <a:gridCol w="1502855">
                  <a:extLst>
                    <a:ext uri="{9D8B030D-6E8A-4147-A177-3AD203B41FA5}">
                      <a16:colId xmlns:a16="http://schemas.microsoft.com/office/drawing/2014/main" val="4258899479"/>
                    </a:ext>
                  </a:extLst>
                </a:gridCol>
                <a:gridCol w="1502855">
                  <a:extLst>
                    <a:ext uri="{9D8B030D-6E8A-4147-A177-3AD203B41FA5}">
                      <a16:colId xmlns:a16="http://schemas.microsoft.com/office/drawing/2014/main" val="3754616846"/>
                    </a:ext>
                  </a:extLst>
                </a:gridCol>
              </a:tblGrid>
              <a:tr h="116309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arrest_id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charge violent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charge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felony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arrests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last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violent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arrests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last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2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42016"/>
                  </a:ext>
                </a:extLst>
              </a:tr>
              <a:tr h="419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AAA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884017"/>
                  </a:ext>
                </a:extLst>
              </a:tr>
              <a:tr h="419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BBB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85574"/>
                  </a:ext>
                </a:extLst>
              </a:tr>
              <a:tr h="419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AAA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79854"/>
                  </a:ext>
                </a:extLst>
              </a:tr>
              <a:tr h="419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CCC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9787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BE7360-259D-402F-4C45-5A80B1FE14C4}"/>
              </a:ext>
            </a:extLst>
          </p:cNvPr>
          <p:cNvSpPr txBox="1"/>
          <p:nvPr/>
        </p:nvSpPr>
        <p:spPr>
          <a:xfrm>
            <a:off x="6173951" y="1492167"/>
            <a:ext cx="197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257E1-A0E3-FDA5-3767-DFA763A97841}"/>
              </a:ext>
            </a:extLst>
          </p:cNvPr>
          <p:cNvSpPr txBox="1"/>
          <p:nvPr/>
        </p:nvSpPr>
        <p:spPr>
          <a:xfrm>
            <a:off x="1745122" y="1500188"/>
            <a:ext cx="197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Universe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60A2C-9251-4BE0-7752-9BCFAE9442F5}"/>
              </a:ext>
            </a:extLst>
          </p:cNvPr>
          <p:cNvSpPr txBox="1"/>
          <p:nvPr/>
        </p:nvSpPr>
        <p:spPr>
          <a:xfrm>
            <a:off x="9983953" y="1500188"/>
            <a:ext cx="197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Outcome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6137E-C9F2-41C1-470A-66CF096E6336}"/>
              </a:ext>
            </a:extLst>
          </p:cNvPr>
          <p:cNvSpPr txBox="1"/>
          <p:nvPr/>
        </p:nvSpPr>
        <p:spPr>
          <a:xfrm>
            <a:off x="2262704" y="5548297"/>
            <a:ext cx="7983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Today’s lab we will focus on the Universe and Features</a:t>
            </a:r>
          </a:p>
        </p:txBody>
      </p:sp>
    </p:spTree>
    <p:extLst>
      <p:ext uri="{BB962C8B-B14F-4D97-AF65-F5344CB8AC3E}">
        <p14:creationId xmlns:p14="http://schemas.microsoft.com/office/powerpoint/2010/main" val="32344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5099-6F04-8F1E-4185-09CFF36D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CB9B-1CF1-1278-1263-88ABB0A60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the set of entities that you want to predict for.</a:t>
            </a:r>
          </a:p>
          <a:p>
            <a:pPr marL="0" indent="0">
              <a:buNone/>
            </a:pPr>
            <a:r>
              <a:rPr lang="en-US" dirty="0"/>
              <a:t>It is a </a:t>
            </a:r>
            <a:r>
              <a:rPr lang="en-US" dirty="0" err="1"/>
              <a:t>DataFrame</a:t>
            </a:r>
            <a:r>
              <a:rPr lang="en-US" dirty="0"/>
              <a:t> where each row is an entity that gets a prediction.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Examples, predicting:</a:t>
            </a:r>
          </a:p>
          <a:p>
            <a:r>
              <a:rPr lang="en-US" dirty="0"/>
              <a:t>Re-arrest at the pretrial hearing. Each row is a hearing </a:t>
            </a:r>
          </a:p>
          <a:p>
            <a:r>
              <a:rPr lang="en-US" dirty="0"/>
              <a:t>Highschool dropout for ninth graders. Each row is a ninth grader</a:t>
            </a:r>
          </a:p>
          <a:p>
            <a:r>
              <a:rPr lang="en-US" dirty="0"/>
              <a:t>Labor law violations. Each row is a company.</a:t>
            </a:r>
          </a:p>
        </p:txBody>
      </p:sp>
    </p:spTree>
    <p:extLst>
      <p:ext uri="{BB962C8B-B14F-4D97-AF65-F5344CB8AC3E}">
        <p14:creationId xmlns:p14="http://schemas.microsoft.com/office/powerpoint/2010/main" val="3340218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571C-2F12-7674-633F-E07F5E30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6F32E-4E19-FC28-6589-71B9CDA1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talk about two types of predictors</a:t>
            </a:r>
          </a:p>
          <a:p>
            <a:pPr lvl="1"/>
            <a:r>
              <a:rPr lang="en-US" b="1" dirty="0"/>
              <a:t>Information about the current incident.</a:t>
            </a:r>
            <a:r>
              <a:rPr lang="en-US" dirty="0"/>
              <a:t> Examples:</a:t>
            </a:r>
          </a:p>
          <a:p>
            <a:pPr lvl="2"/>
            <a:r>
              <a:rPr lang="en-US" dirty="0"/>
              <a:t>Arrestee’s age</a:t>
            </a:r>
          </a:p>
          <a:p>
            <a:pPr lvl="2"/>
            <a:r>
              <a:rPr lang="en-US" dirty="0"/>
              <a:t>Charge classes (Felony, Misdemeanor)</a:t>
            </a:r>
          </a:p>
          <a:p>
            <a:pPr lvl="2"/>
            <a:r>
              <a:rPr lang="en-US" dirty="0"/>
              <a:t>Charges types (Weapons, Property,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Arrestee’s sex</a:t>
            </a:r>
          </a:p>
          <a:p>
            <a:pPr lvl="1"/>
            <a:r>
              <a:rPr lang="en-US" b="1" dirty="0"/>
              <a:t>Information about the defendant’s history</a:t>
            </a:r>
            <a:r>
              <a:rPr lang="en-US" dirty="0"/>
              <a:t>. Examples:</a:t>
            </a:r>
          </a:p>
          <a:p>
            <a:pPr lvl="2"/>
            <a:r>
              <a:rPr lang="en-US" dirty="0"/>
              <a:t>Total number of arrests</a:t>
            </a:r>
          </a:p>
          <a:p>
            <a:pPr lvl="2"/>
            <a:r>
              <a:rPr lang="en-US" dirty="0"/>
              <a:t>Total number of violent arrests</a:t>
            </a:r>
          </a:p>
          <a:p>
            <a:pPr lvl="2"/>
            <a:r>
              <a:rPr lang="en-US" dirty="0"/>
              <a:t>Number of arrests in the last six months</a:t>
            </a:r>
          </a:p>
          <a:p>
            <a:pPr lvl="2"/>
            <a:r>
              <a:rPr lang="en-US" dirty="0"/>
              <a:t>Number of convictions in the last 4 years</a:t>
            </a:r>
          </a:p>
          <a:p>
            <a:pPr lvl="2"/>
            <a:r>
              <a:rPr lang="en-US" dirty="0"/>
              <a:t>Number of violent arrests in the last 4 years </a:t>
            </a:r>
          </a:p>
        </p:txBody>
      </p:sp>
    </p:spTree>
    <p:extLst>
      <p:ext uri="{BB962C8B-B14F-4D97-AF65-F5344CB8AC3E}">
        <p14:creationId xmlns:p14="http://schemas.microsoft.com/office/powerpoint/2010/main" val="1303946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33ABAAE4B484887E2C69717567EDE" ma:contentTypeVersion="11" ma:contentTypeDescription="Create a new document." ma:contentTypeScope="" ma:versionID="487138178fc2ce395cccde324d3a9e54">
  <xsd:schema xmlns:xsd="http://www.w3.org/2001/XMLSchema" xmlns:xs="http://www.w3.org/2001/XMLSchema" xmlns:p="http://schemas.microsoft.com/office/2006/metadata/properties" xmlns:ns3="45728aa8-8d75-454f-8e78-8fa54be1ed29" xmlns:ns4="aaa32805-7aaf-4760-85de-3e2c8bbb92c1" targetNamespace="http://schemas.microsoft.com/office/2006/metadata/properties" ma:root="true" ma:fieldsID="43e5c378e665b736ecd8dbd334afd3f6" ns3:_="" ns4:_="">
    <xsd:import namespace="45728aa8-8d75-454f-8e78-8fa54be1ed29"/>
    <xsd:import namespace="aaa32805-7aaf-4760-85de-3e2c8bbb92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728aa8-8d75-454f-8e78-8fa54be1e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a32805-7aaf-4760-85de-3e2c8bbb92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024CCC-7031-4BA2-A947-0D74E6D811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34EF1C-6AFF-4F5F-988B-ED9C5C1C26D2}">
  <ds:schemaRefs>
    <ds:schemaRef ds:uri="aaa32805-7aaf-4760-85de-3e2c8bbb92c1"/>
    <ds:schemaRef ds:uri="http://schemas.microsoft.com/office/2006/documentManagement/types"/>
    <ds:schemaRef ds:uri="45728aa8-8d75-454f-8e78-8fa54be1ed29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7449ADF-E858-4255-BCE9-CD6BBFE137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728aa8-8d75-454f-8e78-8fa54be1ed29"/>
    <ds:schemaRef ds:uri="aaa32805-7aaf-4760-85de-3e2c8bbb92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10150</TotalTime>
  <Words>1839</Words>
  <Application>Microsoft Office PowerPoint</Application>
  <PresentationFormat>Widescreen</PresentationFormat>
  <Paragraphs>260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</vt:lpstr>
      <vt:lpstr>Cambria Math</vt:lpstr>
      <vt:lpstr>Office Theme</vt:lpstr>
      <vt:lpstr>INST 414: Data Science Techniques   Lab 6 Feature Engineering for  Event-Based Data</vt:lpstr>
      <vt:lpstr>Today’s Lab</vt:lpstr>
      <vt:lpstr>A Prediction Model</vt:lpstr>
      <vt:lpstr>Typical Feature Engineering Process</vt:lpstr>
      <vt:lpstr>Prediction Time</vt:lpstr>
      <vt:lpstr>Dataset That Is Fed Into the Algorithm</vt:lpstr>
      <vt:lpstr>Three Components</vt:lpstr>
      <vt:lpstr>Universe</vt:lpstr>
      <vt:lpstr>Features</vt:lpstr>
      <vt:lpstr>Features About Current Incident</vt:lpstr>
      <vt:lpstr>In Today’s Lab</vt:lpstr>
      <vt:lpstr>Universe Table</vt:lpstr>
      <vt:lpstr>Arrest Events Table</vt:lpstr>
      <vt:lpstr>First feature: Charge Type</vt:lpstr>
      <vt:lpstr>get_dummies()</vt:lpstr>
      <vt:lpstr>Example</vt:lpstr>
      <vt:lpstr>Example</vt:lpstr>
      <vt:lpstr>Merging in Result to Universe Table</vt:lpstr>
      <vt:lpstr>Visually What’s Happening</vt:lpstr>
      <vt:lpstr>Visually What’s Happening</vt:lpstr>
      <vt:lpstr>merge()</vt:lpstr>
      <vt:lpstr>Code </vt:lpstr>
      <vt:lpstr>Prior-History Based Features</vt:lpstr>
      <vt:lpstr>Features based on prior history</vt:lpstr>
      <vt:lpstr>Our Goal</vt:lpstr>
      <vt:lpstr>Step 1</vt:lpstr>
      <vt:lpstr>Step 1</vt:lpstr>
      <vt:lpstr>Step 1</vt:lpstr>
      <vt:lpstr>Step 2: Drop Invalid Rows</vt:lpstr>
      <vt:lpstr>Step 2: Drop Invalid Rows</vt:lpstr>
      <vt:lpstr>Step 2: Drop Invalid Rows</vt:lpstr>
      <vt:lpstr>Step 3: Count Number of Arrests for each person</vt:lpstr>
      <vt:lpstr>Step 3: Count Number of Arrests for each person</vt:lpstr>
      <vt:lpstr>Step 4: Merge back into the Universe</vt:lpstr>
      <vt:lpstr>Step 4: Merge back into the Universe</vt:lpstr>
      <vt:lpstr>Step 4: Merge back into the Universe</vt:lpstr>
      <vt:lpstr>Step 5: Fill NAN with 0s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 414: Data Science Techniques   Lecture 3 Working with event data</dc:title>
  <dc:creator>Zubin Jelveh</dc:creator>
  <cp:lastModifiedBy>Zubin Jelveh</cp:lastModifiedBy>
  <cp:revision>78</cp:revision>
  <dcterms:created xsi:type="dcterms:W3CDTF">2021-02-08T17:47:15Z</dcterms:created>
  <dcterms:modified xsi:type="dcterms:W3CDTF">2024-09-24T18:05:57Z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0x010100B1233ABAAE4B484887E2C69717567EDE</vt:lpwstr>
  </property>
</Properties>
</file>