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7348-C741-0740-9327-B974DA64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209A-1134-3E43-B603-17754AD8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AA8B-ED7F-1A4B-BD86-E6BFED1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E682-8B8B-FA43-9464-DAC6FF57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ACCB-C57F-2948-BC6E-05512175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68CA-C2D5-7C45-ADBA-344B7617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49678-F0F0-2847-B2D8-FFCA2D8BF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BD9-1AD7-2C4B-B9C3-5E2CE8C2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930A-5940-F543-A6D7-9CF2B105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9055-A15D-BB49-8057-10DCB2BC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66996-4D01-234E-B63C-A9328BC00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6DE0-6D40-744B-B4AA-ADBDEBA5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5EE7-02D0-754A-9048-56110579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E894-6778-D145-B1F1-42623542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4F4F-F6A6-4944-8259-BA7DC53A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AFA-A8E3-AD47-B054-97E17E15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C4D8-CF21-7642-A185-083516AD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157C-5195-264F-819B-52A5FD53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550B-E314-0741-B11C-589258DC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F539-FF0E-8C43-9FFE-B9D05857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5A3D-7CC0-0442-9F01-5000AABC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3053-147B-564E-9F47-09D11623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9240-9366-7C4F-A8C7-33F4AA09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CF97-D7F6-2F48-93CF-FF2C7772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DEB3-B611-D94B-812D-D6374DF5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8F84-7BAE-0C4F-BB2F-7229AD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38C0-3152-BA4A-AFA8-5622069D1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4854-E303-0A41-AF20-A29D3DC4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A636B-49EC-2740-8A7D-85C81791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666A-6A85-D44D-883C-99B1E11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B0D42-6A4B-C040-8FEA-D691533C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64F6-4EF4-204E-BE6F-722ADBDF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A132-F1A8-B348-9E20-FA2264AD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CED81-B3D2-014A-ADB9-EC0B7CF44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29177-DE96-C643-AED9-95CFF3260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2DAD-9D34-D941-8915-2660AB96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644BA-4588-BD4A-982D-3178542B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3AACD-AB26-8A45-82A4-060533BF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892B4-7A57-8845-853B-B191D599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342C-E074-F14C-9683-DFF158BB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8B2A9-958C-2845-A667-1B46B27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69F84-A3DF-7345-B488-F69A8DE2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85D57-ED2C-7C49-B7CE-63A517D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961A-29FC-0245-B38B-38BCB6F6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8B1FA-A10E-E24F-936C-A1FF251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1F20-BA95-AB44-A4BC-E4178FD9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34F3-B5B8-3345-A9A8-2565B918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0572-1C9D-824B-9213-F20DDDFF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83E1-C422-154D-BB2F-7C9BC531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5E36-3AAC-ED44-B983-50FEC6A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0C59-3AC8-4949-A864-C84922E0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DF46-C37D-8D45-82AE-9819FEE2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94FD-2CB4-7C4A-827F-BCCB70DE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F00B8-3A31-4B4D-999D-C83FEA1B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E5BE-6B29-9945-80BE-0A57BDFD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FED1B-A9D2-6540-A7FD-5D86125C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0247C-B323-4B47-A9F4-01D36E4F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BE0D1-BB7A-264C-9395-7EEB3501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F86FF-5154-544A-A83A-3266F296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7639-21C0-B345-9C0F-671AB2E3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C118-14CB-C445-95F3-052AC979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9AF6-CD87-7E4D-9EDF-7A24BAEB3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0B56-457A-CF42-AAF0-6501A9656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mllib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spark.apache.org/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spark.apache.org/streaming/" TargetMode="External"/><Relationship Id="rId4" Type="http://schemas.openxmlformats.org/officeDocument/2006/relationships/hyperlink" Target="https://spark.apache.org/graphx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sos.apache.org/" TargetMode="External"/><Relationship Id="rId13" Type="http://schemas.openxmlformats.org/officeDocument/2006/relationships/hyperlink" Target="https://hbase.apache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hadoop.apache.org/docs/current/hadoop-yarn/hadoop-yarn-site/YARN.html" TargetMode="External"/><Relationship Id="rId12" Type="http://schemas.openxmlformats.org/officeDocument/2006/relationships/hyperlink" Target="https://cassandra.apache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plab/spark-ec2" TargetMode="External"/><Relationship Id="rId11" Type="http://schemas.openxmlformats.org/officeDocument/2006/relationships/hyperlink" Target="https://alluxio.org/" TargetMode="External"/><Relationship Id="rId5" Type="http://schemas.openxmlformats.org/officeDocument/2006/relationships/hyperlink" Target="https://spark.apache.org/docs/latest/spark-standalone.html" TargetMode="External"/><Relationship Id="rId10" Type="http://schemas.openxmlformats.org/officeDocument/2006/relationships/hyperlink" Target="https://hadoop.apache.org/docs/stable/hadoop-project-dist/hadoop-hdfs/HdfsUserGuide.html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kubernetes.io/" TargetMode="External"/><Relationship Id="rId14" Type="http://schemas.openxmlformats.org/officeDocument/2006/relationships/hyperlink" Target="https://hive.apache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2793B-7925-9443-BDBF-55AEC73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Apache Spark™</a:t>
            </a: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is a unified analytics engine for large-scale data processing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CD8FE-51A2-B34C-A3A1-C8FB1FC14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82" y="1616578"/>
            <a:ext cx="4047843" cy="22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600-4938-534C-90CB-9615953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Why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F19E-2CF7-544C-A873-78CD7A94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Speed</a:t>
            </a:r>
          </a:p>
          <a:p>
            <a:r>
              <a:rPr lang="en-US" sz="1800" dirty="0"/>
              <a:t>Ease of Use</a:t>
            </a:r>
          </a:p>
          <a:p>
            <a:r>
              <a:rPr lang="en-US" sz="1800" dirty="0"/>
              <a:t>Generality</a:t>
            </a:r>
          </a:p>
          <a:p>
            <a:r>
              <a:rPr lang="en-US" sz="1800" dirty="0"/>
              <a:t>Runs Everywhere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97CA1-4894-BF47-9F56-E883B291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57" y="1483042"/>
            <a:ext cx="3796790" cy="21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B2D2-EF2D-D245-8329-A3C3CC92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Speed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7E5A0-512B-1340-A3F7-6623C925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852197"/>
            <a:ext cx="3662730" cy="2041971"/>
          </a:xfrm>
          <a:prstGeom prst="rect">
            <a:avLst/>
          </a:prstGeom>
        </p:spPr>
      </p:pic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034B23-835E-8447-AFDF-176E05B3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963341"/>
            <a:ext cx="3662730" cy="20419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F2EE-6B9B-D14C-A93C-DE75CE875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Speed</a:t>
            </a:r>
          </a:p>
          <a:p>
            <a:r>
              <a:rPr lang="en-US" sz="2400">
                <a:solidFill>
                  <a:srgbClr val="FFFFFF"/>
                </a:solidFill>
              </a:rPr>
              <a:t>Run workloads 100x faster.</a:t>
            </a:r>
          </a:p>
          <a:p>
            <a:r>
              <a:rPr lang="en-US" sz="2400">
                <a:solidFill>
                  <a:srgbClr val="FFFFFF"/>
                </a:solidFill>
              </a:rPr>
              <a:t>Apache Spark achieves high performance for both batch and streaming data, using a state-of-the-art DAG scheduler, a query optimizer, and a physical execution engine.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32209-8B84-C344-B8BE-F58436D3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Ease of Use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AB0A-B359-CB48-9BE3-2CF1E1C0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Write applications quickly in Java, Scala, Python, R, and SQL.</a:t>
            </a:r>
          </a:p>
          <a:p>
            <a:r>
              <a:rPr lang="en-US" sz="2000">
                <a:solidFill>
                  <a:srgbClr val="FFFFFF"/>
                </a:solidFill>
              </a:rPr>
              <a:t>Spark offers over 80 high-level operators that make it easy to build parallel apps. And you can use it </a:t>
            </a:r>
            <a:r>
              <a:rPr lang="en-US" sz="2000" i="1">
                <a:solidFill>
                  <a:srgbClr val="FFFFFF"/>
                </a:solidFill>
              </a:rPr>
              <a:t>interactively</a:t>
            </a:r>
            <a:r>
              <a:rPr lang="en-US" sz="2000">
                <a:solidFill>
                  <a:srgbClr val="FFFFFF"/>
                </a:solidFill>
              </a:rPr>
              <a:t> from the Scala, Python, R, and SQL shells.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5E594-0855-4E48-889A-A521E1F9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495" y="1828800"/>
            <a:ext cx="3789117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9C6E8-6C38-DB4D-BDDB-A1B725E1A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480392"/>
            <a:ext cx="5116410" cy="13558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457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1E36-9DBC-8444-9E76-08F9C67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Generality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706C-8BDF-B24D-B5AA-61D525CE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Combine SQL, streaming, and complex analytics.</a:t>
            </a:r>
          </a:p>
          <a:p>
            <a:r>
              <a:rPr lang="en-US" sz="2400"/>
              <a:t>Spark powers a stack of libraries including </a:t>
            </a:r>
            <a:r>
              <a:rPr lang="en-US" sz="2400">
                <a:hlinkClick r:id="rId2"/>
              </a:rPr>
              <a:t>SQL and DataFrames</a:t>
            </a:r>
            <a:r>
              <a:rPr lang="en-US" sz="2400"/>
              <a:t>, </a:t>
            </a:r>
            <a:r>
              <a:rPr lang="en-US" sz="2400">
                <a:hlinkClick r:id="rId3"/>
              </a:rPr>
              <a:t>MLlib</a:t>
            </a:r>
            <a:r>
              <a:rPr lang="en-US" sz="2400"/>
              <a:t> for machine learning, </a:t>
            </a:r>
            <a:r>
              <a:rPr lang="en-US" sz="2400">
                <a:hlinkClick r:id="rId4"/>
              </a:rPr>
              <a:t>GraphX</a:t>
            </a:r>
            <a:r>
              <a:rPr lang="en-US" sz="2400"/>
              <a:t>, and </a:t>
            </a:r>
            <a:r>
              <a:rPr lang="en-US" sz="2400">
                <a:hlinkClick r:id="rId5"/>
              </a:rPr>
              <a:t>Spark Streaming</a:t>
            </a:r>
            <a:r>
              <a:rPr lang="en-US" sz="2400"/>
              <a:t>. You can combine these libraries seamlessly in the same application.</a:t>
            </a:r>
          </a:p>
          <a:p>
            <a:endParaRPr lang="en-US" sz="2400"/>
          </a:p>
        </p:txBody>
      </p:sp>
      <p:pic>
        <p:nvPicPr>
          <p:cNvPr id="5" name="Picture 4" descr="A picture containing sky, text, screenshot&#10;&#10;Description automatically generated">
            <a:extLst>
              <a:ext uri="{FF2B5EF4-FFF2-40B4-BE49-F238E27FC236}">
                <a16:creationId xmlns:a16="http://schemas.microsoft.com/office/drawing/2014/main" id="{21ADD262-3E73-B545-8529-386D5E652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51" y="469625"/>
            <a:ext cx="4042409" cy="1960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4223C3-ACEB-1841-9417-1B0285636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551" y="3396600"/>
            <a:ext cx="4042410" cy="22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406DB-CE47-EB4E-9EBF-915DD36A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Runs Everywhere</a:t>
            </a:r>
            <a:br>
              <a:rPr lang="en-US" sz="4000">
                <a:solidFill>
                  <a:srgbClr val="000000"/>
                </a:solidFill>
              </a:rPr>
            </a:b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19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AF4D7-18C4-114A-BEB6-65261EEA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469" y="213398"/>
            <a:ext cx="2440744" cy="1360715"/>
          </a:xfrm>
          <a:prstGeom prst="rect">
            <a:avLst/>
          </a:prstGeom>
        </p:spPr>
      </p:pic>
      <p:sp>
        <p:nvSpPr>
          <p:cNvPr id="21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17D508B-2B28-B646-8220-FA40CD54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45" y="3875314"/>
            <a:ext cx="2516878" cy="267042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AAE3D9-C863-5E48-9AC3-789B1D87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Spark runs on Hadoop, Apache Mesos, Kubernetes, standalone, or in the cloud. It can access diverse data sources.</a:t>
            </a:r>
          </a:p>
          <a:p>
            <a:r>
              <a:rPr lang="en-US" sz="2000">
                <a:solidFill>
                  <a:srgbClr val="000000"/>
                </a:solidFill>
              </a:rPr>
              <a:t>You can run Spark using its </a:t>
            </a:r>
            <a:r>
              <a:rPr lang="en-US" sz="2000">
                <a:solidFill>
                  <a:srgbClr val="000000"/>
                </a:solidFill>
                <a:hlinkClick r:id="rId5"/>
              </a:rPr>
              <a:t>standalone cluster mode</a:t>
            </a:r>
            <a:r>
              <a:rPr lang="en-US" sz="2000">
                <a:solidFill>
                  <a:srgbClr val="000000"/>
                </a:solidFill>
              </a:rPr>
              <a:t>, on </a:t>
            </a:r>
            <a:r>
              <a:rPr lang="en-US" sz="2000">
                <a:solidFill>
                  <a:srgbClr val="000000"/>
                </a:solidFill>
                <a:hlinkClick r:id="rId6"/>
              </a:rPr>
              <a:t>EC2</a:t>
            </a:r>
            <a:r>
              <a:rPr lang="en-US" sz="2000">
                <a:solidFill>
                  <a:srgbClr val="000000"/>
                </a:solidFill>
              </a:rPr>
              <a:t>, on </a:t>
            </a:r>
            <a:r>
              <a:rPr lang="en-US" sz="2000">
                <a:solidFill>
                  <a:srgbClr val="000000"/>
                </a:solidFill>
                <a:hlinkClick r:id="rId7"/>
              </a:rPr>
              <a:t>Hadoop YARN</a:t>
            </a:r>
            <a:r>
              <a:rPr lang="en-US" sz="2000">
                <a:solidFill>
                  <a:srgbClr val="000000"/>
                </a:solidFill>
              </a:rPr>
              <a:t>, on </a:t>
            </a:r>
            <a:r>
              <a:rPr lang="en-US" sz="2000">
                <a:solidFill>
                  <a:srgbClr val="000000"/>
                </a:solidFill>
                <a:hlinkClick r:id="rId8"/>
              </a:rPr>
              <a:t>Mesos</a:t>
            </a:r>
            <a:r>
              <a:rPr lang="en-US" sz="2000">
                <a:solidFill>
                  <a:srgbClr val="000000"/>
                </a:solidFill>
              </a:rPr>
              <a:t>, or on </a:t>
            </a:r>
            <a:r>
              <a:rPr lang="en-US" sz="2000">
                <a:solidFill>
                  <a:srgbClr val="000000"/>
                </a:solidFill>
                <a:hlinkClick r:id="rId9"/>
              </a:rPr>
              <a:t>Kubernetes</a:t>
            </a:r>
            <a:r>
              <a:rPr lang="en-US" sz="2000">
                <a:solidFill>
                  <a:srgbClr val="000000"/>
                </a:solidFill>
              </a:rPr>
              <a:t>. Access data in </a:t>
            </a:r>
            <a:r>
              <a:rPr lang="en-US" sz="2000">
                <a:solidFill>
                  <a:srgbClr val="000000"/>
                </a:solidFill>
                <a:hlinkClick r:id="rId10"/>
              </a:rPr>
              <a:t>HDFS</a:t>
            </a:r>
            <a:r>
              <a:rPr lang="en-US" sz="2000">
                <a:solidFill>
                  <a:srgbClr val="000000"/>
                </a:solidFill>
              </a:rPr>
              <a:t>, </a:t>
            </a:r>
            <a:r>
              <a:rPr lang="en-US" sz="2000">
                <a:solidFill>
                  <a:srgbClr val="000000"/>
                </a:solidFill>
                <a:hlinkClick r:id="rId11"/>
              </a:rPr>
              <a:t>Alluxio</a:t>
            </a:r>
            <a:r>
              <a:rPr lang="en-US" sz="2000">
                <a:solidFill>
                  <a:srgbClr val="000000"/>
                </a:solidFill>
              </a:rPr>
              <a:t>, </a:t>
            </a:r>
            <a:r>
              <a:rPr lang="en-US" sz="2000">
                <a:solidFill>
                  <a:srgbClr val="000000"/>
                </a:solidFill>
                <a:hlinkClick r:id="rId12"/>
              </a:rPr>
              <a:t>Apache Cassandra</a:t>
            </a:r>
            <a:r>
              <a:rPr lang="en-US" sz="2000">
                <a:solidFill>
                  <a:srgbClr val="000000"/>
                </a:solidFill>
              </a:rPr>
              <a:t>, </a:t>
            </a:r>
            <a:r>
              <a:rPr lang="en-US" sz="2000">
                <a:solidFill>
                  <a:srgbClr val="000000"/>
                </a:solidFill>
                <a:hlinkClick r:id="rId13"/>
              </a:rPr>
              <a:t>Apache HBase</a:t>
            </a:r>
            <a:r>
              <a:rPr lang="en-US" sz="2000">
                <a:solidFill>
                  <a:srgbClr val="000000"/>
                </a:solidFill>
              </a:rPr>
              <a:t>, </a:t>
            </a:r>
            <a:r>
              <a:rPr lang="en-US" sz="2000">
                <a:solidFill>
                  <a:srgbClr val="000000"/>
                </a:solidFill>
                <a:hlinkClick r:id="rId14"/>
              </a:rPr>
              <a:t>Apache Hive</a:t>
            </a:r>
            <a:r>
              <a:rPr lang="en-US" sz="2000">
                <a:solidFill>
                  <a:srgbClr val="000000"/>
                </a:solidFill>
              </a:rPr>
              <a:t>, and hundreds of other data sources.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45F34F8-B3E8-5047-9B77-C5843FECF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1" r="1" b="512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135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Apache Spark™ is a unified analytics engine for large-scale data processing</vt:lpstr>
      <vt:lpstr>Why Spark?</vt:lpstr>
      <vt:lpstr>Speed   </vt:lpstr>
      <vt:lpstr>Ease of Use </vt:lpstr>
      <vt:lpstr>Generality </vt:lpstr>
      <vt:lpstr>Runs Everywhere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Spark™ is a unified analytics engine for large-scale data processing</dc:title>
  <dc:creator>Marilyn Waldman</dc:creator>
  <cp:lastModifiedBy>Marilyn Waldman</cp:lastModifiedBy>
  <cp:revision>2</cp:revision>
  <cp:lastPrinted>2019-01-26T00:06:50Z</cp:lastPrinted>
  <dcterms:created xsi:type="dcterms:W3CDTF">2019-01-26T00:01:48Z</dcterms:created>
  <dcterms:modified xsi:type="dcterms:W3CDTF">2019-01-26T00:21:39Z</dcterms:modified>
</cp:coreProperties>
</file>