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7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90"/>
  </p:normalViewPr>
  <p:slideViewPr>
    <p:cSldViewPr snapToGrid="0" snapToObjects="1">
      <p:cViewPr varScale="1">
        <p:scale>
          <a:sx n="76" d="100"/>
          <a:sy n="76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EAEA-9BA7-094E-B81F-E5CDA1FE9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39033-ECF6-224D-ADAE-3DC588D99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20053-B5E6-6944-A8B2-5B28AF05A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D6E1-B5F5-8747-89D3-FC7E497D09F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320CC-3F7A-D84C-969B-BDBE9D3E8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9C3C9-651A-C644-B6B0-7D14E14A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A679-EDC5-AC48-B003-29A1F704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9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CE48C-9B2C-F443-AD14-D5FC74E8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830FE-E2F9-1F42-8D45-54C0F2E45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D7791-3C12-F047-B017-876808F4B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D6E1-B5F5-8747-89D3-FC7E497D09F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2B4C6-AF00-0D45-BD74-ACB8B93B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AAD2C-0D2D-A94F-B517-9E92FD3E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A679-EDC5-AC48-B003-29A1F704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9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9D971F-CD47-014C-AD91-283DBE6D3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10D9D-2D10-D94F-8DEC-7AF35D956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7811B-ABCB-6147-BD15-9C712181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D6E1-B5F5-8747-89D3-FC7E497D09F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AB028-C75B-1A45-AC9D-FF873583F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A9D9B-15A6-A94F-82BC-BD67A3D60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A679-EDC5-AC48-B003-29A1F704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3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1699-579F-764D-805D-A85D8C8D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710B2-35E4-354E-9F1F-8574F688E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6179A-6814-FF4A-BCE6-DF86D7AF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D6E1-B5F5-8747-89D3-FC7E497D09F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0DD58-A8B5-B043-80B4-7448E2E38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D3FC6-2358-B44C-A14A-5F8E8E58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A679-EDC5-AC48-B003-29A1F704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8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E343-A5C1-5D4C-B249-20F6D951A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ED2EC-EDCD-274F-B828-0B0650FB6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4743D-CF38-9749-B5C6-A3223E7A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D6E1-B5F5-8747-89D3-FC7E497D09F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1425F-76CD-6145-B710-B26781710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63121-7DDD-3640-A4FF-259D2054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A679-EDC5-AC48-B003-29A1F704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3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9A68-C340-8748-A529-147F9C47C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FB9F4-2EB9-8E40-A2D0-A22D5266C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FA030-483E-1D4D-A798-0882A50D5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E3F96-086E-1547-87F0-E99E5D3AC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D6E1-B5F5-8747-89D3-FC7E497D09F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52BCE-0D8B-F34A-B08C-2F551C8D6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65D42-4D4A-B940-806B-9550BDB3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A679-EDC5-AC48-B003-29A1F704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2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245C-3998-5F41-A498-F9908E20B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01EFA-16DF-3746-92DC-F72C72B92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CC692-CDD9-0D43-AFE2-C40397C91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22C4FD-35D3-C943-BE19-4511894D2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F942E-AB5E-5742-9290-CC25B4C55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5BAAFC-44AB-104C-A367-E4DC57B6A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D6E1-B5F5-8747-89D3-FC7E497D09F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F8F933-306D-414E-8B5A-D0814742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13E3B7-AF39-904B-95D3-FBAF881C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A679-EDC5-AC48-B003-29A1F704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8B6E0-CA9C-2048-A379-87885DB1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D2B66-28BE-224F-B3A7-2A55461E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D6E1-B5F5-8747-89D3-FC7E497D09F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1E98BF-8918-A64C-BDD9-A3717546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7C25F-7BB8-6C4A-9170-470645F8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A679-EDC5-AC48-B003-29A1F704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6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03E2CA-BE43-6941-8228-8A4A559C1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D6E1-B5F5-8747-89D3-FC7E497D09F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0EC01-31F5-FF4D-BC27-6A4B7F73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AAE1C-2A19-684C-A169-55B05619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A679-EDC5-AC48-B003-29A1F704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3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07A0-5A25-374E-A8CF-851FD231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88F5D-5F22-4543-848A-96106F55E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4E4CE-6897-7A42-A582-E509DC818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16C78-E7C5-234E-8B0D-C279A8670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D6E1-B5F5-8747-89D3-FC7E497D09F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5588C-4520-9147-8CB6-9899DD22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9370E-CA35-8144-A116-E0B5B99C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A679-EDC5-AC48-B003-29A1F704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EF2E8-5EAB-554E-9083-E38602B40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63E970-B467-4A4E-AB40-8B65BFE68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FE109-F593-C244-8A27-253C8C05F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C3E12-F715-024C-AAA3-2571C0EF5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D6E1-B5F5-8747-89D3-FC7E497D09F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2C627-2EAE-824F-B935-D74A91E6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5A2AA-85D7-2B42-A4D3-964F6B3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A679-EDC5-AC48-B003-29A1F704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1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5A8356-97A8-804B-8FB1-6E3343FDB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B14D0-C980-964A-A5A8-FDC3CC877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9AAEE-4948-C745-BD7E-B7FF2E1ED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4D6E1-B5F5-8747-89D3-FC7E497D09F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6183C-C0F3-4146-A1C2-6EA3E5423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1A3C5-298A-ED4D-B5D7-E7088B92D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FA679-EDC5-AC48-B003-29A1F704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1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aceklaskowski.gitbooks.io/mastering-apache-spark/spark-architectur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4692-C8FD-7940-9A87-1DF219BEE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 </a:t>
            </a:r>
            <a:r>
              <a:rPr lang="en-US" b="1">
                <a:solidFill>
                  <a:srgbClr val="000000"/>
                </a:solidFill>
              </a:rPr>
              <a:t>Master-Worker Architecture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67522-116B-454D-89DC-35C06614E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Spark uses a </a:t>
            </a:r>
            <a:r>
              <a:rPr lang="en-US" sz="2000" b="1" i="1" dirty="0">
                <a:solidFill>
                  <a:srgbClr val="000000"/>
                </a:solidFill>
              </a:rPr>
              <a:t>master-worker</a:t>
            </a:r>
            <a:r>
              <a:rPr lang="en-US" sz="2000" b="1" dirty="0">
                <a:solidFill>
                  <a:srgbClr val="000000"/>
                </a:solidFill>
              </a:rPr>
              <a:t> architecture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The </a:t>
            </a:r>
            <a:r>
              <a:rPr lang="en-US" sz="2000" b="1" i="1" dirty="0">
                <a:solidFill>
                  <a:srgbClr val="000000"/>
                </a:solidFill>
              </a:rPr>
              <a:t>driver</a:t>
            </a:r>
            <a:r>
              <a:rPr lang="en-US" sz="2000" dirty="0">
                <a:solidFill>
                  <a:srgbClr val="000000"/>
                </a:solidFill>
              </a:rPr>
              <a:t> that talks to a coordinator called the </a:t>
            </a:r>
            <a:r>
              <a:rPr lang="en-US" sz="2000" b="1" i="1" dirty="0">
                <a:solidFill>
                  <a:srgbClr val="000000"/>
                </a:solidFill>
              </a:rPr>
              <a:t>master</a:t>
            </a:r>
            <a:r>
              <a:rPr lang="en-US" sz="2000" dirty="0">
                <a:solidFill>
                  <a:srgbClr val="000000"/>
                </a:solidFill>
              </a:rPr>
              <a:t>  that manages </a:t>
            </a:r>
            <a:r>
              <a:rPr lang="en-US" sz="2000" b="1" i="1" dirty="0">
                <a:solidFill>
                  <a:srgbClr val="000000"/>
                </a:solidFill>
              </a:rPr>
              <a:t>worker</a:t>
            </a:r>
            <a:r>
              <a:rPr lang="en-US" sz="2000" dirty="0">
                <a:solidFill>
                  <a:srgbClr val="000000"/>
                </a:solidFill>
              </a:rPr>
              <a:t> where </a:t>
            </a:r>
            <a:r>
              <a:rPr lang="en-US" sz="2000" b="1" i="1" dirty="0">
                <a:solidFill>
                  <a:srgbClr val="000000"/>
                </a:solidFill>
              </a:rPr>
              <a:t>executors</a:t>
            </a:r>
            <a:r>
              <a:rPr lang="en-US" sz="2000" dirty="0">
                <a:solidFill>
                  <a:srgbClr val="000000"/>
                </a:solidFill>
              </a:rPr>
              <a:t> run.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hlinkClick r:id="rId2"/>
              </a:rPr>
              <a:t>Credit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915A5D63-EB26-2945-8842-F30D03A98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49" y="2377558"/>
            <a:ext cx="3661831" cy="212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002AB-B994-0246-830A-D6A23C878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Master-Worker Architecture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28C6F0-5336-4846-A70A-D6C580524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983318"/>
            <a:ext cx="7188199" cy="48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5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6FB792-D40D-CB4D-A19E-7DBCB5F06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driver and the executors run in their own Java processes. You can run them all on the same machne or separate machines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1296C3E-F4C1-934E-B17F-7CB30E06D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598563"/>
            <a:ext cx="6553545" cy="566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7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7ADE80-F348-E140-8D55-80B73BF7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Spark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74709-57F7-9543-AA23-7354BE709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An</a:t>
            </a:r>
            <a:r>
              <a:rPr lang="en-US" sz="2400" b="1">
                <a:solidFill>
                  <a:srgbClr val="000000"/>
                </a:solidFill>
              </a:rPr>
              <a:t> executor </a:t>
            </a:r>
            <a:r>
              <a:rPr lang="en-US" sz="2400">
                <a:solidFill>
                  <a:srgbClr val="000000"/>
                </a:solidFill>
              </a:rPr>
              <a:t>is a distributed agent that is responsible for executing tasks</a:t>
            </a:r>
          </a:p>
          <a:p>
            <a:r>
              <a:rPr lang="en-US" sz="2400">
                <a:solidFill>
                  <a:srgbClr val="000000"/>
                </a:solidFill>
              </a:rPr>
              <a:t>A </a:t>
            </a:r>
            <a:r>
              <a:rPr lang="en-US" sz="2400" b="1">
                <a:solidFill>
                  <a:srgbClr val="000000"/>
                </a:solidFill>
              </a:rPr>
              <a:t>master</a:t>
            </a:r>
            <a:r>
              <a:rPr lang="en-US" sz="2400">
                <a:solidFill>
                  <a:srgbClr val="000000"/>
                </a:solidFill>
              </a:rPr>
              <a:t> is a running Spark instance that connects to a cluster manager for resources.</a:t>
            </a:r>
          </a:p>
          <a:p>
            <a:r>
              <a:rPr lang="en-US" sz="2400" b="1">
                <a:solidFill>
                  <a:srgbClr val="000000"/>
                </a:solidFill>
              </a:rPr>
              <a:t>Workers </a:t>
            </a:r>
            <a:r>
              <a:rPr lang="en-US" sz="2400">
                <a:solidFill>
                  <a:srgbClr val="000000"/>
                </a:solidFill>
              </a:rPr>
              <a:t>are running Spark instances where executors live to execute tasks. They are the compute nodes in Spark.</a:t>
            </a:r>
          </a:p>
          <a:p>
            <a:r>
              <a:rPr lang="en-US" sz="2400">
                <a:solidFill>
                  <a:srgbClr val="000000"/>
                </a:solidFill>
              </a:rPr>
              <a:t>Every Spark application starts by creating </a:t>
            </a:r>
            <a:r>
              <a:rPr lang="en-US" sz="2400" b="1">
                <a:solidFill>
                  <a:srgbClr val="000000"/>
                </a:solidFill>
              </a:rPr>
              <a:t>SparkContext</a:t>
            </a:r>
          </a:p>
          <a:p>
            <a:r>
              <a:rPr lang="en-US" sz="2400" b="1">
                <a:solidFill>
                  <a:srgbClr val="000000"/>
                </a:solidFill>
              </a:rPr>
              <a:t>SparkConf  </a:t>
            </a:r>
            <a:r>
              <a:rPr lang="en-US" sz="2400">
                <a:solidFill>
                  <a:srgbClr val="000000"/>
                </a:solidFill>
              </a:rPr>
              <a:t>is the Spark Configuration</a:t>
            </a:r>
            <a:endParaRPr lang="en-US" sz="2400" b="1">
              <a:solidFill>
                <a:srgbClr val="000000"/>
              </a:solidFill>
            </a:endParaRPr>
          </a:p>
          <a:p>
            <a:endParaRPr lang="en-US" sz="2400">
              <a:solidFill>
                <a:srgbClr val="000000"/>
              </a:solidFill>
            </a:endParaRPr>
          </a:p>
          <a:p>
            <a:endParaRPr lang="en-US" sz="2400" b="1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8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FBE0-A442-B942-A6E8-5102F864A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SparkContext — Entry Point to Spark Core</a:t>
            </a:r>
            <a:br>
              <a:rPr lang="en-US" sz="2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3AA778-06BA-C64B-A0F8-F171BE62E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252876"/>
            <a:ext cx="7188199" cy="434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31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43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 Master-Worker Architecture </vt:lpstr>
      <vt:lpstr>Master-Worker Architecture</vt:lpstr>
      <vt:lpstr>The driver and the executors run in their own Java processes. You can run them all on the same machne or separate machines</vt:lpstr>
      <vt:lpstr>Spark Architecture</vt:lpstr>
      <vt:lpstr>SparkContext — Entry Point to Spark Core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Master-Worker Architecture </dc:title>
  <dc:creator>Marilyn Waldman</dc:creator>
  <cp:lastModifiedBy>Marilyn Waldman</cp:lastModifiedBy>
  <cp:revision>2</cp:revision>
  <dcterms:created xsi:type="dcterms:W3CDTF">2019-01-26T00:50:35Z</dcterms:created>
  <dcterms:modified xsi:type="dcterms:W3CDTF">2019-01-26T00:53:47Z</dcterms:modified>
</cp:coreProperties>
</file>