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0"/>
  </p:notesMasterIdLst>
  <p:sldIdLst>
    <p:sldId id="262" r:id="rId2"/>
    <p:sldId id="275" r:id="rId3"/>
    <p:sldId id="257" r:id="rId4"/>
    <p:sldId id="258" r:id="rId5"/>
    <p:sldId id="259" r:id="rId6"/>
    <p:sldId id="260" r:id="rId7"/>
    <p:sldId id="274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135E5-6A0F-F44C-B860-3FD3E823591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F48E0-2BDD-7645-B797-8809ACE2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F48E0-2BDD-7645-B797-8809ACE29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5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xarena.com/2016/06/lets-start-exploring-the-docker-container-world.htm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NikunjDhameliya1/virtual-machine-6900289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NikunjDhameliya1/virtual-machine-690028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AEF4-2BD7-3441-AA16-EB58269C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>
                <a:solidFill>
                  <a:srgbClr val="000000"/>
                </a:solidFill>
              </a:rPr>
              <a:t>Learning Environment – a Guided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2B7A-B433-B941-924A-F626C922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Hardware</a:t>
            </a:r>
          </a:p>
          <a:p>
            <a:r>
              <a:rPr lang="en-US" sz="1300" dirty="0">
                <a:solidFill>
                  <a:srgbClr val="000000"/>
                </a:solidFill>
              </a:rPr>
              <a:t>Operating System</a:t>
            </a:r>
          </a:p>
          <a:p>
            <a:r>
              <a:rPr lang="en-US" sz="1300" dirty="0">
                <a:solidFill>
                  <a:srgbClr val="000000"/>
                </a:solidFill>
              </a:rPr>
              <a:t>VM</a:t>
            </a:r>
          </a:p>
          <a:p>
            <a:r>
              <a:rPr lang="en-US" sz="1300" dirty="0">
                <a:solidFill>
                  <a:srgbClr val="000000"/>
                </a:solidFill>
              </a:rPr>
              <a:t>Docker</a:t>
            </a:r>
          </a:p>
          <a:p>
            <a:r>
              <a:rPr lang="en-US" sz="1300" dirty="0">
                <a:solidFill>
                  <a:srgbClr val="000000"/>
                </a:solidFill>
              </a:rPr>
              <a:t>Git</a:t>
            </a:r>
          </a:p>
          <a:p>
            <a:r>
              <a:rPr lang="en-US" sz="1300" dirty="0" err="1">
                <a:solidFill>
                  <a:srgbClr val="000000"/>
                </a:solidFill>
              </a:rPr>
              <a:t>Github</a:t>
            </a:r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Jupyter</a:t>
            </a:r>
          </a:p>
          <a:p>
            <a:r>
              <a:rPr lang="en-US" sz="13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1300" dirty="0">
                <a:solidFill>
                  <a:srgbClr val="000000"/>
                </a:solidFill>
              </a:rPr>
              <a:t>Regular Expressions</a:t>
            </a:r>
          </a:p>
          <a:p>
            <a:r>
              <a:rPr lang="en-US" sz="1300" dirty="0" err="1">
                <a:solidFill>
                  <a:srgbClr val="000000"/>
                </a:solidFill>
              </a:rPr>
              <a:t>Matlab</a:t>
            </a:r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Apache Spark</a:t>
            </a:r>
          </a:p>
          <a:p>
            <a:r>
              <a:rPr lang="en-US" sz="1300" dirty="0">
                <a:solidFill>
                  <a:srgbClr val="000000"/>
                </a:solidFill>
              </a:rPr>
              <a:t>Kafka</a:t>
            </a:r>
          </a:p>
          <a:p>
            <a:r>
              <a:rPr lang="en-US" sz="1300" dirty="0">
                <a:solidFill>
                  <a:srgbClr val="000000"/>
                </a:solidFill>
              </a:rPr>
              <a:t>And a lot more …….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8A56FB-C7CB-1E40-849C-298D54502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4482" r="4591" b="-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5409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2DE73-BEC9-B04E-8724-A86D09BA8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07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116CD-435E-9D40-B045-625919BF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rgbClr val="262626"/>
                </a:solidFill>
              </a:rPr>
              <a:t>Docker Architecture [</a:t>
            </a:r>
            <a:r>
              <a:rPr lang="en-US" sz="3800">
                <a:solidFill>
                  <a:srgbClr val="262626"/>
                </a:solidFill>
                <a:hlinkClick r:id="rId3"/>
              </a:rPr>
              <a:t>credit</a:t>
            </a:r>
            <a:r>
              <a:rPr lang="en-US" sz="3800">
                <a:solidFill>
                  <a:srgbClr val="26262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6622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385C-47A2-8346-888D-0ED20C05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pPr fontAlgn="base"/>
            <a:br>
              <a:rPr lang="en-US" sz="2000" dirty="0"/>
            </a:br>
            <a:r>
              <a:rPr lang="en-US" sz="2000" dirty="0"/>
              <a:t>Docker </a:t>
            </a:r>
            <a:r>
              <a:rPr lang="en-US" sz="2000" dirty="0" err="1"/>
              <a:t>LifeCycle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965A54F-452B-4E4F-A548-8C4561725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580" y="640080"/>
            <a:ext cx="6558422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7926-B955-C743-9AEB-0DCCE140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Docker Container vs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7B0B-2345-8249-A9F6-7288443E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4828030" cy="3101983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1100"/>
              <a:t>Pull </a:t>
            </a:r>
            <a:r>
              <a:rPr lang="en-US" sz="1100" b="1"/>
              <a:t>image</a:t>
            </a:r>
            <a:r>
              <a:rPr lang="en-US" sz="1100"/>
              <a:t> from Docker hub or build from a </a:t>
            </a:r>
            <a:r>
              <a:rPr lang="en-US" sz="1100" err="1"/>
              <a:t>Dockerfile</a:t>
            </a:r>
            <a:r>
              <a:rPr lang="en-US" sz="1100"/>
              <a:t> =&gt; Gives a Docker image (not editable)</a:t>
            </a:r>
          </a:p>
          <a:p>
            <a:pPr fontAlgn="base">
              <a:lnSpc>
                <a:spcPct val="90000"/>
              </a:lnSpc>
            </a:pPr>
            <a:endParaRPr lang="en-US" sz="1100"/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100">
                <a:effectLst/>
              </a:rPr>
              <a:t>           docker pull </a:t>
            </a:r>
            <a:r>
              <a:rPr lang="en-US" sz="1100" err="1">
                <a:effectLst/>
              </a:rPr>
              <a:t>sequenceiq</a:t>
            </a:r>
            <a:r>
              <a:rPr lang="en-US" sz="1100">
                <a:effectLst/>
              </a:rPr>
              <a:t>/hadoop-docker:2.7.0</a:t>
            </a:r>
            <a:endParaRPr lang="en-US" sz="1100"/>
          </a:p>
          <a:p>
            <a:pPr fontAlgn="base">
              <a:lnSpc>
                <a:spcPct val="90000"/>
              </a:lnSpc>
            </a:pPr>
            <a:endParaRPr lang="en-US" sz="1100"/>
          </a:p>
          <a:p>
            <a:pPr fontAlgn="base">
              <a:lnSpc>
                <a:spcPct val="90000"/>
              </a:lnSpc>
            </a:pPr>
            <a:r>
              <a:rPr lang="en-US" sz="1100"/>
              <a:t>Run the image (docker run </a:t>
            </a:r>
            <a:r>
              <a:rPr lang="en-US" sz="1100" err="1"/>
              <a:t>image_name:tag_name</a:t>
            </a:r>
            <a:r>
              <a:rPr lang="en-US" sz="1100"/>
              <a:t>) =&gt; Gives a running Image i.e. container (editable)</a:t>
            </a:r>
          </a:p>
          <a:p>
            <a:pPr fontAlgn="base">
              <a:lnSpc>
                <a:spcPct val="90000"/>
              </a:lnSpc>
            </a:pPr>
            <a:endParaRPr lang="en-US" sz="1100"/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100"/>
              <a:t>        docker run -it --name </a:t>
            </a:r>
            <a:r>
              <a:rPr lang="en-US" sz="1100" err="1"/>
              <a:t>hdfs</a:t>
            </a:r>
            <a:r>
              <a:rPr lang="en-US" sz="1100"/>
              <a:t> </a:t>
            </a:r>
            <a:r>
              <a:rPr lang="en-US" sz="1100" err="1"/>
              <a:t>sequenceiq</a:t>
            </a:r>
            <a:r>
              <a:rPr lang="en-US" sz="1100"/>
              <a:t>/hadoop-docker:2.7.0 /</a:t>
            </a:r>
            <a:r>
              <a:rPr lang="en-US" sz="1100" err="1"/>
              <a:t>etc</a:t>
            </a:r>
            <a:r>
              <a:rPr lang="en-US" sz="1100"/>
              <a:t>/</a:t>
            </a:r>
            <a:r>
              <a:rPr lang="en-US" sz="1100" err="1"/>
              <a:t>bootstrap.sh</a:t>
            </a:r>
            <a:r>
              <a:rPr lang="en-US" sz="1100"/>
              <a:t> -bash</a:t>
            </a:r>
          </a:p>
          <a:p>
            <a:pPr marL="0" indent="0" fontAlgn="base">
              <a:lnSpc>
                <a:spcPct val="90000"/>
              </a:lnSpc>
              <a:buNone/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 b="1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44719-53CA-0C42-AAC0-E68E2742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2743200"/>
            <a:ext cx="2417063" cy="189135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036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EFF9-636C-C14C-A835-EF269AE2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sz="2600"/>
              <a:t>Create Docker Image from </a:t>
            </a:r>
            <a:r>
              <a:rPr lang="en-US" sz="2600" err="1"/>
              <a:t>Dockerfile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8A55-A6EB-534B-AEF8-8AEE3DB3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$</a:t>
            </a:r>
            <a:r>
              <a:rPr lang="en-US" dirty="0"/>
              <a:t> docker build --no-cache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$</a:t>
            </a:r>
            <a:r>
              <a:rPr lang="en-US" dirty="0"/>
              <a:t> docker build -t REPOSITORY[:tag]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F2B0D-BAD0-0143-963D-8BEFCAD8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9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90C2-742F-0942-82B5-C5F12000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sz="2600"/>
              <a:t>Pull/Push Docker Image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EB4A-340E-4545-9E1B-349A5C7A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$</a:t>
            </a:r>
            <a:r>
              <a:rPr lang="en-US" dirty="0"/>
              <a:t> docker push REPOSITORY[:tag]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pull REPOSITORY[:tag]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search KEYWORDS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6F567-E77A-5B4B-B47C-5D1F904E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4EE4-3F8E-CD4E-B089-06A80B48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6FFE-B251-7E4A-B027-A62EDBE4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$</a:t>
            </a:r>
            <a:r>
              <a:rPr lang="en-US" dirty="0"/>
              <a:t> docker images –a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$</a:t>
            </a:r>
            <a:r>
              <a:rPr lang="en-US" dirty="0"/>
              <a:t> docker </a:t>
            </a:r>
            <a:r>
              <a:rPr lang="en-US" dirty="0" err="1"/>
              <a:t>rmi</a:t>
            </a:r>
            <a:r>
              <a:rPr lang="en-US" dirty="0"/>
              <a:t> IMAGE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history IMAGE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inspect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2B3BC-6335-4D44-B5C4-0714D14A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8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50C4-E71F-3045-9720-811C51FB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Create Docker Container from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A7DE-9699-0446-82EB-E1D0E06A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$ docker run [OPTIONS] REPOSITORY[:TAG] CMD # run=</a:t>
            </a:r>
            <a:r>
              <a:rPr lang="en-US" dirty="0" err="1"/>
              <a:t>create+start</a:t>
            </a:r>
            <a:endParaRPr lang="en-US" dirty="0"/>
          </a:p>
          <a:p>
            <a:r>
              <a:rPr lang="en-US" dirty="0"/>
              <a:t> $ docker run -</a:t>
            </a:r>
            <a:r>
              <a:rPr lang="en-US" dirty="0" err="1"/>
              <a:t>i</a:t>
            </a:r>
            <a:r>
              <a:rPr lang="en-US" dirty="0"/>
              <a:t> -t -d -p 80:80 REPOSITORY[:TAG] CMD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D5757-70DF-4A72-B8BA-D5E5ACAA8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93A49-7FC9-4173-84F4-14FF700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EFD65-8B0D-A94B-8E35-B4DC3305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130729"/>
            <a:ext cx="3328416" cy="26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6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9E04-D090-7345-82E0-D5D5BF40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22C3-7E39-AD43-B194-9B9AC363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>
                <a:effectLst/>
              </a:rPr>
              <a:t>$</a:t>
            </a:r>
            <a:r>
              <a:rPr lang="en-US"/>
              <a:t> docker ps      #  all running containers</a:t>
            </a:r>
          </a:p>
          <a:p>
            <a:r>
              <a:rPr lang="en-US">
                <a:effectLst/>
              </a:rPr>
              <a:t>$</a:t>
            </a:r>
            <a:r>
              <a:rPr lang="en-US"/>
              <a:t> docker ps –a     #  all containers</a:t>
            </a:r>
          </a:p>
          <a:p>
            <a:r>
              <a:rPr lang="en-US"/>
              <a:t> </a:t>
            </a:r>
            <a:r>
              <a:rPr lang="en-US">
                <a:effectLst/>
              </a:rPr>
              <a:t>$</a:t>
            </a:r>
            <a:r>
              <a:rPr lang="en-US"/>
              <a:t> docker create IMAGE </a:t>
            </a:r>
          </a:p>
          <a:p>
            <a:r>
              <a:rPr lang="en-US">
                <a:effectLst/>
              </a:rPr>
              <a:t>$</a:t>
            </a:r>
            <a:r>
              <a:rPr lang="en-US"/>
              <a:t> docker start CONTAINER </a:t>
            </a:r>
          </a:p>
          <a:p>
            <a:r>
              <a:rPr lang="en-US">
                <a:effectLst/>
              </a:rPr>
              <a:t>$</a:t>
            </a:r>
            <a:r>
              <a:rPr lang="en-US"/>
              <a:t> docker stop CONTAINER</a:t>
            </a:r>
          </a:p>
          <a:p>
            <a:r>
              <a:rPr lang="en-US"/>
              <a:t> </a:t>
            </a:r>
            <a:r>
              <a:rPr lang="en-US">
                <a:effectLst/>
              </a:rPr>
              <a:t>$</a:t>
            </a:r>
            <a:r>
              <a:rPr lang="en-US"/>
              <a:t> docker kill CONTAINER </a:t>
            </a:r>
          </a:p>
          <a:p>
            <a:r>
              <a:rPr lang="en-US">
                <a:effectLst/>
              </a:rPr>
              <a:t>$</a:t>
            </a:r>
            <a:r>
              <a:rPr lang="en-US"/>
              <a:t> docker rm [CONTAINER...]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82A77-E19C-7C40-BD93-4D1D6CB1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6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2B5F-61D1-7042-91F7-BAA034D0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ssh</a:t>
            </a:r>
            <a:r>
              <a:rPr lang="en-US" dirty="0"/>
              <a:t>” into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17D2-85CF-BD41-8B32-47A7053B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/>
              <a:t>$ docker exec CONTAINER CMD </a:t>
            </a:r>
          </a:p>
          <a:p>
            <a:r>
              <a:rPr lang="en-US"/>
              <a:t>$ docker exec -it CONTAINER CMD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F5D01-A131-5142-95C6-F7259F0B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1174-D6C9-B34E-AD62-D65C8969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DEFCF-8DA7-5941-AD66-71985ADD8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7" r="6" b="6"/>
          <a:stretch/>
        </p:blipFill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27A33B31-FD00-1C48-B5EE-3D60FFD40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45936"/>
          <a:stretch/>
        </p:blipFill>
        <p:spPr>
          <a:xfrm>
            <a:off x="1246573" y="10"/>
            <a:ext cx="3913632" cy="228522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10699D92-E7BF-7C4C-B744-710AD6E21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73" r="14234" b="-2"/>
          <a:stretch/>
        </p:blipFill>
        <p:spPr>
          <a:xfrm>
            <a:off x="20" y="2288331"/>
            <a:ext cx="356461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9394B7-DCA4-2743-A25F-427C9F5095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9" r="6586" b="-5"/>
          <a:stretch/>
        </p:blipFill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755C4-69D4-4D44-B9BB-1D54610354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30" r="814" b="-2"/>
          <a:stretch/>
        </p:blipFill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5357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20E081-6EC2-47A7-8DA0-5238287DF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D1AAD-C205-3145-BE08-C2D910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2000">
                <a:solidFill>
                  <a:srgbClr val="262626"/>
                </a:solidFill>
              </a:rPr>
              <a:t>Virtual Machines and Docker</a:t>
            </a:r>
            <a:br>
              <a:rPr lang="en-US" sz="2000">
                <a:solidFill>
                  <a:srgbClr val="262626"/>
                </a:solidFill>
              </a:rPr>
            </a:br>
            <a:endParaRPr lang="en-US" sz="2000">
              <a:solidFill>
                <a:srgbClr val="26262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3BE9E-273D-4138-9BE1-7C340FF3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2E30F-73DC-4179-A3AA-50EF9BC8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1C0FD3-011D-7E4E-BE29-591330F1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26" y="1814817"/>
            <a:ext cx="4159568" cy="29116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9A49-1555-C246-977E-BB9F2841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757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</a:t>
            </a:r>
          </a:p>
          <a:p>
            <a:r>
              <a:rPr lang="en-US">
                <a:solidFill>
                  <a:srgbClr val="FFFFFF"/>
                </a:solidFill>
              </a:rPr>
              <a:t>VM</a:t>
            </a:r>
          </a:p>
          <a:p>
            <a:r>
              <a:rPr lang="en-US">
                <a:solidFill>
                  <a:srgbClr val="FFFFFF"/>
                </a:solidFill>
              </a:rPr>
              <a:t>Docker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5C2E-434A-B944-91C8-D998EF44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Virtual Machine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77A14-EBB1-DE4B-9A12-7C9D76E72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252" y="640080"/>
            <a:ext cx="559907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8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A77B-B963-7044-8B96-46C17104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VM – Advantages   </a:t>
            </a:r>
            <a:r>
              <a:rPr lang="en-US"/>
              <a:t>[</a:t>
            </a:r>
            <a:r>
              <a:rPr lang="en-US">
                <a:hlinkClick r:id="rId2"/>
              </a:rPr>
              <a:t>credit</a:t>
            </a:r>
            <a:r>
              <a:rPr lang="en-US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A6F3-36DC-9F4D-A47F-0A8F29F6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Familiar Interface</a:t>
            </a:r>
          </a:p>
          <a:p>
            <a:r>
              <a:rPr lang="en-US">
                <a:solidFill>
                  <a:srgbClr val="404040"/>
                </a:solidFill>
              </a:rPr>
              <a:t>Isolation – each machine runs on its own resources</a:t>
            </a:r>
          </a:p>
          <a:p>
            <a:r>
              <a:rPr lang="en-US">
                <a:solidFill>
                  <a:srgbClr val="404040"/>
                </a:solidFill>
              </a:rPr>
              <a:t>High Availability – if one machine fails, spin up another</a:t>
            </a:r>
          </a:p>
          <a:p>
            <a:r>
              <a:rPr lang="en-US">
                <a:solidFill>
                  <a:srgbClr val="404040"/>
                </a:solidFill>
              </a:rPr>
              <a:t>Scalablity – add or remove machines as needed</a:t>
            </a:r>
          </a:p>
          <a:p>
            <a:r>
              <a:rPr lang="en-US">
                <a:solidFill>
                  <a:srgbClr val="404040"/>
                </a:solidFill>
              </a:rPr>
              <a:t>Backup and fast recovery</a:t>
            </a:r>
          </a:p>
          <a:p>
            <a:r>
              <a:rPr lang="en-US">
                <a:solidFill>
                  <a:srgbClr val="404040"/>
                </a:solidFill>
              </a:rPr>
              <a:t>Cost Reduction – share resources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3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A77B-B963-7044-8B96-46C17104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VM – Disadvantages   </a:t>
            </a:r>
            <a:r>
              <a:rPr lang="en-US"/>
              <a:t>[</a:t>
            </a:r>
            <a:r>
              <a:rPr lang="en-US">
                <a:hlinkClick r:id="rId3"/>
              </a:rPr>
              <a:t>credit</a:t>
            </a:r>
            <a:r>
              <a:rPr lang="en-US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A6F3-36DC-9F4D-A47F-0A8F29F6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Difficult to directly access hardware</a:t>
            </a:r>
          </a:p>
          <a:p>
            <a:r>
              <a:rPr lang="en-US">
                <a:solidFill>
                  <a:srgbClr val="404040"/>
                </a:solidFill>
              </a:rPr>
              <a:t>Uses a lot of RAM or memory – each machine allocated its own memory stack</a:t>
            </a:r>
          </a:p>
          <a:p>
            <a:r>
              <a:rPr lang="en-US">
                <a:solidFill>
                  <a:srgbClr val="404040"/>
                </a:solidFill>
              </a:rPr>
              <a:t>Uses a lot of disk space – again each machine allocated its own space</a:t>
            </a:r>
          </a:p>
          <a:p>
            <a:r>
              <a:rPr lang="en-US">
                <a:solidFill>
                  <a:srgbClr val="404040"/>
                </a:solidFill>
              </a:rPr>
              <a:t>Machine is less efficient than actual machine – has to go through the hypervisor</a:t>
            </a:r>
          </a:p>
        </p:txBody>
      </p:sp>
    </p:spTree>
    <p:extLst>
      <p:ext uri="{BB962C8B-B14F-4D97-AF65-F5344CB8AC3E}">
        <p14:creationId xmlns:p14="http://schemas.microsoft.com/office/powerpoint/2010/main" val="20949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07FB1-F9A1-224E-8B3D-302C5A26D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" r="629" b="1"/>
          <a:stretch/>
        </p:blipFill>
        <p:spPr>
          <a:xfrm>
            <a:off x="1585496" y="1124712"/>
            <a:ext cx="9021008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C5C182-0BBE-45A7-9CBF-FB730FC6E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1B40D-6625-4541-AF87-84E023A1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10C67-9302-4498-90B8-3E6C7214D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986647-6B3E-45B0-B2A4-B6943C356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66FCB-6B7D-344D-B3E6-9E323C4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73" y="1957690"/>
            <a:ext cx="3355848" cy="2625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5C7F-7940-664C-A042-2ACCF44B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 Docker is a tool that allows developers, sys-admins etc. to easily deploy their applications in a sandbox (called </a:t>
            </a:r>
            <a:r>
              <a:rPr lang="en-US" b="1" i="1">
                <a:solidFill>
                  <a:srgbClr val="FFFFFF"/>
                </a:solidFill>
              </a:rPr>
              <a:t>containers</a:t>
            </a:r>
            <a:r>
              <a:rPr lang="en-US">
                <a:solidFill>
                  <a:srgbClr val="FFFFFF"/>
                </a:solidFill>
              </a:rPr>
              <a:t>) to run on the host operating system i.e. </a:t>
            </a:r>
            <a:r>
              <a:rPr lang="en-US" b="1" i="1">
                <a:solidFill>
                  <a:srgbClr val="FFFFFF"/>
                </a:solidFill>
              </a:rPr>
              <a:t>Linux</a:t>
            </a:r>
            <a:r>
              <a:rPr lang="en-US">
                <a:solidFill>
                  <a:srgbClr val="FFFFFF"/>
                </a:solidFill>
              </a:rPr>
              <a:t>. 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The key benefit of Docker is that it allows users to </a:t>
            </a:r>
            <a:r>
              <a:rPr lang="en-US" i="1">
                <a:solidFill>
                  <a:srgbClr val="FFFFFF"/>
                </a:solidFill>
              </a:rPr>
              <a:t>package an application with all of its dependencies into a standardized unit</a:t>
            </a:r>
            <a:r>
              <a:rPr lang="en-US" b="1" i="1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Unlike virtual machines, containers do not have the high overhead and hence enable more efficient usage of the underlying system and resources. </a:t>
            </a:r>
            <a:endParaRPr lang="en-US" b="1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D80E5A-F678-5E40-8852-761BA173D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119" y="640080"/>
            <a:ext cx="519734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704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311</Words>
  <Application>Microsoft Macintosh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Learning Environment – a Guided Tour</vt:lpstr>
      <vt:lpstr> </vt:lpstr>
      <vt:lpstr>Virtual Machines and Docker </vt:lpstr>
      <vt:lpstr>Virtual Machine</vt:lpstr>
      <vt:lpstr>VM – Advantages   [credit]</vt:lpstr>
      <vt:lpstr>VM – Disadvantages   [credit]</vt:lpstr>
      <vt:lpstr>PowerPoint Presentation</vt:lpstr>
      <vt:lpstr>Docker</vt:lpstr>
      <vt:lpstr>PowerPoint Presentation</vt:lpstr>
      <vt:lpstr>Docker Architecture [credit]</vt:lpstr>
      <vt:lpstr> Docker LifeCycle</vt:lpstr>
      <vt:lpstr>Docker Container vs Image</vt:lpstr>
      <vt:lpstr>Create Docker Image from Dockerfile</vt:lpstr>
      <vt:lpstr>Pull/Push Docker Image to Repository</vt:lpstr>
      <vt:lpstr>Docker Images</vt:lpstr>
      <vt:lpstr>Create Docker Container from Image</vt:lpstr>
      <vt:lpstr>Docker Containers</vt:lpstr>
      <vt:lpstr>“ssh” into Docker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Environment – a Guided Tour</dc:title>
  <dc:creator>Marilyn Waldman</dc:creator>
  <cp:lastModifiedBy>Marilyn Waldman</cp:lastModifiedBy>
  <cp:revision>2</cp:revision>
  <dcterms:created xsi:type="dcterms:W3CDTF">2019-01-25T21:06:08Z</dcterms:created>
  <dcterms:modified xsi:type="dcterms:W3CDTF">2019-01-25T21:20:05Z</dcterms:modified>
</cp:coreProperties>
</file>