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2" r:id="rId9"/>
    <p:sldId id="261" r:id="rId10"/>
    <p:sldId id="269" r:id="rId11"/>
    <p:sldId id="263" r:id="rId12"/>
    <p:sldId id="265" r:id="rId13"/>
    <p:sldId id="270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6B3D-3977-CC43-9EB9-18767662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256-77A4-684E-876B-FD33743F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BCE7-1FF1-5947-ADA0-32BC3A3E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DFBA-9B47-8344-8EE1-C5FB64B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2A71-D718-3041-A4B5-4392CAD4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891-2826-F241-A943-A0F79DB2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ED38-4E40-9F48-8972-8F0A1939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2D23-1AE2-2D4E-A1F4-2A15E1C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698F-E2AE-CE4A-8EDA-0D51ABC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9E1D-F024-3340-8CC1-343B61B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ACE35-1B9C-6A4F-A607-D1D660A51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1725-3CE2-AB43-B324-55B7021F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0D1F-79EA-0449-81A9-BFF8B4BC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EDF0-2FA2-6C42-AC88-B559FF1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2677-117D-AC4B-AD0E-89945BC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223F-E454-AF46-B360-6466F7EB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C7DF-8F71-3F48-8138-111CAFED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45BE-AB6C-2141-8298-F88FE26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CAC-2F2A-1440-A366-AF4D40AA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E803-6E4A-E443-95B6-ADA1496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0C5-8E2F-0B43-AB7C-C96F70A9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28D7-1702-AB43-BF40-B43A361D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1799-5A3A-824A-BD30-AB5B194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EDDC-28E6-A845-8660-9FA1C0F9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ECB2-0194-0B4F-B814-0D01DA3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3185-97C1-A748-9BC0-DB069FA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6025-C81E-E042-976B-E01ED54AD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9D8-91D1-6B4C-8038-E15425C3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AC15-4F0F-5A40-9229-BD8F157F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3990-406B-5E43-BE66-6AAC09B3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86C-6DE1-4240-8598-240A42F5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5BAE-CB30-0149-BDEE-42EC9581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8D5C-9145-B74F-8903-32FEB3D0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1CAD-9AF6-A845-A91F-1A4DCFC7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35F6-C10C-0D46-B887-F4A3FC8C3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03A5F-9A68-DC46-AF69-A2B63CB4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2C25-733D-5749-AC39-B3A8A375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081AB-7B93-1F44-B64F-CAFFC5C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6BF0-00DB-F84B-8A1F-B3B8694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A58-00A3-D041-9B12-EACA52B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359F1-8D76-6146-8B9E-F2264595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5DE88-A1B0-964E-86F7-FAFEC17C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A90C0-27B7-9342-8B4D-684D14CB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702CD-0382-EC40-BB47-B2633201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FFDA-D20A-7A43-829C-16F1F147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4770-9689-604E-B796-00497A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AC17-315A-9A4F-B237-61BA168D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8008-0149-4B40-B91A-042BE429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F72-AA82-A741-B4FE-04E4A51C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86D72-00A5-E44F-9EBF-1C78887A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CD2E-191C-5E47-BB25-5ECB9D54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3EB5-1516-AB4A-B373-C2138C80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F21-CC2F-1A4B-B710-047ACF26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D42FC-9667-B342-B999-CF94D7D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CB33-34D6-7B41-BB9D-2365CCFF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898B-9D50-D642-A3BC-BE14ABF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73C4-A5D3-5243-9DBC-F65E0D9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5F1-C474-BF41-A163-0BDCCED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9573A-7AB4-EA48-B466-2E23771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40C0-889B-5F4E-B9CD-DE18BD87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A4CA-EA4D-4245-BE0B-8E2C82E7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743-B717-9840-914B-A6EEB4BC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70FF-98B9-DD42-9CE6-D7756823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rdd-opera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ark.apache.org/docs/latest/rdd-programming-guide.html#rdd-oper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park.apache.org/docs/latest/rdd-programming-guide.html#rdd-oper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291-DB50-FC4E-A602-A7CE41D21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D22C-7E67-E04C-B4B8-14E2C8CF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006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D8AE-93D5-5D43-8E85-84279AA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8C54-75B2-3A47-B980-FB2B8F21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squares 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even 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 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6995-8EC3-F347-A740-2B7C32D3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Transformations are lazy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32-5CD0-9449-BC47-6AB6BC59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results of </a:t>
            </a:r>
            <a:r>
              <a:rPr lang="en-US" b="1" i="1" dirty="0"/>
              <a:t>a transformation </a:t>
            </a:r>
            <a:r>
              <a:rPr lang="en-US" dirty="0"/>
              <a:t>back to the driver, you must issue an </a:t>
            </a:r>
            <a:r>
              <a:rPr lang="en-US" b="1" i="1" dirty="0"/>
              <a:t>action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  </a:t>
            </a:r>
          </a:p>
          <a:p>
            <a:pPr marL="0" indent="0">
              <a:buNone/>
            </a:pPr>
            <a:r>
              <a:rPr lang="it" dirty="0"/>
              <a:t>                 </a:t>
            </a:r>
            <a:r>
              <a:rPr lang="it" b="1" i="1" dirty="0">
                <a:solidFill>
                  <a:srgbClr val="C00000"/>
                </a:solidFill>
              </a:rPr>
              <a:t>###  Nothing happens until »collect» is executed</a:t>
            </a:r>
          </a:p>
          <a:p>
            <a:pPr marL="0" indent="0">
              <a:buNone/>
            </a:pPr>
            <a:r>
              <a:rPr lang="it" dirty="0"/>
              <a:t>        &gt;&gt;&gt;  rdd2.collect()</a:t>
            </a:r>
            <a:endParaRPr lang="en-US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94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BFB3-E334-5B4D-A6E2-6298B27D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B65F-D231-704F-9B27-8D0D3B7B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  <a:p>
            <a:pPr marL="0" indent="0">
              <a:buNone/>
            </a:pPr>
            <a:r>
              <a:rPr lang="en-US" dirty="0"/>
              <a:t>       collect</a:t>
            </a:r>
          </a:p>
          <a:p>
            <a:pPr marL="0" indent="0">
              <a:buNone/>
            </a:pPr>
            <a:r>
              <a:rPr lang="en-US" dirty="0"/>
              <a:t>       count </a:t>
            </a:r>
          </a:p>
          <a:p>
            <a:pPr marL="0" indent="0">
              <a:buNone/>
            </a:pPr>
            <a:r>
              <a:rPr lang="en-US" dirty="0"/>
              <a:t>       reduce</a:t>
            </a:r>
          </a:p>
          <a:p>
            <a:pPr marL="0" indent="0">
              <a:buNone/>
            </a:pPr>
            <a:r>
              <a:rPr lang="en-US" dirty="0"/>
              <a:t>       take(n)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Reference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5E24-D4B2-314E-B021-CF7ADD738C51}"/>
              </a:ext>
            </a:extLst>
          </p:cNvPr>
          <p:cNvSpPr txBox="1"/>
          <p:nvPr/>
        </p:nvSpPr>
        <p:spPr>
          <a:xfrm>
            <a:off x="3545058" y="3938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FD04-8CC5-0C49-B2A4-5E4980F5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Actions - Eager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38CB-F6B6-854C-A117-1411D93D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dirty="0">
                <a:latin typeface="Consolas"/>
                <a:cs typeface="Consolas"/>
              </a:rPr>
              <a:t>(2)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dirty="0">
                <a:latin typeface="Consolas"/>
                <a:cs typeface="Consolas"/>
              </a:rPr>
              <a:t>()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12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12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537-8BC0-0B4F-AAA7-BD0D29E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FFCA30-ACFA-3B47-8BE4-180A7942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392" y="1304823"/>
            <a:ext cx="7611882" cy="5417710"/>
          </a:xfrm>
        </p:spPr>
      </p:pic>
    </p:spTree>
    <p:extLst>
      <p:ext uri="{BB962C8B-B14F-4D97-AF65-F5344CB8AC3E}">
        <p14:creationId xmlns:p14="http://schemas.microsoft.com/office/powerpoint/2010/main" val="409497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D1E-3FA2-6A4B-B29A-2ADE5B7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Lazy Evaluation - An execution plan, a DAG (directed acyclic graph) of tasks is sent to the workers.  It is not executed until an action is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4128-0712-E640-A8A4-E39810CE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ky, screenshot&#13;&#10;&#13;&#10;Description automatically generated">
            <a:extLst>
              <a:ext uri="{FF2B5EF4-FFF2-40B4-BE49-F238E27FC236}">
                <a16:creationId xmlns:a16="http://schemas.microsoft.com/office/drawing/2014/main" id="{E53DA9E0-87AF-2640-A836-C8CD5D82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19" y="1997612"/>
            <a:ext cx="5028282" cy="41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B05-5CC0-E040-88F9-0663AAD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860-026B-7245-BF13-A2D74EA5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abstraction that allow Spark to distribute data</a:t>
            </a:r>
          </a:p>
          <a:p>
            <a:r>
              <a:rPr lang="en-US" dirty="0"/>
              <a:t>Fault tolerant – if they are destroyed they can be recreated by the driver and sent to a new worker</a:t>
            </a:r>
          </a:p>
          <a:p>
            <a:r>
              <a:rPr lang="en-US" dirty="0"/>
              <a:t>Immutable – once created you cannot change them.  Instead you perform transformations on them and create new RDDs.</a:t>
            </a:r>
          </a:p>
          <a:p>
            <a:r>
              <a:rPr lang="en-US" dirty="0"/>
              <a:t>Unstructured and semi-structured data</a:t>
            </a:r>
          </a:p>
          <a:p>
            <a:r>
              <a:rPr lang="en-US" dirty="0"/>
              <a:t>Remain in memory</a:t>
            </a:r>
          </a:p>
          <a:p>
            <a:r>
              <a:rPr lang="en-US" dirty="0"/>
              <a:t>Many input sources : HDFS, S3, csv, 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29E-4D0D-C54D-AE21-A292CFCB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4E44-D14A-1040-9446-D5E7D32B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Transformations – map, </a:t>
            </a:r>
            <a:r>
              <a:rPr lang="en-US" dirty="0" err="1"/>
              <a:t>flatmap</a:t>
            </a:r>
            <a:r>
              <a:rPr lang="en-US" dirty="0"/>
              <a:t>, join </a:t>
            </a:r>
          </a:p>
          <a:p>
            <a:pPr lvl="1"/>
            <a:r>
              <a:rPr lang="en-US" dirty="0"/>
              <a:t>Lazy operations </a:t>
            </a:r>
          </a:p>
          <a:p>
            <a:pPr lvl="1"/>
            <a:r>
              <a:rPr lang="en-US" dirty="0"/>
              <a:t>Take place on the worker nodes</a:t>
            </a:r>
          </a:p>
          <a:p>
            <a:r>
              <a:rPr lang="en-US" dirty="0"/>
              <a:t>Actions – count, distinct, reduce</a:t>
            </a:r>
          </a:p>
          <a:p>
            <a:pPr lvl="1"/>
            <a:r>
              <a:rPr lang="en-US" dirty="0"/>
              <a:t>Eager operations</a:t>
            </a:r>
          </a:p>
          <a:p>
            <a:pPr lvl="1"/>
            <a:r>
              <a:rPr lang="en-US" dirty="0"/>
              <a:t>Results returned to the driver and </a:t>
            </a:r>
          </a:p>
          <a:p>
            <a:pPr marL="457200" lvl="1" indent="0">
              <a:buNone/>
            </a:pPr>
            <a:r>
              <a:rPr lang="en-US" dirty="0"/>
              <a:t>   summarized or written to </a:t>
            </a:r>
          </a:p>
          <a:p>
            <a:pPr marL="457200" lvl="1" indent="0">
              <a:buNone/>
            </a:pPr>
            <a:r>
              <a:rPr lang="en-US" dirty="0"/>
              <a:t>   storage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BB3260D-D59B-FF4D-8CD1-DFD0AEAF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14" y="1690688"/>
            <a:ext cx="5213693" cy="33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9561-5235-9242-95E6-67F80712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entry point into Spark is the Spark Context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688B737-39C5-B948-A122-FCFFE2C9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550" y="3620294"/>
            <a:ext cx="4406900" cy="762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B0837-A6C2-FC43-819C-8816CAD6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52" y="3233928"/>
            <a:ext cx="6206266" cy="2993611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D0A468A-7786-C347-A8FB-ED6646FE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52" y="1781192"/>
            <a:ext cx="6676910" cy="11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A1E-C810-7B4B-8988-DDE50B84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Creating RDDs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4826-5569-E644-BCAA-FC336A7C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an RDD in one of three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r>
              <a:rPr lang="en-US" b="1" i="1" dirty="0"/>
              <a:t>Referencing a dataset </a:t>
            </a:r>
            <a:r>
              <a:rPr lang="en-US" dirty="0"/>
              <a:t>in an external storage system, such as a shared filesystem, HDFS, HBase, or any data source offering a Hadoop </a:t>
            </a:r>
            <a:r>
              <a:rPr lang="en-US" dirty="0" err="1"/>
              <a:t>InputFormat</a:t>
            </a:r>
            <a:endParaRPr lang="en-US" dirty="0"/>
          </a:p>
          <a:p>
            <a:r>
              <a:rPr lang="en-US" dirty="0"/>
              <a:t>By </a:t>
            </a:r>
            <a:r>
              <a:rPr lang="en-US" b="1" i="1" dirty="0"/>
              <a:t>transformations</a:t>
            </a:r>
            <a:r>
              <a:rPr lang="en-US" dirty="0"/>
              <a:t> on another RDD</a:t>
            </a:r>
          </a:p>
        </p:txBody>
      </p:sp>
    </p:spTree>
    <p:extLst>
      <p:ext uri="{BB962C8B-B14F-4D97-AF65-F5344CB8AC3E}">
        <p14:creationId xmlns:p14="http://schemas.microsoft.com/office/powerpoint/2010/main" val="180605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058-EE4F-2645-AEB0-78CE7D2E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4A4-57BF-B347-8027-7D38A4DC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it" dirty="0"/>
              <a:t>    </a:t>
            </a:r>
            <a:r>
              <a:rPr lang="en-US" dirty="0"/>
              <a:t>&gt;&gt;&gt;</a:t>
            </a:r>
            <a:r>
              <a:rPr lang="it" dirty="0"/>
              <a:t>  data = [1, 2, 3, 4, 5] </a:t>
            </a:r>
            <a:r>
              <a:rPr lang="en-US" dirty="0"/>
              <a:t>                        //Python List</a:t>
            </a:r>
            <a:endParaRPr lang="it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distData = sc.</a:t>
            </a:r>
            <a:r>
              <a:rPr lang="it" b="1" i="1" dirty="0"/>
              <a:t>parallelize</a:t>
            </a:r>
            <a:r>
              <a:rPr lang="it" dirty="0"/>
              <a:t>(data)        // RDD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Referencing a dataset</a:t>
            </a:r>
          </a:p>
          <a:p>
            <a:pPr marL="0" indent="0">
              <a:buNone/>
            </a:pPr>
            <a:r>
              <a:rPr lang="en-US" dirty="0"/>
              <a:t>       &gt;&gt;&gt; </a:t>
            </a:r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data.txt</a:t>
            </a:r>
            <a:r>
              <a:rPr lang="en-US" dirty="0"/>
              <a:t>")       //RDD</a:t>
            </a:r>
          </a:p>
        </p:txBody>
      </p:sp>
    </p:spTree>
    <p:extLst>
      <p:ext uri="{BB962C8B-B14F-4D97-AF65-F5344CB8AC3E}">
        <p14:creationId xmlns:p14="http://schemas.microsoft.com/office/powerpoint/2010/main" val="144257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9E5-3688-8440-B847-34067007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0460-B5DB-0846-A1A1-EAE0806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RDD you can create a new RDD using </a:t>
            </a:r>
            <a:r>
              <a:rPr lang="en-US" b="1" i="1" dirty="0"/>
              <a:t>transformations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" dirty="0"/>
              <a:t>       </a:t>
            </a:r>
          </a:p>
          <a:p>
            <a:pPr marL="0" indent="0">
              <a:buNone/>
            </a:pPr>
            <a:r>
              <a:rPr lang="it" dirty="0"/>
              <a:t> 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B86-DCB3-5441-B485-6779F0B9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2819401"/>
            <a:ext cx="3793066" cy="1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F5A-0A6C-F243-9ED4-E33891C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E03F-2EEF-244C-A60A-FDA86FC2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rdd2 = rdd1.</a:t>
            </a:r>
            <a:r>
              <a:rPr lang="en-US" b="1" i="1" dirty="0"/>
              <a:t>map</a:t>
            </a:r>
            <a:r>
              <a:rPr lang="en-US" dirty="0"/>
              <a:t>(lambda x : x 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FD07E-8D84-0442-84AD-078B5F55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5" y="2211916"/>
            <a:ext cx="5802099" cy="36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5FA5-5D00-6D45-B522-68E2D18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on RDDs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DE3E-8BC6-2741-893A-9CA0868A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 one RDD 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map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flatmap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filter</a:t>
            </a:r>
          </a:p>
          <a:p>
            <a:pPr marL="0" indent="0">
              <a:buNone/>
            </a:pPr>
            <a:r>
              <a:rPr lang="en-US" dirty="0"/>
              <a:t>                   fold</a:t>
            </a:r>
          </a:p>
          <a:p>
            <a:pPr marL="0" indent="0">
              <a:buNone/>
            </a:pPr>
            <a:r>
              <a:rPr lang="en-US" dirty="0"/>
              <a:t>                   aggregate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72448A0-5E9D-5A4F-8377-8C6D12DD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65" y="3247760"/>
            <a:ext cx="39835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419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Resilient Distributed Datasets (RDDs) </vt:lpstr>
      <vt:lpstr>Resilient Distributed Datasets (RDDs) </vt:lpstr>
      <vt:lpstr>RDD operations</vt:lpstr>
      <vt:lpstr>Your entry point into Spark is the Spark Context </vt:lpstr>
      <vt:lpstr>Creating RDDs</vt:lpstr>
      <vt:lpstr>Resilient Distributed Datasets (RDDs)</vt:lpstr>
      <vt:lpstr>Resilient Distributed Datasets (RDDs) </vt:lpstr>
      <vt:lpstr>Resilient Distributed Datasets (RDDs)</vt:lpstr>
      <vt:lpstr>Transformations on RDDs </vt:lpstr>
      <vt:lpstr>Basic Transformations</vt:lpstr>
      <vt:lpstr>Transformations are lazy </vt:lpstr>
      <vt:lpstr>Resilient Distributed Datasets (RDDs)</vt:lpstr>
      <vt:lpstr>Basic Actions - Eager</vt:lpstr>
      <vt:lpstr>Resilient Distributed Datasets (RDDs)</vt:lpstr>
      <vt:lpstr>Lazy Evaluation - An execution plan, a DAG (directed acyclic graph) of tasks is sent to the workers.  It is not executed until an action is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18</cp:revision>
  <cp:lastPrinted>2019-01-27T21:29:21Z</cp:lastPrinted>
  <dcterms:created xsi:type="dcterms:W3CDTF">2018-12-26T02:15:48Z</dcterms:created>
  <dcterms:modified xsi:type="dcterms:W3CDTF">2019-01-28T00:44:21Z</dcterms:modified>
</cp:coreProperties>
</file>